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36"/>
  </p:notesMasterIdLst>
  <p:handoutMasterIdLst>
    <p:handoutMasterId r:id="rId37"/>
  </p:handoutMasterIdLst>
  <p:sldIdLst>
    <p:sldId id="256" r:id="rId4"/>
    <p:sldId id="257" r:id="rId5"/>
    <p:sldId id="258" r:id="rId6"/>
    <p:sldId id="259" r:id="rId7"/>
    <p:sldId id="260" r:id="rId8"/>
    <p:sldId id="261" r:id="rId9"/>
    <p:sldId id="262" r:id="rId10"/>
    <p:sldId id="263" r:id="rId11"/>
    <p:sldId id="274" r:id="rId12"/>
    <p:sldId id="275" r:id="rId13"/>
    <p:sldId id="277" r:id="rId14"/>
    <p:sldId id="279" r:id="rId15"/>
    <p:sldId id="278" r:id="rId16"/>
    <p:sldId id="264" r:id="rId17"/>
    <p:sldId id="273" r:id="rId18"/>
    <p:sldId id="271" r:id="rId19"/>
    <p:sldId id="265" r:id="rId20"/>
    <p:sldId id="272" r:id="rId21"/>
    <p:sldId id="266" r:id="rId22"/>
    <p:sldId id="267" r:id="rId23"/>
    <p:sldId id="280" r:id="rId24"/>
    <p:sldId id="269" r:id="rId25"/>
    <p:sldId id="270" r:id="rId26"/>
    <p:sldId id="285" r:id="rId27"/>
    <p:sldId id="283" r:id="rId28"/>
    <p:sldId id="284" r:id="rId29"/>
    <p:sldId id="282" r:id="rId30"/>
    <p:sldId id="286" r:id="rId31"/>
    <p:sldId id="287" r:id="rId32"/>
    <p:sldId id="288" r:id="rId33"/>
    <p:sldId id="289" r:id="rId34"/>
    <p:sldId id="290"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25E737-8801-414A-9BC1-745F964FC400}" type="datetimeFigureOut">
              <a:rPr lang="fr-CH" smtClean="0"/>
              <a:t>02.11.2010</a:t>
            </a:fld>
            <a:endParaRPr lang="fr-CH"/>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C5B3B9-90FA-4164-AF59-80350F986AFF}" type="slidenum">
              <a:rPr lang="fr-CH" smtClean="0"/>
              <a:t>‹N°›</a:t>
            </a:fld>
            <a:endParaRPr lang="fr-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2C10CE-76D5-48AA-9F75-574CC211AA45}" type="datetimeFigureOut">
              <a:rPr lang="fr-CH" smtClean="0"/>
              <a:pPr/>
              <a:t>02.11.2010</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EFC1B0-E6B9-434E-A603-E70BD5CFE5DB}" type="slidenum">
              <a:rPr lang="fr-CH" smtClean="0"/>
              <a:pPr/>
              <a:t>‹N°›</a:t>
            </a:fld>
            <a:endParaRPr lang="fr-C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de-CH"/>
              <a:t>Titel</a:t>
            </a:r>
          </a:p>
        </p:txBody>
      </p:sp>
      <p:sp>
        <p:nvSpPr>
          <p:cNvPr id="8" name="Rectangle 3"/>
          <p:cNvSpPr>
            <a:spLocks noGrp="1" noChangeArrowheads="1"/>
          </p:cNvSpPr>
          <p:nvPr>
            <p:ph type="dt" idx="1"/>
          </p:nvPr>
        </p:nvSpPr>
        <p:spPr>
          <a:ln/>
        </p:spPr>
        <p:txBody>
          <a:bodyPr/>
          <a:lstStyle/>
          <a:p>
            <a:fld id="{E2F2195C-E337-42FD-873A-9088752181C6}" type="datetime1">
              <a:rPr lang="de-CH"/>
              <a:pPr/>
              <a:t>02.11.2010</a:t>
            </a:fld>
            <a:endParaRPr lang="de-CH"/>
          </a:p>
        </p:txBody>
      </p:sp>
      <p:sp>
        <p:nvSpPr>
          <p:cNvPr id="9" name="Rectangle 6"/>
          <p:cNvSpPr>
            <a:spLocks noGrp="1" noChangeArrowheads="1"/>
          </p:cNvSpPr>
          <p:nvPr>
            <p:ph type="ftr" sz="quarter" idx="4"/>
          </p:nvPr>
        </p:nvSpPr>
        <p:spPr>
          <a:ln/>
        </p:spPr>
        <p:txBody>
          <a:bodyPr/>
          <a:lstStyle/>
          <a:p>
            <a:r>
              <a:rPr lang="de-CH"/>
              <a:t>...</a:t>
            </a:r>
          </a:p>
        </p:txBody>
      </p:sp>
      <p:sp>
        <p:nvSpPr>
          <p:cNvPr id="10" name="Rectangle 7"/>
          <p:cNvSpPr>
            <a:spLocks noGrp="1" noChangeArrowheads="1"/>
          </p:cNvSpPr>
          <p:nvPr>
            <p:ph type="sldNum" sz="quarter" idx="5"/>
          </p:nvPr>
        </p:nvSpPr>
        <p:spPr>
          <a:ln/>
        </p:spPr>
        <p:txBody>
          <a:bodyPr/>
          <a:lstStyle/>
          <a:p>
            <a:fld id="{309529D5-2815-4ABB-9C76-B14A8202861E}" type="slidenum">
              <a:rPr lang="de-CH"/>
              <a:pPr/>
              <a:t>9</a:t>
            </a:fld>
            <a:endParaRPr lang="de-CH"/>
          </a:p>
        </p:txBody>
      </p:sp>
      <p:sp>
        <p:nvSpPr>
          <p:cNvPr id="95234" name="Rectangle 4"/>
          <p:cNvSpPr txBox="1">
            <a:spLocks noGrp="1" noChangeArrowheads="1"/>
          </p:cNvSpPr>
          <p:nvPr/>
        </p:nvSpPr>
        <p:spPr bwMode="auto">
          <a:xfrm>
            <a:off x="0" y="-1462"/>
            <a:ext cx="4228192" cy="830476"/>
          </a:xfrm>
          <a:prstGeom prst="rect">
            <a:avLst/>
          </a:prstGeom>
          <a:noFill/>
          <a:ln w="9525">
            <a:noFill/>
            <a:round/>
            <a:headEnd/>
            <a:tailEnd/>
          </a:ln>
        </p:spPr>
        <p:txBody>
          <a:bodyPr lIns="576000" tIns="144000" rIns="0" bIns="0"/>
          <a:lstStyle/>
          <a:p>
            <a:pPr algn="l"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a:solidFill>
                  <a:srgbClr val="000000"/>
                </a:solidFill>
                <a:ea typeface="MS Gothic" pitchFamily="49" charset="-128"/>
              </a:rPr>
              <a:t>Felix Addor - Schutz der Marke Schweiz</a:t>
            </a:r>
          </a:p>
        </p:txBody>
      </p:sp>
      <p:sp>
        <p:nvSpPr>
          <p:cNvPr id="95235" name="Rectangle 5"/>
          <p:cNvSpPr txBox="1">
            <a:spLocks noGrp="1" noChangeArrowheads="1"/>
          </p:cNvSpPr>
          <p:nvPr/>
        </p:nvSpPr>
        <p:spPr bwMode="auto">
          <a:xfrm>
            <a:off x="0" y="8796019"/>
            <a:ext cx="1460648" cy="330436"/>
          </a:xfrm>
          <a:prstGeom prst="rect">
            <a:avLst/>
          </a:prstGeom>
          <a:noFill/>
          <a:ln w="9525">
            <a:noFill/>
            <a:round/>
            <a:headEnd/>
            <a:tailEnd/>
          </a:ln>
        </p:spPr>
        <p:txBody>
          <a:bodyPr lIns="576000" tIns="0" rIns="0" bIns="36000" anchor="b" anchorCtr="1"/>
          <a:lstStyle/>
          <a:p>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ea typeface="MS Gothic" pitchFamily="49" charset="-128"/>
              </a:rPr>
              <a:t>18.06.2008</a:t>
            </a:r>
          </a:p>
        </p:txBody>
      </p:sp>
      <p:sp>
        <p:nvSpPr>
          <p:cNvPr id="95236" name="Rectangle 7"/>
          <p:cNvSpPr txBox="1">
            <a:spLocks noGrp="1" noChangeArrowheads="1"/>
          </p:cNvSpPr>
          <p:nvPr/>
        </p:nvSpPr>
        <p:spPr bwMode="auto">
          <a:xfrm>
            <a:off x="5499853" y="8796019"/>
            <a:ext cx="1276466" cy="330436"/>
          </a:xfrm>
          <a:prstGeom prst="rect">
            <a:avLst/>
          </a:prstGeom>
          <a:noFill/>
          <a:ln w="9525">
            <a:noFill/>
            <a:round/>
            <a:headEnd/>
            <a:tailEnd/>
          </a:ln>
        </p:spPr>
        <p:txBody>
          <a:bodyPr lIns="0" tIns="0" rIns="576000" bIns="0" anchor="b"/>
          <a:lstStyle/>
          <a:p>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AD0FD13-D4E0-489E-89D3-086B46524054}" type="slidenum">
              <a:rPr lang="en-GB">
                <a:solidFill>
                  <a:srgbClr val="000000"/>
                </a:solidFill>
                <a:ea typeface="MS Gothic" pitchFamily="49" charset="-128"/>
              </a:rPr>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n-GB">
              <a:solidFill>
                <a:srgbClr val="000000"/>
              </a:solidFill>
              <a:ea typeface="MS Gothic" pitchFamily="49" charset="-128"/>
            </a:endParaRPr>
          </a:p>
        </p:txBody>
      </p:sp>
      <p:sp>
        <p:nvSpPr>
          <p:cNvPr id="95237" name="Rectangle 2"/>
          <p:cNvSpPr>
            <a:spLocks noGrp="1" noChangeArrowheads="1"/>
          </p:cNvSpPr>
          <p:nvPr>
            <p:ph type="body" idx="1"/>
          </p:nvPr>
        </p:nvSpPr>
        <p:spPr>
          <a:xfrm>
            <a:off x="160160" y="2649333"/>
            <a:ext cx="6537682" cy="6101362"/>
          </a:xfrm>
        </p:spPr>
        <p:txBody>
          <a:bodyPr lIns="92160" tIns="46080" rIns="92160" bIns="46080"/>
          <a:lstStyle/>
          <a:p>
            <a:pPr>
              <a:lnSpc>
                <a:spcPct val="140000"/>
              </a:lnSpc>
              <a:buFontTx/>
              <a:buChar char="•"/>
            </a:pPr>
            <a:endParaRPr lang="de-CH" altLang="ko-KR" sz="1100" i="1">
              <a:ea typeface="굴림" pitchFamily="34" charset="-127"/>
            </a:endParaRPr>
          </a:p>
        </p:txBody>
      </p:sp>
      <p:sp>
        <p:nvSpPr>
          <p:cNvPr id="95238" name="Rectangle 3"/>
          <p:cNvSpPr>
            <a:spLocks noGrp="1" noChangeArrowheads="1" noTextEdit="1"/>
          </p:cNvSpPr>
          <p:nvPr>
            <p:ph type="sldImg"/>
          </p:nvPr>
        </p:nvSpPr>
        <p:spPr>
          <a:xfrm>
            <a:off x="762000" y="0"/>
            <a:ext cx="3443288" cy="2582863"/>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Titel</a:t>
            </a:r>
          </a:p>
        </p:txBody>
      </p:sp>
      <p:sp>
        <p:nvSpPr>
          <p:cNvPr id="5" name="Rectangle 3"/>
          <p:cNvSpPr>
            <a:spLocks noGrp="1" noChangeArrowheads="1"/>
          </p:cNvSpPr>
          <p:nvPr>
            <p:ph type="dt" idx="1"/>
          </p:nvPr>
        </p:nvSpPr>
        <p:spPr>
          <a:ln/>
        </p:spPr>
        <p:txBody>
          <a:bodyPr/>
          <a:lstStyle/>
          <a:p>
            <a:fld id="{58014760-658D-4CFB-A76C-E91B1A01C1EC}" type="datetime1">
              <a:rPr lang="de-CH"/>
              <a:pPr/>
              <a:t>02.11.2010</a:t>
            </a:fld>
            <a:endParaRPr lang="de-CH"/>
          </a:p>
        </p:txBody>
      </p:sp>
      <p:sp>
        <p:nvSpPr>
          <p:cNvPr id="6" name="Rectangle 6"/>
          <p:cNvSpPr>
            <a:spLocks noGrp="1" noChangeArrowheads="1"/>
          </p:cNvSpPr>
          <p:nvPr>
            <p:ph type="ftr" sz="quarter" idx="4"/>
          </p:nvPr>
        </p:nvSpPr>
        <p:spPr>
          <a:ln/>
        </p:spPr>
        <p:txBody>
          <a:bodyPr/>
          <a:lstStyle/>
          <a:p>
            <a:r>
              <a:rPr lang="de-CH"/>
              <a:t>...</a:t>
            </a:r>
          </a:p>
        </p:txBody>
      </p:sp>
      <p:sp>
        <p:nvSpPr>
          <p:cNvPr id="7" name="Rectangle 7"/>
          <p:cNvSpPr>
            <a:spLocks noGrp="1" noChangeArrowheads="1"/>
          </p:cNvSpPr>
          <p:nvPr>
            <p:ph type="sldNum" sz="quarter" idx="5"/>
          </p:nvPr>
        </p:nvSpPr>
        <p:spPr>
          <a:ln/>
        </p:spPr>
        <p:txBody>
          <a:bodyPr/>
          <a:lstStyle/>
          <a:p>
            <a:fld id="{7625C4BC-C119-4DBB-B5F2-D7C393F13EEC}" type="slidenum">
              <a:rPr lang="de-CH"/>
              <a:pPr/>
              <a:t>10</a:t>
            </a:fld>
            <a:endParaRPr lang="de-CH"/>
          </a:p>
        </p:txBody>
      </p:sp>
      <p:sp>
        <p:nvSpPr>
          <p:cNvPr id="101378" name="Rectangle 2"/>
          <p:cNvSpPr>
            <a:spLocks noRot="1" noChangeArrowheads="1" noTextEdit="1"/>
          </p:cNvSpPr>
          <p:nvPr>
            <p:ph type="sldImg"/>
          </p:nvPr>
        </p:nvSpPr>
        <p:spPr>
          <a:xfrm>
            <a:off x="1155700" y="690563"/>
            <a:ext cx="4548188" cy="3411537"/>
          </a:xfrm>
          <a:ln/>
        </p:spPr>
      </p:sp>
      <p:sp>
        <p:nvSpPr>
          <p:cNvPr id="101379" name="Rectangle 3"/>
          <p:cNvSpPr>
            <a:spLocks noGrp="1" noChangeArrowheads="1"/>
          </p:cNvSpPr>
          <p:nvPr>
            <p:ph type="body" idx="1"/>
          </p:nvPr>
        </p:nvSpPr>
        <p:spPr>
          <a:xfrm>
            <a:off x="912906" y="4304435"/>
            <a:ext cx="5025783" cy="3846797"/>
          </a:xfrm>
        </p:spPr>
        <p:txBody>
          <a:bodyPr/>
          <a:lstStyle/>
          <a:p>
            <a:endParaRPr lang="fr-F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Titel</a:t>
            </a:r>
          </a:p>
        </p:txBody>
      </p:sp>
      <p:sp>
        <p:nvSpPr>
          <p:cNvPr id="5" name="Rectangle 3"/>
          <p:cNvSpPr>
            <a:spLocks noGrp="1" noChangeArrowheads="1"/>
          </p:cNvSpPr>
          <p:nvPr>
            <p:ph type="dt" idx="1"/>
          </p:nvPr>
        </p:nvSpPr>
        <p:spPr>
          <a:ln/>
        </p:spPr>
        <p:txBody>
          <a:bodyPr/>
          <a:lstStyle/>
          <a:p>
            <a:fld id="{03A0DB8B-7B95-444F-8CF1-EF50B30FCE16}" type="datetime1">
              <a:rPr lang="de-CH"/>
              <a:pPr/>
              <a:t>02.11.2010</a:t>
            </a:fld>
            <a:endParaRPr lang="de-CH"/>
          </a:p>
        </p:txBody>
      </p:sp>
      <p:sp>
        <p:nvSpPr>
          <p:cNvPr id="6" name="Rectangle 6"/>
          <p:cNvSpPr>
            <a:spLocks noGrp="1" noChangeArrowheads="1"/>
          </p:cNvSpPr>
          <p:nvPr>
            <p:ph type="ftr" sz="quarter" idx="4"/>
          </p:nvPr>
        </p:nvSpPr>
        <p:spPr>
          <a:ln/>
        </p:spPr>
        <p:txBody>
          <a:bodyPr/>
          <a:lstStyle/>
          <a:p>
            <a:r>
              <a:rPr lang="de-CH"/>
              <a:t>...</a:t>
            </a:r>
          </a:p>
        </p:txBody>
      </p:sp>
      <p:sp>
        <p:nvSpPr>
          <p:cNvPr id="7" name="Rectangle 7"/>
          <p:cNvSpPr>
            <a:spLocks noGrp="1" noChangeArrowheads="1"/>
          </p:cNvSpPr>
          <p:nvPr>
            <p:ph type="sldNum" sz="quarter" idx="5"/>
          </p:nvPr>
        </p:nvSpPr>
        <p:spPr>
          <a:ln/>
        </p:spPr>
        <p:txBody>
          <a:bodyPr/>
          <a:lstStyle/>
          <a:p>
            <a:fld id="{732667D1-B4A6-4520-9242-29F8E9E3C5B5}" type="slidenum">
              <a:rPr lang="de-CH"/>
              <a:pPr/>
              <a:t>11</a:t>
            </a:fld>
            <a:endParaRPr lang="de-CH"/>
          </a:p>
        </p:txBody>
      </p:sp>
      <p:sp>
        <p:nvSpPr>
          <p:cNvPr id="99330" name="Rectangle 2"/>
          <p:cNvSpPr>
            <a:spLocks noRot="1" noChangeArrowheads="1" noTextEdit="1"/>
          </p:cNvSpPr>
          <p:nvPr>
            <p:ph type="sldImg"/>
          </p:nvPr>
        </p:nvSpPr>
        <p:spPr>
          <a:xfrm>
            <a:off x="1155700" y="690563"/>
            <a:ext cx="4548188" cy="3411537"/>
          </a:xfrm>
          <a:ln/>
        </p:spPr>
      </p:sp>
      <p:sp>
        <p:nvSpPr>
          <p:cNvPr id="99331" name="Rectangle 3"/>
          <p:cNvSpPr>
            <a:spLocks noGrp="1" noChangeArrowheads="1"/>
          </p:cNvSpPr>
          <p:nvPr>
            <p:ph type="body" idx="1"/>
          </p:nvPr>
        </p:nvSpPr>
        <p:spPr>
          <a:xfrm>
            <a:off x="912906" y="4304435"/>
            <a:ext cx="5025783" cy="3846797"/>
          </a:xfrm>
        </p:spPr>
        <p:txBody>
          <a:bodyPr/>
          <a:lstStyle/>
          <a:p>
            <a:endParaRPr lang="fr-F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Titel</a:t>
            </a:r>
          </a:p>
        </p:txBody>
      </p:sp>
      <p:sp>
        <p:nvSpPr>
          <p:cNvPr id="5" name="Rectangle 3"/>
          <p:cNvSpPr>
            <a:spLocks noGrp="1" noChangeArrowheads="1"/>
          </p:cNvSpPr>
          <p:nvPr>
            <p:ph type="dt" idx="1"/>
          </p:nvPr>
        </p:nvSpPr>
        <p:spPr>
          <a:ln/>
        </p:spPr>
        <p:txBody>
          <a:bodyPr/>
          <a:lstStyle/>
          <a:p>
            <a:fld id="{45C16C25-A14E-4A19-AE4D-51D902536208}" type="datetime1">
              <a:rPr lang="de-CH"/>
              <a:pPr/>
              <a:t>02.11.2010</a:t>
            </a:fld>
            <a:endParaRPr lang="de-CH"/>
          </a:p>
        </p:txBody>
      </p:sp>
      <p:sp>
        <p:nvSpPr>
          <p:cNvPr id="6" name="Rectangle 6"/>
          <p:cNvSpPr>
            <a:spLocks noGrp="1" noChangeArrowheads="1"/>
          </p:cNvSpPr>
          <p:nvPr>
            <p:ph type="ftr" sz="quarter" idx="4"/>
          </p:nvPr>
        </p:nvSpPr>
        <p:spPr>
          <a:ln/>
        </p:spPr>
        <p:txBody>
          <a:bodyPr/>
          <a:lstStyle/>
          <a:p>
            <a:r>
              <a:rPr lang="de-CH"/>
              <a:t>...</a:t>
            </a:r>
          </a:p>
        </p:txBody>
      </p:sp>
      <p:sp>
        <p:nvSpPr>
          <p:cNvPr id="7" name="Rectangle 7"/>
          <p:cNvSpPr>
            <a:spLocks noGrp="1" noChangeArrowheads="1"/>
          </p:cNvSpPr>
          <p:nvPr>
            <p:ph type="sldNum" sz="quarter" idx="5"/>
          </p:nvPr>
        </p:nvSpPr>
        <p:spPr>
          <a:ln/>
        </p:spPr>
        <p:txBody>
          <a:bodyPr/>
          <a:lstStyle/>
          <a:p>
            <a:fld id="{24B53E9F-FEDC-4242-B399-1639D46E41C4}" type="slidenum">
              <a:rPr lang="de-CH"/>
              <a:pPr/>
              <a:t>12</a:t>
            </a:fld>
            <a:endParaRPr lang="de-CH"/>
          </a:p>
        </p:txBody>
      </p:sp>
      <p:sp>
        <p:nvSpPr>
          <p:cNvPr id="97282" name="Rectangle 2"/>
          <p:cNvSpPr>
            <a:spLocks noRot="1" noChangeArrowheads="1" noTextEdit="1"/>
          </p:cNvSpPr>
          <p:nvPr>
            <p:ph type="sldImg"/>
          </p:nvPr>
        </p:nvSpPr>
        <p:spPr>
          <a:xfrm>
            <a:off x="1152525" y="690563"/>
            <a:ext cx="4556125" cy="3416300"/>
          </a:xfrm>
          <a:ln/>
        </p:spPr>
      </p:sp>
      <p:sp>
        <p:nvSpPr>
          <p:cNvPr id="97283" name="Rectangle 3"/>
          <p:cNvSpPr>
            <a:spLocks noGrp="1" noChangeArrowheads="1"/>
          </p:cNvSpPr>
          <p:nvPr>
            <p:ph type="body" idx="1"/>
          </p:nvPr>
        </p:nvSpPr>
        <p:spPr>
          <a:xfrm>
            <a:off x="911304" y="4304435"/>
            <a:ext cx="5032190" cy="3851183"/>
          </a:xfrm>
        </p:spPr>
        <p:txBody>
          <a:bodyPr/>
          <a:lstStyle/>
          <a:p>
            <a:pPr>
              <a:tabLst>
                <a:tab pos="542925" algn="l"/>
              </a:tabLst>
            </a:pPr>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Titel</a:t>
            </a:r>
          </a:p>
        </p:txBody>
      </p:sp>
      <p:sp>
        <p:nvSpPr>
          <p:cNvPr id="5" name="Rectangle 3"/>
          <p:cNvSpPr>
            <a:spLocks noGrp="1" noChangeArrowheads="1"/>
          </p:cNvSpPr>
          <p:nvPr>
            <p:ph type="dt" idx="1"/>
          </p:nvPr>
        </p:nvSpPr>
        <p:spPr>
          <a:ln/>
        </p:spPr>
        <p:txBody>
          <a:bodyPr/>
          <a:lstStyle/>
          <a:p>
            <a:fld id="{C03D3E0C-F173-44CE-9E1F-9CCCEF0B0FAB}" type="datetime1">
              <a:rPr lang="de-CH"/>
              <a:pPr/>
              <a:t>02.11.2010</a:t>
            </a:fld>
            <a:endParaRPr lang="de-CH"/>
          </a:p>
        </p:txBody>
      </p:sp>
      <p:sp>
        <p:nvSpPr>
          <p:cNvPr id="6" name="Rectangle 6"/>
          <p:cNvSpPr>
            <a:spLocks noGrp="1" noChangeArrowheads="1"/>
          </p:cNvSpPr>
          <p:nvPr>
            <p:ph type="ftr" sz="quarter" idx="4"/>
          </p:nvPr>
        </p:nvSpPr>
        <p:spPr>
          <a:ln/>
        </p:spPr>
        <p:txBody>
          <a:bodyPr/>
          <a:lstStyle/>
          <a:p>
            <a:r>
              <a:rPr lang="de-CH"/>
              <a:t>...</a:t>
            </a:r>
          </a:p>
        </p:txBody>
      </p:sp>
      <p:sp>
        <p:nvSpPr>
          <p:cNvPr id="7" name="Rectangle 7"/>
          <p:cNvSpPr>
            <a:spLocks noGrp="1" noChangeArrowheads="1"/>
          </p:cNvSpPr>
          <p:nvPr>
            <p:ph type="sldNum" sz="quarter" idx="5"/>
          </p:nvPr>
        </p:nvSpPr>
        <p:spPr>
          <a:ln/>
        </p:spPr>
        <p:txBody>
          <a:bodyPr/>
          <a:lstStyle/>
          <a:p>
            <a:fld id="{A496AD2F-A377-4E51-B1B2-FF760213A2B1}" type="slidenum">
              <a:rPr lang="de-CH"/>
              <a:pPr/>
              <a:t>13</a:t>
            </a:fld>
            <a:endParaRPr lang="de-CH"/>
          </a:p>
        </p:txBody>
      </p:sp>
      <p:sp>
        <p:nvSpPr>
          <p:cNvPr id="128002" name="Rectangle 2"/>
          <p:cNvSpPr>
            <a:spLocks noRot="1" noChangeArrowheads="1" noTextEdit="1"/>
          </p:cNvSpPr>
          <p:nvPr>
            <p:ph type="sldImg"/>
          </p:nvPr>
        </p:nvSpPr>
        <p:spPr>
          <a:xfrm>
            <a:off x="1143000" y="685800"/>
            <a:ext cx="4572000" cy="3429000"/>
          </a:xfrm>
          <a:ln/>
        </p:spPr>
      </p:sp>
      <p:sp>
        <p:nvSpPr>
          <p:cNvPr id="1280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Titel</a:t>
            </a:r>
          </a:p>
        </p:txBody>
      </p:sp>
      <p:sp>
        <p:nvSpPr>
          <p:cNvPr id="5" name="Rectangle 3"/>
          <p:cNvSpPr>
            <a:spLocks noGrp="1" noChangeArrowheads="1"/>
          </p:cNvSpPr>
          <p:nvPr>
            <p:ph type="dt" idx="1"/>
          </p:nvPr>
        </p:nvSpPr>
        <p:spPr>
          <a:ln/>
        </p:spPr>
        <p:txBody>
          <a:bodyPr/>
          <a:lstStyle/>
          <a:p>
            <a:fld id="{CD92AE6C-AE21-44A5-9EDF-3CD9EC7B8772}" type="datetime1">
              <a:rPr lang="de-CH"/>
              <a:pPr/>
              <a:t>02.11.2010</a:t>
            </a:fld>
            <a:endParaRPr lang="de-CH"/>
          </a:p>
        </p:txBody>
      </p:sp>
      <p:sp>
        <p:nvSpPr>
          <p:cNvPr id="6" name="Rectangle 6"/>
          <p:cNvSpPr>
            <a:spLocks noGrp="1" noChangeArrowheads="1"/>
          </p:cNvSpPr>
          <p:nvPr>
            <p:ph type="ftr" sz="quarter" idx="4"/>
          </p:nvPr>
        </p:nvSpPr>
        <p:spPr>
          <a:ln/>
        </p:spPr>
        <p:txBody>
          <a:bodyPr/>
          <a:lstStyle/>
          <a:p>
            <a:r>
              <a:rPr lang="de-CH"/>
              <a:t>...</a:t>
            </a:r>
          </a:p>
        </p:txBody>
      </p:sp>
      <p:sp>
        <p:nvSpPr>
          <p:cNvPr id="7" name="Rectangle 7"/>
          <p:cNvSpPr>
            <a:spLocks noGrp="1" noChangeArrowheads="1"/>
          </p:cNvSpPr>
          <p:nvPr>
            <p:ph type="sldNum" sz="quarter" idx="5"/>
          </p:nvPr>
        </p:nvSpPr>
        <p:spPr>
          <a:ln/>
        </p:spPr>
        <p:txBody>
          <a:bodyPr/>
          <a:lstStyle/>
          <a:p>
            <a:fld id="{100DAEF9-91B6-4A7E-80A4-4FF419515CD7}" type="slidenum">
              <a:rPr lang="de-CH"/>
              <a:pPr/>
              <a:t>25</a:t>
            </a:fld>
            <a:endParaRPr lang="de-CH"/>
          </a:p>
        </p:txBody>
      </p:sp>
      <p:sp>
        <p:nvSpPr>
          <p:cNvPr id="137218" name="Rectangle 2"/>
          <p:cNvSpPr>
            <a:spLocks noRo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e-CH"/>
              <a:t>Titel</a:t>
            </a:r>
          </a:p>
        </p:txBody>
      </p:sp>
      <p:sp>
        <p:nvSpPr>
          <p:cNvPr id="5" name="Rectangle 3"/>
          <p:cNvSpPr>
            <a:spLocks noGrp="1" noChangeArrowheads="1"/>
          </p:cNvSpPr>
          <p:nvPr>
            <p:ph type="dt" idx="1"/>
          </p:nvPr>
        </p:nvSpPr>
        <p:spPr>
          <a:ln/>
        </p:spPr>
        <p:txBody>
          <a:bodyPr/>
          <a:lstStyle/>
          <a:p>
            <a:fld id="{7B68BE99-20E4-4B1B-89D7-77B74C243EB5}" type="datetime1">
              <a:rPr lang="de-CH"/>
              <a:pPr/>
              <a:t>02.11.2010</a:t>
            </a:fld>
            <a:endParaRPr lang="de-CH"/>
          </a:p>
        </p:txBody>
      </p:sp>
      <p:sp>
        <p:nvSpPr>
          <p:cNvPr id="6" name="Rectangle 6"/>
          <p:cNvSpPr>
            <a:spLocks noGrp="1" noChangeArrowheads="1"/>
          </p:cNvSpPr>
          <p:nvPr>
            <p:ph type="ftr" sz="quarter" idx="4"/>
          </p:nvPr>
        </p:nvSpPr>
        <p:spPr>
          <a:ln/>
        </p:spPr>
        <p:txBody>
          <a:bodyPr/>
          <a:lstStyle/>
          <a:p>
            <a:r>
              <a:rPr lang="de-CH"/>
              <a:t>...</a:t>
            </a:r>
          </a:p>
        </p:txBody>
      </p:sp>
      <p:sp>
        <p:nvSpPr>
          <p:cNvPr id="7" name="Rectangle 7"/>
          <p:cNvSpPr>
            <a:spLocks noGrp="1" noChangeArrowheads="1"/>
          </p:cNvSpPr>
          <p:nvPr>
            <p:ph type="sldNum" sz="quarter" idx="5"/>
          </p:nvPr>
        </p:nvSpPr>
        <p:spPr>
          <a:ln/>
        </p:spPr>
        <p:txBody>
          <a:bodyPr/>
          <a:lstStyle/>
          <a:p>
            <a:fld id="{98EFA826-FFA1-4BD0-B182-2F6761CB8AF4}" type="slidenum">
              <a:rPr lang="de-CH"/>
              <a:pPr/>
              <a:t>26</a:t>
            </a:fld>
            <a:endParaRPr lang="de-CH"/>
          </a:p>
        </p:txBody>
      </p:sp>
      <p:sp>
        <p:nvSpPr>
          <p:cNvPr id="138242" name="Rectangle 2"/>
          <p:cNvSpPr>
            <a:spLocks noRot="1" noChangeArrowheads="1" noTextEdit="1"/>
          </p:cNvSpPr>
          <p:nvPr>
            <p:ph type="sldImg"/>
          </p:nvPr>
        </p:nvSpPr>
        <p:spPr>
          <a:xfrm>
            <a:off x="1143000" y="685800"/>
            <a:ext cx="4572000" cy="3429000"/>
          </a:xfrm>
          <a:ln/>
        </p:spPr>
      </p:sp>
      <p:sp>
        <p:nvSpPr>
          <p:cNvPr id="138243"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04664"/>
            <a:ext cx="7772400" cy="1470025"/>
          </a:xfrm>
        </p:spPr>
        <p:txBody>
          <a:bodyPr/>
          <a:lstStyle/>
          <a:p>
            <a:r>
              <a:rPr lang="fr-FR" dirty="0" smtClean="0"/>
              <a:t>Cliquez pour modifier le style du titre</a:t>
            </a:r>
            <a:endParaRPr lang="fr-CH" dirty="0"/>
          </a:p>
        </p:txBody>
      </p:sp>
      <p:sp>
        <p:nvSpPr>
          <p:cNvPr id="3" name="Sous-titre 2"/>
          <p:cNvSpPr>
            <a:spLocks noGrp="1"/>
          </p:cNvSpPr>
          <p:nvPr>
            <p:ph type="subTitle" idx="1"/>
          </p:nvPr>
        </p:nvSpPr>
        <p:spPr>
          <a:xfrm>
            <a:off x="1331640" y="220486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H"/>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F07B9A6-FC6D-4EBE-BEBD-772C5AD875A1}" type="slidenum">
              <a:rPr lang="fr-CH" smtClean="0"/>
              <a:pPr/>
              <a:t>‹N°›</a:t>
            </a:fld>
            <a:endParaRPr lang="fr-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F07B9A6-FC6D-4EBE-BEBD-772C5AD875A1}" type="slidenum">
              <a:rPr lang="fr-CH" smtClean="0"/>
              <a:pPr/>
              <a:t>‹N°›</a:t>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F07B9A6-FC6D-4EBE-BEBD-772C5AD875A1}" type="slidenum">
              <a:rPr lang="fr-CH" smtClean="0"/>
              <a:pPr/>
              <a:t>‹N°›</a:t>
            </a:fld>
            <a:endParaRPr lang="fr-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CH"/>
          </a:p>
        </p:txBody>
      </p:sp>
      <p:sp>
        <p:nvSpPr>
          <p:cNvPr id="4" name="Espace réservé de la date 3"/>
          <p:cNvSpPr>
            <a:spLocks noGrp="1"/>
          </p:cNvSpPr>
          <p:nvPr>
            <p:ph type="dt" sz="half" idx="10"/>
          </p:nvPr>
        </p:nvSpPr>
        <p:spPr/>
        <p:txBody>
          <a:bodyPr/>
          <a:lstStyle>
            <a:lvl1pPr>
              <a:defRPr/>
            </a:lvl1pPr>
          </a:lstStyle>
          <a:p>
            <a:r>
              <a:rPr lang="fr-CH" smtClean="0"/>
              <a:t>Lausanne, le 2 novembre 2010</a:t>
            </a:r>
            <a:endParaRPr lang="de-CH"/>
          </a:p>
        </p:txBody>
      </p:sp>
      <p:sp>
        <p:nvSpPr>
          <p:cNvPr id="5" name="Espace réservé du pied de page 4"/>
          <p:cNvSpPr>
            <a:spLocks noGrp="1"/>
          </p:cNvSpPr>
          <p:nvPr>
            <p:ph type="ftr" sz="quarter" idx="11"/>
          </p:nvPr>
        </p:nvSpPr>
        <p:spPr/>
        <p:txBody>
          <a:bodyPr/>
          <a:lstStyle>
            <a:lvl1pPr>
              <a:defRPr/>
            </a:lvl1pPr>
          </a:lstStyle>
          <a:p>
            <a:endParaRPr lang="de-CH"/>
          </a:p>
        </p:txBody>
      </p:sp>
      <p:sp>
        <p:nvSpPr>
          <p:cNvPr id="6" name="Espace réservé du numéro de diapositive 5"/>
          <p:cNvSpPr>
            <a:spLocks noGrp="1"/>
          </p:cNvSpPr>
          <p:nvPr>
            <p:ph type="sldNum" sz="quarter" idx="12"/>
          </p:nvPr>
        </p:nvSpPr>
        <p:spPr/>
        <p:txBody>
          <a:bodyPr/>
          <a:lstStyle>
            <a:lvl1pPr>
              <a:defRPr/>
            </a:lvl1pPr>
          </a:lstStyle>
          <a:p>
            <a:fld id="{BC91EFA9-36BC-44A7-873D-3EE8C8C4CA2A}" type="slidenum">
              <a:rPr lang="de-CH"/>
              <a:pPr/>
              <a:t>‹N°›</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lvl1pPr>
              <a:defRPr/>
            </a:lvl1pPr>
          </a:lstStyle>
          <a:p>
            <a:r>
              <a:rPr lang="fr-CH" smtClean="0"/>
              <a:t>Lausanne, le 2 novembre 2010</a:t>
            </a:r>
            <a:endParaRPr lang="de-CH"/>
          </a:p>
        </p:txBody>
      </p:sp>
      <p:sp>
        <p:nvSpPr>
          <p:cNvPr id="5" name="Espace réservé du pied de page 4"/>
          <p:cNvSpPr>
            <a:spLocks noGrp="1"/>
          </p:cNvSpPr>
          <p:nvPr>
            <p:ph type="ftr" sz="quarter" idx="11"/>
          </p:nvPr>
        </p:nvSpPr>
        <p:spPr/>
        <p:txBody>
          <a:bodyPr/>
          <a:lstStyle>
            <a:lvl1pPr>
              <a:defRPr/>
            </a:lvl1pPr>
          </a:lstStyle>
          <a:p>
            <a:endParaRPr lang="de-CH"/>
          </a:p>
        </p:txBody>
      </p:sp>
      <p:sp>
        <p:nvSpPr>
          <p:cNvPr id="6" name="Espace réservé du numéro de diapositive 5"/>
          <p:cNvSpPr>
            <a:spLocks noGrp="1"/>
          </p:cNvSpPr>
          <p:nvPr>
            <p:ph type="sldNum" sz="quarter" idx="12"/>
          </p:nvPr>
        </p:nvSpPr>
        <p:spPr/>
        <p:txBody>
          <a:bodyPr/>
          <a:lstStyle>
            <a:lvl1pPr>
              <a:defRPr/>
            </a:lvl1pPr>
          </a:lstStyle>
          <a:p>
            <a:fld id="{008793CE-153E-4505-93F6-1AD87D20F708}" type="slidenum">
              <a:rPr lang="de-CH"/>
              <a:pPr/>
              <a:t>‹N°›</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CH" smtClean="0"/>
              <a:t>Lausanne, le 2 novembre 2010</a:t>
            </a:r>
            <a:endParaRPr lang="de-CH"/>
          </a:p>
        </p:txBody>
      </p:sp>
      <p:sp>
        <p:nvSpPr>
          <p:cNvPr id="5" name="Espace réservé du pied de page 4"/>
          <p:cNvSpPr>
            <a:spLocks noGrp="1"/>
          </p:cNvSpPr>
          <p:nvPr>
            <p:ph type="ftr" sz="quarter" idx="11"/>
          </p:nvPr>
        </p:nvSpPr>
        <p:spPr/>
        <p:txBody>
          <a:bodyPr/>
          <a:lstStyle>
            <a:lvl1pPr>
              <a:defRPr/>
            </a:lvl1pPr>
          </a:lstStyle>
          <a:p>
            <a:endParaRPr lang="de-CH"/>
          </a:p>
        </p:txBody>
      </p:sp>
      <p:sp>
        <p:nvSpPr>
          <p:cNvPr id="6" name="Espace réservé du numéro de diapositive 5"/>
          <p:cNvSpPr>
            <a:spLocks noGrp="1"/>
          </p:cNvSpPr>
          <p:nvPr>
            <p:ph type="sldNum" sz="quarter" idx="12"/>
          </p:nvPr>
        </p:nvSpPr>
        <p:spPr/>
        <p:txBody>
          <a:bodyPr/>
          <a:lstStyle>
            <a:lvl1pPr>
              <a:defRPr/>
            </a:lvl1pPr>
          </a:lstStyle>
          <a:p>
            <a:fld id="{FF8A0719-47DC-4E0C-9D4C-D349D91B823B}" type="slidenum">
              <a:rPr lang="de-CH"/>
              <a:pPr/>
              <a:t>‹N°›</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457200" y="3429000"/>
            <a:ext cx="3384550" cy="269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3994150" y="3429000"/>
            <a:ext cx="3386138" cy="269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lvl1pPr>
              <a:defRPr/>
            </a:lvl1pPr>
          </a:lstStyle>
          <a:p>
            <a:r>
              <a:rPr lang="fr-CH" smtClean="0"/>
              <a:t>Lausanne, le 2 novembre 2010</a:t>
            </a:r>
            <a:endParaRPr lang="de-CH"/>
          </a:p>
        </p:txBody>
      </p:sp>
      <p:sp>
        <p:nvSpPr>
          <p:cNvPr id="6" name="Espace réservé du pied de page 5"/>
          <p:cNvSpPr>
            <a:spLocks noGrp="1"/>
          </p:cNvSpPr>
          <p:nvPr>
            <p:ph type="ftr" sz="quarter" idx="11"/>
          </p:nvPr>
        </p:nvSpPr>
        <p:spPr/>
        <p:txBody>
          <a:bodyPr/>
          <a:lstStyle>
            <a:lvl1pPr>
              <a:defRPr/>
            </a:lvl1pPr>
          </a:lstStyle>
          <a:p>
            <a:endParaRPr lang="de-CH"/>
          </a:p>
        </p:txBody>
      </p:sp>
      <p:sp>
        <p:nvSpPr>
          <p:cNvPr id="7" name="Espace réservé du numéro de diapositive 6"/>
          <p:cNvSpPr>
            <a:spLocks noGrp="1"/>
          </p:cNvSpPr>
          <p:nvPr>
            <p:ph type="sldNum" sz="quarter" idx="12"/>
          </p:nvPr>
        </p:nvSpPr>
        <p:spPr/>
        <p:txBody>
          <a:bodyPr/>
          <a:lstStyle>
            <a:lvl1pPr>
              <a:defRPr/>
            </a:lvl1pPr>
          </a:lstStyle>
          <a:p>
            <a:fld id="{EBB1E87F-8681-4610-8F5E-1901E2C68117}" type="slidenum">
              <a:rPr lang="de-CH"/>
              <a:pPr/>
              <a:t>‹N°›</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lvl1pPr>
              <a:defRPr/>
            </a:lvl1pPr>
          </a:lstStyle>
          <a:p>
            <a:r>
              <a:rPr lang="fr-CH" smtClean="0"/>
              <a:t>Lausanne, le 2 novembre 2010</a:t>
            </a:r>
            <a:endParaRPr lang="de-CH"/>
          </a:p>
        </p:txBody>
      </p:sp>
      <p:sp>
        <p:nvSpPr>
          <p:cNvPr id="8" name="Espace réservé du pied de page 7"/>
          <p:cNvSpPr>
            <a:spLocks noGrp="1"/>
          </p:cNvSpPr>
          <p:nvPr>
            <p:ph type="ftr" sz="quarter" idx="11"/>
          </p:nvPr>
        </p:nvSpPr>
        <p:spPr/>
        <p:txBody>
          <a:bodyPr/>
          <a:lstStyle>
            <a:lvl1pPr>
              <a:defRPr/>
            </a:lvl1pPr>
          </a:lstStyle>
          <a:p>
            <a:endParaRPr lang="de-CH"/>
          </a:p>
        </p:txBody>
      </p:sp>
      <p:sp>
        <p:nvSpPr>
          <p:cNvPr id="9" name="Espace réservé du numéro de diapositive 8"/>
          <p:cNvSpPr>
            <a:spLocks noGrp="1"/>
          </p:cNvSpPr>
          <p:nvPr>
            <p:ph type="sldNum" sz="quarter" idx="12"/>
          </p:nvPr>
        </p:nvSpPr>
        <p:spPr/>
        <p:txBody>
          <a:bodyPr/>
          <a:lstStyle>
            <a:lvl1pPr>
              <a:defRPr/>
            </a:lvl1pPr>
          </a:lstStyle>
          <a:p>
            <a:fld id="{2389E043-EC35-4C0A-879D-966FED97F049}" type="slidenum">
              <a:rPr lang="de-CH"/>
              <a:pPr/>
              <a:t>‹N°›</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e la date 2"/>
          <p:cNvSpPr>
            <a:spLocks noGrp="1"/>
          </p:cNvSpPr>
          <p:nvPr>
            <p:ph type="dt" sz="half" idx="10"/>
          </p:nvPr>
        </p:nvSpPr>
        <p:spPr/>
        <p:txBody>
          <a:bodyPr/>
          <a:lstStyle>
            <a:lvl1pPr>
              <a:defRPr/>
            </a:lvl1pPr>
          </a:lstStyle>
          <a:p>
            <a:r>
              <a:rPr lang="fr-CH" smtClean="0"/>
              <a:t>Lausanne, le 2 novembre 2010</a:t>
            </a:r>
            <a:endParaRPr lang="de-CH"/>
          </a:p>
        </p:txBody>
      </p:sp>
      <p:sp>
        <p:nvSpPr>
          <p:cNvPr id="4" name="Espace réservé du pied de page 3"/>
          <p:cNvSpPr>
            <a:spLocks noGrp="1"/>
          </p:cNvSpPr>
          <p:nvPr>
            <p:ph type="ftr" sz="quarter" idx="11"/>
          </p:nvPr>
        </p:nvSpPr>
        <p:spPr/>
        <p:txBody>
          <a:bodyPr/>
          <a:lstStyle>
            <a:lvl1pPr>
              <a:defRPr/>
            </a:lvl1pPr>
          </a:lstStyle>
          <a:p>
            <a:endParaRPr lang="de-CH"/>
          </a:p>
        </p:txBody>
      </p:sp>
      <p:sp>
        <p:nvSpPr>
          <p:cNvPr id="5" name="Espace réservé du numéro de diapositive 4"/>
          <p:cNvSpPr>
            <a:spLocks noGrp="1"/>
          </p:cNvSpPr>
          <p:nvPr>
            <p:ph type="sldNum" sz="quarter" idx="12"/>
          </p:nvPr>
        </p:nvSpPr>
        <p:spPr/>
        <p:txBody>
          <a:bodyPr/>
          <a:lstStyle>
            <a:lvl1pPr>
              <a:defRPr/>
            </a:lvl1pPr>
          </a:lstStyle>
          <a:p>
            <a:fld id="{64F80215-2311-4E54-BB0A-8D26AB6BDE5E}" type="slidenum">
              <a:rPr lang="de-CH"/>
              <a:pPr/>
              <a:t>‹N°›</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CH" smtClean="0"/>
              <a:t>Lausanne, le 2 novembre 2010</a:t>
            </a:r>
            <a:endParaRPr lang="de-CH"/>
          </a:p>
        </p:txBody>
      </p:sp>
      <p:sp>
        <p:nvSpPr>
          <p:cNvPr id="3" name="Espace réservé du pied de page 2"/>
          <p:cNvSpPr>
            <a:spLocks noGrp="1"/>
          </p:cNvSpPr>
          <p:nvPr>
            <p:ph type="ftr" sz="quarter" idx="11"/>
          </p:nvPr>
        </p:nvSpPr>
        <p:spPr/>
        <p:txBody>
          <a:bodyPr/>
          <a:lstStyle>
            <a:lvl1pPr>
              <a:defRPr/>
            </a:lvl1pPr>
          </a:lstStyle>
          <a:p>
            <a:endParaRPr lang="de-CH"/>
          </a:p>
        </p:txBody>
      </p:sp>
      <p:sp>
        <p:nvSpPr>
          <p:cNvPr id="4" name="Espace réservé du numéro de diapositive 3"/>
          <p:cNvSpPr>
            <a:spLocks noGrp="1"/>
          </p:cNvSpPr>
          <p:nvPr>
            <p:ph type="sldNum" sz="quarter" idx="12"/>
          </p:nvPr>
        </p:nvSpPr>
        <p:spPr/>
        <p:txBody>
          <a:bodyPr/>
          <a:lstStyle>
            <a:lvl1pPr>
              <a:defRPr/>
            </a:lvl1pPr>
          </a:lstStyle>
          <a:p>
            <a:fld id="{F82B4EFF-FE89-40B2-A225-CAE20A84A070}" type="slidenum">
              <a:rPr lang="de-CH"/>
              <a:pPr/>
              <a:t>‹N°›</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CH" smtClean="0"/>
              <a:t>Lausanne, le 2 novembre 2010</a:t>
            </a:r>
            <a:endParaRPr lang="de-CH"/>
          </a:p>
        </p:txBody>
      </p:sp>
      <p:sp>
        <p:nvSpPr>
          <p:cNvPr id="6" name="Espace réservé du pied de page 5"/>
          <p:cNvSpPr>
            <a:spLocks noGrp="1"/>
          </p:cNvSpPr>
          <p:nvPr>
            <p:ph type="ftr" sz="quarter" idx="11"/>
          </p:nvPr>
        </p:nvSpPr>
        <p:spPr/>
        <p:txBody>
          <a:bodyPr/>
          <a:lstStyle>
            <a:lvl1pPr>
              <a:defRPr/>
            </a:lvl1pPr>
          </a:lstStyle>
          <a:p>
            <a:endParaRPr lang="de-CH"/>
          </a:p>
        </p:txBody>
      </p:sp>
      <p:sp>
        <p:nvSpPr>
          <p:cNvPr id="7" name="Espace réservé du numéro de diapositive 6"/>
          <p:cNvSpPr>
            <a:spLocks noGrp="1"/>
          </p:cNvSpPr>
          <p:nvPr>
            <p:ph type="sldNum" sz="quarter" idx="12"/>
          </p:nvPr>
        </p:nvSpPr>
        <p:spPr/>
        <p:txBody>
          <a:bodyPr/>
          <a:lstStyle>
            <a:lvl1pPr>
              <a:defRPr/>
            </a:lvl1pPr>
          </a:lstStyle>
          <a:p>
            <a:fld id="{17371364-32E9-49D4-BE4A-2B28A58278D2}" type="slidenum">
              <a:rPr lang="de-CH"/>
              <a:pPr/>
              <a:t>‹N°›</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F07B9A6-FC6D-4EBE-BEBD-772C5AD875A1}" type="slidenum">
              <a:rPr lang="fr-CH" smtClean="0"/>
              <a:pPr/>
              <a:t>‹N°›</a:t>
            </a:fld>
            <a:endParaRPr lang="fr-C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CH" smtClean="0"/>
              <a:t>Lausanne, le 2 novembre 2010</a:t>
            </a:r>
            <a:endParaRPr lang="de-CH"/>
          </a:p>
        </p:txBody>
      </p:sp>
      <p:sp>
        <p:nvSpPr>
          <p:cNvPr id="6" name="Espace réservé du pied de page 5"/>
          <p:cNvSpPr>
            <a:spLocks noGrp="1"/>
          </p:cNvSpPr>
          <p:nvPr>
            <p:ph type="ftr" sz="quarter" idx="11"/>
          </p:nvPr>
        </p:nvSpPr>
        <p:spPr/>
        <p:txBody>
          <a:bodyPr/>
          <a:lstStyle>
            <a:lvl1pPr>
              <a:defRPr/>
            </a:lvl1pPr>
          </a:lstStyle>
          <a:p>
            <a:endParaRPr lang="de-CH"/>
          </a:p>
        </p:txBody>
      </p:sp>
      <p:sp>
        <p:nvSpPr>
          <p:cNvPr id="7" name="Espace réservé du numéro de diapositive 6"/>
          <p:cNvSpPr>
            <a:spLocks noGrp="1"/>
          </p:cNvSpPr>
          <p:nvPr>
            <p:ph type="sldNum" sz="quarter" idx="12"/>
          </p:nvPr>
        </p:nvSpPr>
        <p:spPr/>
        <p:txBody>
          <a:bodyPr/>
          <a:lstStyle>
            <a:lvl1pPr>
              <a:defRPr/>
            </a:lvl1pPr>
          </a:lstStyle>
          <a:p>
            <a:fld id="{FAB3EF25-61F5-4D6D-8741-D87BC955D7D1}" type="slidenum">
              <a:rPr lang="de-CH"/>
              <a:pPr/>
              <a:t>‹N°›</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lvl1pPr>
              <a:defRPr/>
            </a:lvl1pPr>
          </a:lstStyle>
          <a:p>
            <a:r>
              <a:rPr lang="fr-CH" smtClean="0"/>
              <a:t>Lausanne, le 2 novembre 2010</a:t>
            </a:r>
            <a:endParaRPr lang="de-CH"/>
          </a:p>
        </p:txBody>
      </p:sp>
      <p:sp>
        <p:nvSpPr>
          <p:cNvPr id="5" name="Espace réservé du pied de page 4"/>
          <p:cNvSpPr>
            <a:spLocks noGrp="1"/>
          </p:cNvSpPr>
          <p:nvPr>
            <p:ph type="ftr" sz="quarter" idx="11"/>
          </p:nvPr>
        </p:nvSpPr>
        <p:spPr/>
        <p:txBody>
          <a:bodyPr/>
          <a:lstStyle>
            <a:lvl1pPr>
              <a:defRPr/>
            </a:lvl1pPr>
          </a:lstStyle>
          <a:p>
            <a:endParaRPr lang="de-CH"/>
          </a:p>
        </p:txBody>
      </p:sp>
      <p:sp>
        <p:nvSpPr>
          <p:cNvPr id="6" name="Espace réservé du numéro de diapositive 5"/>
          <p:cNvSpPr>
            <a:spLocks noGrp="1"/>
          </p:cNvSpPr>
          <p:nvPr>
            <p:ph type="sldNum" sz="quarter" idx="12"/>
          </p:nvPr>
        </p:nvSpPr>
        <p:spPr/>
        <p:txBody>
          <a:bodyPr/>
          <a:lstStyle>
            <a:lvl1pPr>
              <a:defRPr/>
            </a:lvl1pPr>
          </a:lstStyle>
          <a:p>
            <a:fld id="{B4C15CA6-E6F9-4D2B-B8F2-E913A1AD3449}" type="slidenum">
              <a:rPr lang="de-CH"/>
              <a:pPr/>
              <a:t>‹N°›</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649913" y="981075"/>
            <a:ext cx="1730375" cy="5145088"/>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457200" y="981075"/>
            <a:ext cx="5040313" cy="51450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lvl1pPr>
              <a:defRPr/>
            </a:lvl1pPr>
          </a:lstStyle>
          <a:p>
            <a:r>
              <a:rPr lang="fr-CH" smtClean="0"/>
              <a:t>Lausanne, le 2 novembre 2010</a:t>
            </a:r>
            <a:endParaRPr lang="de-CH"/>
          </a:p>
        </p:txBody>
      </p:sp>
      <p:sp>
        <p:nvSpPr>
          <p:cNvPr id="5" name="Espace réservé du pied de page 4"/>
          <p:cNvSpPr>
            <a:spLocks noGrp="1"/>
          </p:cNvSpPr>
          <p:nvPr>
            <p:ph type="ftr" sz="quarter" idx="11"/>
          </p:nvPr>
        </p:nvSpPr>
        <p:spPr/>
        <p:txBody>
          <a:bodyPr/>
          <a:lstStyle>
            <a:lvl1pPr>
              <a:defRPr/>
            </a:lvl1pPr>
          </a:lstStyle>
          <a:p>
            <a:endParaRPr lang="de-CH"/>
          </a:p>
        </p:txBody>
      </p:sp>
      <p:sp>
        <p:nvSpPr>
          <p:cNvPr id="6" name="Espace réservé du numéro de diapositive 5"/>
          <p:cNvSpPr>
            <a:spLocks noGrp="1"/>
          </p:cNvSpPr>
          <p:nvPr>
            <p:ph type="sldNum" sz="quarter" idx="12"/>
          </p:nvPr>
        </p:nvSpPr>
        <p:spPr/>
        <p:txBody>
          <a:bodyPr/>
          <a:lstStyle>
            <a:lvl1pPr>
              <a:defRPr/>
            </a:lvl1pPr>
          </a:lstStyle>
          <a:p>
            <a:fld id="{54E03648-0114-452B-AE95-FD084409360F}" type="slidenum">
              <a:rPr lang="de-CH"/>
              <a:pPr/>
              <a:t>‹N°›</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CH"/>
          </a:p>
        </p:txBody>
      </p:sp>
      <p:sp>
        <p:nvSpPr>
          <p:cNvPr id="4" name="Espace réservé de la date 3"/>
          <p:cNvSpPr>
            <a:spLocks noGrp="1"/>
          </p:cNvSpPr>
          <p:nvPr>
            <p:ph type="dt" sz="half" idx="10"/>
          </p:nvPr>
        </p:nvSpPr>
        <p:spPr/>
        <p:txBody>
          <a:bodyPr/>
          <a:lstStyle>
            <a:lvl1pPr>
              <a:defRPr/>
            </a:lvl1pPr>
          </a:lstStyle>
          <a:p>
            <a:r>
              <a:rPr lang="fr-CH" smtClean="0"/>
              <a:t>Lausanne, le 2 novembre 2010</a:t>
            </a:r>
            <a:endParaRPr lang="de-CH"/>
          </a:p>
        </p:txBody>
      </p:sp>
      <p:sp>
        <p:nvSpPr>
          <p:cNvPr id="5" name="Espace réservé du pied de page 4"/>
          <p:cNvSpPr>
            <a:spLocks noGrp="1"/>
          </p:cNvSpPr>
          <p:nvPr>
            <p:ph type="ftr" sz="quarter" idx="11"/>
          </p:nvPr>
        </p:nvSpPr>
        <p:spPr/>
        <p:txBody>
          <a:bodyPr/>
          <a:lstStyle>
            <a:lvl1pPr>
              <a:defRPr/>
            </a:lvl1pPr>
          </a:lstStyle>
          <a:p>
            <a:endParaRPr lang="de-CH"/>
          </a:p>
        </p:txBody>
      </p:sp>
      <p:sp>
        <p:nvSpPr>
          <p:cNvPr id="6" name="Espace réservé du numéro de diapositive 5"/>
          <p:cNvSpPr>
            <a:spLocks noGrp="1"/>
          </p:cNvSpPr>
          <p:nvPr>
            <p:ph type="sldNum" sz="quarter" idx="12"/>
          </p:nvPr>
        </p:nvSpPr>
        <p:spPr/>
        <p:txBody>
          <a:bodyPr/>
          <a:lstStyle>
            <a:lvl1pPr>
              <a:defRPr/>
            </a:lvl1pPr>
          </a:lstStyle>
          <a:p>
            <a:fld id="{BC91EFA9-36BC-44A7-873D-3EE8C8C4CA2A}" type="slidenum">
              <a:rPr lang="de-CH"/>
              <a:pPr/>
              <a:t>‹N°›</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lvl1pPr>
              <a:defRPr/>
            </a:lvl1pPr>
          </a:lstStyle>
          <a:p>
            <a:r>
              <a:rPr lang="fr-CH" smtClean="0"/>
              <a:t>Lausanne, le 2 novembre 2010</a:t>
            </a:r>
            <a:endParaRPr lang="de-CH"/>
          </a:p>
        </p:txBody>
      </p:sp>
      <p:sp>
        <p:nvSpPr>
          <p:cNvPr id="5" name="Espace réservé du pied de page 4"/>
          <p:cNvSpPr>
            <a:spLocks noGrp="1"/>
          </p:cNvSpPr>
          <p:nvPr>
            <p:ph type="ftr" sz="quarter" idx="11"/>
          </p:nvPr>
        </p:nvSpPr>
        <p:spPr/>
        <p:txBody>
          <a:bodyPr/>
          <a:lstStyle>
            <a:lvl1pPr>
              <a:defRPr/>
            </a:lvl1pPr>
          </a:lstStyle>
          <a:p>
            <a:endParaRPr lang="de-CH"/>
          </a:p>
        </p:txBody>
      </p:sp>
      <p:sp>
        <p:nvSpPr>
          <p:cNvPr id="6" name="Espace réservé du numéro de diapositive 5"/>
          <p:cNvSpPr>
            <a:spLocks noGrp="1"/>
          </p:cNvSpPr>
          <p:nvPr>
            <p:ph type="sldNum" sz="quarter" idx="12"/>
          </p:nvPr>
        </p:nvSpPr>
        <p:spPr/>
        <p:txBody>
          <a:bodyPr/>
          <a:lstStyle>
            <a:lvl1pPr>
              <a:defRPr/>
            </a:lvl1pPr>
          </a:lstStyle>
          <a:p>
            <a:fld id="{008793CE-153E-4505-93F6-1AD87D20F708}" type="slidenum">
              <a:rPr lang="de-CH"/>
              <a:pPr/>
              <a:t>‹N°›</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CH" smtClean="0"/>
              <a:t>Lausanne, le 2 novembre 2010</a:t>
            </a:r>
            <a:endParaRPr lang="de-CH"/>
          </a:p>
        </p:txBody>
      </p:sp>
      <p:sp>
        <p:nvSpPr>
          <p:cNvPr id="5" name="Espace réservé du pied de page 4"/>
          <p:cNvSpPr>
            <a:spLocks noGrp="1"/>
          </p:cNvSpPr>
          <p:nvPr>
            <p:ph type="ftr" sz="quarter" idx="11"/>
          </p:nvPr>
        </p:nvSpPr>
        <p:spPr/>
        <p:txBody>
          <a:bodyPr/>
          <a:lstStyle>
            <a:lvl1pPr>
              <a:defRPr/>
            </a:lvl1pPr>
          </a:lstStyle>
          <a:p>
            <a:endParaRPr lang="de-CH"/>
          </a:p>
        </p:txBody>
      </p:sp>
      <p:sp>
        <p:nvSpPr>
          <p:cNvPr id="6" name="Espace réservé du numéro de diapositive 5"/>
          <p:cNvSpPr>
            <a:spLocks noGrp="1"/>
          </p:cNvSpPr>
          <p:nvPr>
            <p:ph type="sldNum" sz="quarter" idx="12"/>
          </p:nvPr>
        </p:nvSpPr>
        <p:spPr/>
        <p:txBody>
          <a:bodyPr/>
          <a:lstStyle>
            <a:lvl1pPr>
              <a:defRPr/>
            </a:lvl1pPr>
          </a:lstStyle>
          <a:p>
            <a:fld id="{FF8A0719-47DC-4E0C-9D4C-D349D91B823B}" type="slidenum">
              <a:rPr lang="de-CH"/>
              <a:pPr/>
              <a:t>‹N°›</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457200" y="3429000"/>
            <a:ext cx="3384550" cy="269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3994150" y="3429000"/>
            <a:ext cx="3386138" cy="269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lvl1pPr>
              <a:defRPr/>
            </a:lvl1pPr>
          </a:lstStyle>
          <a:p>
            <a:r>
              <a:rPr lang="fr-CH" smtClean="0"/>
              <a:t>Lausanne, le 2 novembre 2010</a:t>
            </a:r>
            <a:endParaRPr lang="de-CH"/>
          </a:p>
        </p:txBody>
      </p:sp>
      <p:sp>
        <p:nvSpPr>
          <p:cNvPr id="6" name="Espace réservé du pied de page 5"/>
          <p:cNvSpPr>
            <a:spLocks noGrp="1"/>
          </p:cNvSpPr>
          <p:nvPr>
            <p:ph type="ftr" sz="quarter" idx="11"/>
          </p:nvPr>
        </p:nvSpPr>
        <p:spPr/>
        <p:txBody>
          <a:bodyPr/>
          <a:lstStyle>
            <a:lvl1pPr>
              <a:defRPr/>
            </a:lvl1pPr>
          </a:lstStyle>
          <a:p>
            <a:endParaRPr lang="de-CH"/>
          </a:p>
        </p:txBody>
      </p:sp>
      <p:sp>
        <p:nvSpPr>
          <p:cNvPr id="7" name="Espace réservé du numéro de diapositive 6"/>
          <p:cNvSpPr>
            <a:spLocks noGrp="1"/>
          </p:cNvSpPr>
          <p:nvPr>
            <p:ph type="sldNum" sz="quarter" idx="12"/>
          </p:nvPr>
        </p:nvSpPr>
        <p:spPr/>
        <p:txBody>
          <a:bodyPr/>
          <a:lstStyle>
            <a:lvl1pPr>
              <a:defRPr/>
            </a:lvl1pPr>
          </a:lstStyle>
          <a:p>
            <a:fld id="{EBB1E87F-8681-4610-8F5E-1901E2C68117}" type="slidenum">
              <a:rPr lang="de-CH"/>
              <a:pPr/>
              <a:t>‹N°›</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lvl1pPr>
              <a:defRPr/>
            </a:lvl1pPr>
          </a:lstStyle>
          <a:p>
            <a:r>
              <a:rPr lang="fr-CH" smtClean="0"/>
              <a:t>Lausanne, le 2 novembre 2010</a:t>
            </a:r>
            <a:endParaRPr lang="de-CH"/>
          </a:p>
        </p:txBody>
      </p:sp>
      <p:sp>
        <p:nvSpPr>
          <p:cNvPr id="8" name="Espace réservé du pied de page 7"/>
          <p:cNvSpPr>
            <a:spLocks noGrp="1"/>
          </p:cNvSpPr>
          <p:nvPr>
            <p:ph type="ftr" sz="quarter" idx="11"/>
          </p:nvPr>
        </p:nvSpPr>
        <p:spPr/>
        <p:txBody>
          <a:bodyPr/>
          <a:lstStyle>
            <a:lvl1pPr>
              <a:defRPr/>
            </a:lvl1pPr>
          </a:lstStyle>
          <a:p>
            <a:endParaRPr lang="de-CH"/>
          </a:p>
        </p:txBody>
      </p:sp>
      <p:sp>
        <p:nvSpPr>
          <p:cNvPr id="9" name="Espace réservé du numéro de diapositive 8"/>
          <p:cNvSpPr>
            <a:spLocks noGrp="1"/>
          </p:cNvSpPr>
          <p:nvPr>
            <p:ph type="sldNum" sz="quarter" idx="12"/>
          </p:nvPr>
        </p:nvSpPr>
        <p:spPr/>
        <p:txBody>
          <a:bodyPr/>
          <a:lstStyle>
            <a:lvl1pPr>
              <a:defRPr/>
            </a:lvl1pPr>
          </a:lstStyle>
          <a:p>
            <a:fld id="{2389E043-EC35-4C0A-879D-966FED97F049}" type="slidenum">
              <a:rPr lang="de-CH"/>
              <a:pPr/>
              <a:t>‹N°›</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e la date 2"/>
          <p:cNvSpPr>
            <a:spLocks noGrp="1"/>
          </p:cNvSpPr>
          <p:nvPr>
            <p:ph type="dt" sz="half" idx="10"/>
          </p:nvPr>
        </p:nvSpPr>
        <p:spPr/>
        <p:txBody>
          <a:bodyPr/>
          <a:lstStyle>
            <a:lvl1pPr>
              <a:defRPr/>
            </a:lvl1pPr>
          </a:lstStyle>
          <a:p>
            <a:r>
              <a:rPr lang="fr-CH" smtClean="0"/>
              <a:t>Lausanne, le 2 novembre 2010</a:t>
            </a:r>
            <a:endParaRPr lang="de-CH"/>
          </a:p>
        </p:txBody>
      </p:sp>
      <p:sp>
        <p:nvSpPr>
          <p:cNvPr id="4" name="Espace réservé du pied de page 3"/>
          <p:cNvSpPr>
            <a:spLocks noGrp="1"/>
          </p:cNvSpPr>
          <p:nvPr>
            <p:ph type="ftr" sz="quarter" idx="11"/>
          </p:nvPr>
        </p:nvSpPr>
        <p:spPr/>
        <p:txBody>
          <a:bodyPr/>
          <a:lstStyle>
            <a:lvl1pPr>
              <a:defRPr/>
            </a:lvl1pPr>
          </a:lstStyle>
          <a:p>
            <a:endParaRPr lang="de-CH"/>
          </a:p>
        </p:txBody>
      </p:sp>
      <p:sp>
        <p:nvSpPr>
          <p:cNvPr id="5" name="Espace réservé du numéro de diapositive 4"/>
          <p:cNvSpPr>
            <a:spLocks noGrp="1"/>
          </p:cNvSpPr>
          <p:nvPr>
            <p:ph type="sldNum" sz="quarter" idx="12"/>
          </p:nvPr>
        </p:nvSpPr>
        <p:spPr/>
        <p:txBody>
          <a:bodyPr/>
          <a:lstStyle>
            <a:lvl1pPr>
              <a:defRPr/>
            </a:lvl1pPr>
          </a:lstStyle>
          <a:p>
            <a:fld id="{64F80215-2311-4E54-BB0A-8D26AB6BDE5E}" type="slidenum">
              <a:rPr lang="de-CH"/>
              <a:pPr/>
              <a:t>‹N°›</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CH" smtClean="0"/>
              <a:t>Lausanne, le 2 novembre 2010</a:t>
            </a:r>
            <a:endParaRPr lang="de-CH"/>
          </a:p>
        </p:txBody>
      </p:sp>
      <p:sp>
        <p:nvSpPr>
          <p:cNvPr id="3" name="Espace réservé du pied de page 2"/>
          <p:cNvSpPr>
            <a:spLocks noGrp="1"/>
          </p:cNvSpPr>
          <p:nvPr>
            <p:ph type="ftr" sz="quarter" idx="11"/>
          </p:nvPr>
        </p:nvSpPr>
        <p:spPr/>
        <p:txBody>
          <a:bodyPr/>
          <a:lstStyle>
            <a:lvl1pPr>
              <a:defRPr/>
            </a:lvl1pPr>
          </a:lstStyle>
          <a:p>
            <a:endParaRPr lang="de-CH"/>
          </a:p>
        </p:txBody>
      </p:sp>
      <p:sp>
        <p:nvSpPr>
          <p:cNvPr id="4" name="Espace réservé du numéro de diapositive 3"/>
          <p:cNvSpPr>
            <a:spLocks noGrp="1"/>
          </p:cNvSpPr>
          <p:nvPr>
            <p:ph type="sldNum" sz="quarter" idx="12"/>
          </p:nvPr>
        </p:nvSpPr>
        <p:spPr/>
        <p:txBody>
          <a:bodyPr/>
          <a:lstStyle>
            <a:lvl1pPr>
              <a:defRPr/>
            </a:lvl1pPr>
          </a:lstStyle>
          <a:p>
            <a:fld id="{F82B4EFF-FE89-40B2-A225-CAE20A84A070}" type="slidenum">
              <a:rPr lang="de-CH"/>
              <a:pPr/>
              <a:t>‹N°›</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F07B9A6-FC6D-4EBE-BEBD-772C5AD875A1}" type="slidenum">
              <a:rPr lang="fr-CH" smtClean="0"/>
              <a:pPr/>
              <a:t>‹N°›</a:t>
            </a:fld>
            <a:endParaRPr lang="fr-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CH" smtClean="0"/>
              <a:t>Lausanne, le 2 novembre 2010</a:t>
            </a:r>
            <a:endParaRPr lang="de-CH"/>
          </a:p>
        </p:txBody>
      </p:sp>
      <p:sp>
        <p:nvSpPr>
          <p:cNvPr id="6" name="Espace réservé du pied de page 5"/>
          <p:cNvSpPr>
            <a:spLocks noGrp="1"/>
          </p:cNvSpPr>
          <p:nvPr>
            <p:ph type="ftr" sz="quarter" idx="11"/>
          </p:nvPr>
        </p:nvSpPr>
        <p:spPr/>
        <p:txBody>
          <a:bodyPr/>
          <a:lstStyle>
            <a:lvl1pPr>
              <a:defRPr/>
            </a:lvl1pPr>
          </a:lstStyle>
          <a:p>
            <a:endParaRPr lang="de-CH"/>
          </a:p>
        </p:txBody>
      </p:sp>
      <p:sp>
        <p:nvSpPr>
          <p:cNvPr id="7" name="Espace réservé du numéro de diapositive 6"/>
          <p:cNvSpPr>
            <a:spLocks noGrp="1"/>
          </p:cNvSpPr>
          <p:nvPr>
            <p:ph type="sldNum" sz="quarter" idx="12"/>
          </p:nvPr>
        </p:nvSpPr>
        <p:spPr/>
        <p:txBody>
          <a:bodyPr/>
          <a:lstStyle>
            <a:lvl1pPr>
              <a:defRPr/>
            </a:lvl1pPr>
          </a:lstStyle>
          <a:p>
            <a:fld id="{17371364-32E9-49D4-BE4A-2B28A58278D2}" type="slidenum">
              <a:rPr lang="de-CH"/>
              <a:pPr/>
              <a:t>‹N°›</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CH" smtClean="0"/>
              <a:t>Lausanne, le 2 novembre 2010</a:t>
            </a:r>
            <a:endParaRPr lang="de-CH"/>
          </a:p>
        </p:txBody>
      </p:sp>
      <p:sp>
        <p:nvSpPr>
          <p:cNvPr id="6" name="Espace réservé du pied de page 5"/>
          <p:cNvSpPr>
            <a:spLocks noGrp="1"/>
          </p:cNvSpPr>
          <p:nvPr>
            <p:ph type="ftr" sz="quarter" idx="11"/>
          </p:nvPr>
        </p:nvSpPr>
        <p:spPr/>
        <p:txBody>
          <a:bodyPr/>
          <a:lstStyle>
            <a:lvl1pPr>
              <a:defRPr/>
            </a:lvl1pPr>
          </a:lstStyle>
          <a:p>
            <a:endParaRPr lang="de-CH"/>
          </a:p>
        </p:txBody>
      </p:sp>
      <p:sp>
        <p:nvSpPr>
          <p:cNvPr id="7" name="Espace réservé du numéro de diapositive 6"/>
          <p:cNvSpPr>
            <a:spLocks noGrp="1"/>
          </p:cNvSpPr>
          <p:nvPr>
            <p:ph type="sldNum" sz="quarter" idx="12"/>
          </p:nvPr>
        </p:nvSpPr>
        <p:spPr/>
        <p:txBody>
          <a:bodyPr/>
          <a:lstStyle>
            <a:lvl1pPr>
              <a:defRPr/>
            </a:lvl1pPr>
          </a:lstStyle>
          <a:p>
            <a:fld id="{FAB3EF25-61F5-4D6D-8741-D87BC955D7D1}" type="slidenum">
              <a:rPr lang="de-CH"/>
              <a:pPr/>
              <a:t>‹N°›</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lvl1pPr>
              <a:defRPr/>
            </a:lvl1pPr>
          </a:lstStyle>
          <a:p>
            <a:r>
              <a:rPr lang="fr-CH" smtClean="0"/>
              <a:t>Lausanne, le 2 novembre 2010</a:t>
            </a:r>
            <a:endParaRPr lang="de-CH"/>
          </a:p>
        </p:txBody>
      </p:sp>
      <p:sp>
        <p:nvSpPr>
          <p:cNvPr id="5" name="Espace réservé du pied de page 4"/>
          <p:cNvSpPr>
            <a:spLocks noGrp="1"/>
          </p:cNvSpPr>
          <p:nvPr>
            <p:ph type="ftr" sz="quarter" idx="11"/>
          </p:nvPr>
        </p:nvSpPr>
        <p:spPr/>
        <p:txBody>
          <a:bodyPr/>
          <a:lstStyle>
            <a:lvl1pPr>
              <a:defRPr/>
            </a:lvl1pPr>
          </a:lstStyle>
          <a:p>
            <a:endParaRPr lang="de-CH"/>
          </a:p>
        </p:txBody>
      </p:sp>
      <p:sp>
        <p:nvSpPr>
          <p:cNvPr id="6" name="Espace réservé du numéro de diapositive 5"/>
          <p:cNvSpPr>
            <a:spLocks noGrp="1"/>
          </p:cNvSpPr>
          <p:nvPr>
            <p:ph type="sldNum" sz="quarter" idx="12"/>
          </p:nvPr>
        </p:nvSpPr>
        <p:spPr/>
        <p:txBody>
          <a:bodyPr/>
          <a:lstStyle>
            <a:lvl1pPr>
              <a:defRPr/>
            </a:lvl1pPr>
          </a:lstStyle>
          <a:p>
            <a:fld id="{B4C15CA6-E6F9-4D2B-B8F2-E913A1AD3449}" type="slidenum">
              <a:rPr lang="de-CH"/>
              <a:pPr/>
              <a:t>‹N°›</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649913" y="981075"/>
            <a:ext cx="1730375" cy="5145088"/>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457200" y="981075"/>
            <a:ext cx="5040313" cy="51450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lvl1pPr>
              <a:defRPr/>
            </a:lvl1pPr>
          </a:lstStyle>
          <a:p>
            <a:r>
              <a:rPr lang="fr-CH" smtClean="0"/>
              <a:t>Lausanne, le 2 novembre 2010</a:t>
            </a:r>
            <a:endParaRPr lang="de-CH"/>
          </a:p>
        </p:txBody>
      </p:sp>
      <p:sp>
        <p:nvSpPr>
          <p:cNvPr id="5" name="Espace réservé du pied de page 4"/>
          <p:cNvSpPr>
            <a:spLocks noGrp="1"/>
          </p:cNvSpPr>
          <p:nvPr>
            <p:ph type="ftr" sz="quarter" idx="11"/>
          </p:nvPr>
        </p:nvSpPr>
        <p:spPr/>
        <p:txBody>
          <a:bodyPr/>
          <a:lstStyle>
            <a:lvl1pPr>
              <a:defRPr/>
            </a:lvl1pPr>
          </a:lstStyle>
          <a:p>
            <a:endParaRPr lang="de-CH"/>
          </a:p>
        </p:txBody>
      </p:sp>
      <p:sp>
        <p:nvSpPr>
          <p:cNvPr id="6" name="Espace réservé du numéro de diapositive 5"/>
          <p:cNvSpPr>
            <a:spLocks noGrp="1"/>
          </p:cNvSpPr>
          <p:nvPr>
            <p:ph type="sldNum" sz="quarter" idx="12"/>
          </p:nvPr>
        </p:nvSpPr>
        <p:spPr/>
        <p:txBody>
          <a:bodyPr/>
          <a:lstStyle>
            <a:lvl1pPr>
              <a:defRPr/>
            </a:lvl1pPr>
          </a:lstStyle>
          <a:p>
            <a:fld id="{54E03648-0114-452B-AE95-FD084409360F}" type="slidenum">
              <a:rPr lang="de-CH"/>
              <a:pPr/>
              <a:t>‹N°›</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r>
              <a:rPr lang="fr-CH" smtClean="0"/>
              <a:t>Lausanne, le 2 novembre 2010</a:t>
            </a:r>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FF07B9A6-FC6D-4EBE-BEBD-772C5AD875A1}" type="slidenum">
              <a:rPr lang="fr-CH" smtClean="0"/>
              <a:pPr/>
              <a:t>‹N°›</a:t>
            </a:fld>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r>
              <a:rPr lang="fr-CH" smtClean="0"/>
              <a:t>Lausanne, le 2 novembre 2010</a:t>
            </a:r>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FF07B9A6-FC6D-4EBE-BEBD-772C5AD875A1}" type="slidenum">
              <a:rPr lang="fr-CH" smtClean="0"/>
              <a:pPr/>
              <a:t>‹N°›</a:t>
            </a:fld>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e la date 2"/>
          <p:cNvSpPr>
            <a:spLocks noGrp="1"/>
          </p:cNvSpPr>
          <p:nvPr>
            <p:ph type="dt" sz="half" idx="10"/>
          </p:nvPr>
        </p:nvSpPr>
        <p:spPr/>
        <p:txBody>
          <a:bodyPr/>
          <a:lstStyle/>
          <a:p>
            <a:r>
              <a:rPr lang="fr-CH" smtClean="0"/>
              <a:t>Lausanne, le 2 novembre 2010</a:t>
            </a:r>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‹N°›</a:t>
            </a:fld>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CH" smtClean="0"/>
              <a:t>Lausanne, le 2 novembre 2010</a:t>
            </a:r>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FF07B9A6-FC6D-4EBE-BEBD-772C5AD875A1}" type="slidenum">
              <a:rPr lang="fr-CH" smtClean="0"/>
              <a:pPr/>
              <a:t>‹N°›</a:t>
            </a:fld>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CH" smtClean="0"/>
              <a:t>Lausanne, le 2 novembre 2010</a:t>
            </a:r>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FF07B9A6-FC6D-4EBE-BEBD-772C5AD875A1}" type="slidenum">
              <a:rPr lang="fr-CH" smtClean="0"/>
              <a:pPr/>
              <a:t>‹N°›</a:t>
            </a:fld>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CH" smtClean="0"/>
              <a:t>Lausanne, le 2 novembre 2010</a:t>
            </a:r>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FF07B9A6-FC6D-4EBE-BEBD-772C5AD875A1}" type="slidenum">
              <a:rPr lang="fr-CH" smtClean="0"/>
              <a:pPr/>
              <a:t>‹N°›</a:t>
            </a:fld>
            <a:endParaRPr lang="fr-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3" cstate="print"/>
          <a:srcRect/>
          <a:stretch>
            <a:fillRect/>
          </a:stretch>
        </p:blipFill>
        <p:spPr bwMode="auto">
          <a:xfrm rot="5400000">
            <a:off x="3822601" y="4682455"/>
            <a:ext cx="809625" cy="3343275"/>
          </a:xfrm>
          <a:prstGeom prst="rect">
            <a:avLst/>
          </a:prstGeom>
          <a:noFill/>
          <a:ln w="9525">
            <a:noFill/>
            <a:miter lim="800000"/>
            <a:headEnd/>
            <a:tailEnd/>
          </a:ln>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H"/>
          </a:p>
        </p:txBody>
      </p:sp>
      <p:sp>
        <p:nvSpPr>
          <p:cNvPr id="3" name="Espace réservé du texte 2"/>
          <p:cNvSpPr>
            <a:spLocks noGrp="1"/>
          </p:cNvSpPr>
          <p:nvPr>
            <p:ph type="body" idx="1"/>
          </p:nvPr>
        </p:nvSpPr>
        <p:spPr>
          <a:xfrm>
            <a:off x="395536" y="126876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CH" smtClean="0"/>
              <a:t>Lausanne, le 2 novembre 2010</a:t>
            </a:r>
            <a:endParaRPr lang="fr-CH"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7B9A6-FC6D-4EBE-BEBD-772C5AD875A1}" type="slidenum">
              <a:rPr lang="fr-CH" smtClean="0"/>
              <a:pPr/>
              <a:t>‹N°›</a:t>
            </a:fld>
            <a:endParaRPr lang="fr-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981075"/>
            <a:ext cx="6419850" cy="24479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smtClean="0"/>
              <a:t>Titelmasterformat durch Klicken bearbeiten</a:t>
            </a:r>
          </a:p>
        </p:txBody>
      </p:sp>
      <p:sp>
        <p:nvSpPr>
          <p:cNvPr id="4099" name="Rectangle 3"/>
          <p:cNvSpPr>
            <a:spLocks noGrp="1" noChangeArrowheads="1"/>
          </p:cNvSpPr>
          <p:nvPr>
            <p:ph type="body" idx="1"/>
          </p:nvPr>
        </p:nvSpPr>
        <p:spPr bwMode="auto">
          <a:xfrm>
            <a:off x="457200" y="3429000"/>
            <a:ext cx="6923088" cy="26971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smtClean="0"/>
              <a:t>Text durch Klick hinzufügen</a:t>
            </a:r>
          </a:p>
        </p:txBody>
      </p:sp>
      <p:sp>
        <p:nvSpPr>
          <p:cNvPr id="4100" name="Rectangle 4"/>
          <p:cNvSpPr>
            <a:spLocks noGrp="1" noChangeArrowheads="1"/>
          </p:cNvSpPr>
          <p:nvPr>
            <p:ph type="dt" sz="half" idx="2"/>
          </p:nvPr>
        </p:nvSpPr>
        <p:spPr bwMode="auto">
          <a:xfrm>
            <a:off x="468313" y="6597650"/>
            <a:ext cx="122396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vl1pPr>
          </a:lstStyle>
          <a:p>
            <a:r>
              <a:rPr lang="fr-CH" smtClean="0"/>
              <a:t>Lausanne, le 2 novembre 2010</a:t>
            </a:r>
            <a:endParaRPr lang="de-CH"/>
          </a:p>
        </p:txBody>
      </p:sp>
      <p:sp>
        <p:nvSpPr>
          <p:cNvPr id="4101" name="Rectangle 5"/>
          <p:cNvSpPr>
            <a:spLocks noGrp="1" noChangeArrowheads="1"/>
          </p:cNvSpPr>
          <p:nvPr>
            <p:ph type="ftr" sz="quarter" idx="3"/>
          </p:nvPr>
        </p:nvSpPr>
        <p:spPr bwMode="auto">
          <a:xfrm>
            <a:off x="1835150" y="6597650"/>
            <a:ext cx="52578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vl1pPr>
          </a:lstStyle>
          <a:p>
            <a:endParaRPr lang="de-CH"/>
          </a:p>
        </p:txBody>
      </p:sp>
      <p:sp>
        <p:nvSpPr>
          <p:cNvPr id="4102" name="Rectangle 6"/>
          <p:cNvSpPr>
            <a:spLocks noGrp="1" noChangeArrowheads="1"/>
          </p:cNvSpPr>
          <p:nvPr>
            <p:ph type="sldNum" sz="quarter" idx="4"/>
          </p:nvPr>
        </p:nvSpPr>
        <p:spPr bwMode="auto">
          <a:xfrm>
            <a:off x="8532813" y="6597650"/>
            <a:ext cx="503237"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fld id="{C3D6DB63-CAF8-433C-AC56-C766D2BBAB65}" type="slidenum">
              <a:rPr lang="de-CH"/>
              <a:pPr/>
              <a:t>‹N°›</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fontAlgn="base">
        <a:spcBef>
          <a:spcPct val="0"/>
        </a:spcBef>
        <a:spcAft>
          <a:spcPct val="0"/>
        </a:spcAft>
        <a:defRPr sz="4400" b="1">
          <a:solidFill>
            <a:srgbClr val="55939D"/>
          </a:solidFill>
          <a:latin typeface="+mj-lt"/>
          <a:ea typeface="+mj-ea"/>
          <a:cs typeface="+mj-cs"/>
        </a:defRPr>
      </a:lvl1pPr>
      <a:lvl2pPr algn="l" rtl="0" fontAlgn="base">
        <a:spcBef>
          <a:spcPct val="0"/>
        </a:spcBef>
        <a:spcAft>
          <a:spcPct val="0"/>
        </a:spcAft>
        <a:defRPr sz="4400" b="1">
          <a:solidFill>
            <a:srgbClr val="55939D"/>
          </a:solidFill>
          <a:latin typeface="Arial" charset="0"/>
        </a:defRPr>
      </a:lvl2pPr>
      <a:lvl3pPr algn="l" rtl="0" fontAlgn="base">
        <a:spcBef>
          <a:spcPct val="0"/>
        </a:spcBef>
        <a:spcAft>
          <a:spcPct val="0"/>
        </a:spcAft>
        <a:defRPr sz="4400" b="1">
          <a:solidFill>
            <a:srgbClr val="55939D"/>
          </a:solidFill>
          <a:latin typeface="Arial" charset="0"/>
        </a:defRPr>
      </a:lvl3pPr>
      <a:lvl4pPr algn="l" rtl="0" fontAlgn="base">
        <a:spcBef>
          <a:spcPct val="0"/>
        </a:spcBef>
        <a:spcAft>
          <a:spcPct val="0"/>
        </a:spcAft>
        <a:defRPr sz="4400" b="1">
          <a:solidFill>
            <a:srgbClr val="55939D"/>
          </a:solidFill>
          <a:latin typeface="Arial" charset="0"/>
        </a:defRPr>
      </a:lvl4pPr>
      <a:lvl5pPr algn="l" rtl="0" fontAlgn="base">
        <a:spcBef>
          <a:spcPct val="0"/>
        </a:spcBef>
        <a:spcAft>
          <a:spcPct val="0"/>
        </a:spcAft>
        <a:defRPr sz="4400" b="1">
          <a:solidFill>
            <a:srgbClr val="55939D"/>
          </a:solidFill>
          <a:latin typeface="Arial" charset="0"/>
        </a:defRPr>
      </a:lvl5pPr>
      <a:lvl6pPr marL="457200" algn="l" rtl="0" fontAlgn="base">
        <a:spcBef>
          <a:spcPct val="0"/>
        </a:spcBef>
        <a:spcAft>
          <a:spcPct val="0"/>
        </a:spcAft>
        <a:defRPr sz="4400" b="1">
          <a:solidFill>
            <a:srgbClr val="55939D"/>
          </a:solidFill>
          <a:latin typeface="Arial" charset="0"/>
        </a:defRPr>
      </a:lvl6pPr>
      <a:lvl7pPr marL="914400" algn="l" rtl="0" fontAlgn="base">
        <a:spcBef>
          <a:spcPct val="0"/>
        </a:spcBef>
        <a:spcAft>
          <a:spcPct val="0"/>
        </a:spcAft>
        <a:defRPr sz="4400" b="1">
          <a:solidFill>
            <a:srgbClr val="55939D"/>
          </a:solidFill>
          <a:latin typeface="Arial" charset="0"/>
        </a:defRPr>
      </a:lvl7pPr>
      <a:lvl8pPr marL="1371600" algn="l" rtl="0" fontAlgn="base">
        <a:spcBef>
          <a:spcPct val="0"/>
        </a:spcBef>
        <a:spcAft>
          <a:spcPct val="0"/>
        </a:spcAft>
        <a:defRPr sz="4400" b="1">
          <a:solidFill>
            <a:srgbClr val="55939D"/>
          </a:solidFill>
          <a:latin typeface="Arial" charset="0"/>
        </a:defRPr>
      </a:lvl8pPr>
      <a:lvl9pPr marL="1828800" algn="l" rtl="0" fontAlgn="base">
        <a:spcBef>
          <a:spcPct val="0"/>
        </a:spcBef>
        <a:spcAft>
          <a:spcPct val="0"/>
        </a:spcAft>
        <a:defRPr sz="4400" b="1">
          <a:solidFill>
            <a:srgbClr val="55939D"/>
          </a:solidFill>
          <a:latin typeface="Arial" charset="0"/>
        </a:defRPr>
      </a:lvl9pPr>
    </p:titleStyle>
    <p:bodyStyle>
      <a:lvl1pPr algn="l" rtl="0" fontAlgn="base">
        <a:spcBef>
          <a:spcPct val="20000"/>
        </a:spcBef>
        <a:spcAft>
          <a:spcPct val="0"/>
        </a:spcAft>
        <a:buClr>
          <a:srgbClr val="66A2AC"/>
        </a:buClr>
        <a:buFont typeface="Wingdings" pitchFamily="2" charset="2"/>
        <a:defRPr sz="2800">
          <a:solidFill>
            <a:schemeClr val="tx1"/>
          </a:solidFill>
          <a:latin typeface="+mn-lt"/>
          <a:ea typeface="+mn-ea"/>
          <a:cs typeface="+mn-cs"/>
        </a:defRPr>
      </a:lvl1pPr>
      <a:lvl2pPr marL="757238" indent="-220663" algn="l" rtl="0" fontAlgn="base">
        <a:spcBef>
          <a:spcPct val="20000"/>
        </a:spcBef>
        <a:spcAft>
          <a:spcPct val="0"/>
        </a:spcAft>
        <a:buClr>
          <a:srgbClr val="66A2AC"/>
        </a:buClr>
        <a:defRPr sz="2800">
          <a:solidFill>
            <a:schemeClr val="tx1"/>
          </a:solidFill>
          <a:latin typeface="+mn-lt"/>
        </a:defRPr>
      </a:lvl2pPr>
      <a:lvl3pPr marL="1165225" indent="-228600" algn="l" rtl="0" fontAlgn="base">
        <a:spcBef>
          <a:spcPct val="20000"/>
        </a:spcBef>
        <a:spcAft>
          <a:spcPct val="0"/>
        </a:spcAft>
        <a:buClr>
          <a:srgbClr val="66A2AC"/>
        </a:buClr>
        <a:defRPr sz="2400">
          <a:solidFill>
            <a:schemeClr val="tx1"/>
          </a:solidFill>
          <a:latin typeface="+mn-lt"/>
        </a:defRPr>
      </a:lvl3pPr>
      <a:lvl4pPr marL="1600200" indent="-228600" algn="l" rtl="0" fontAlgn="base">
        <a:spcBef>
          <a:spcPct val="20000"/>
        </a:spcBef>
        <a:spcAft>
          <a:spcPct val="0"/>
        </a:spcAft>
        <a:buClr>
          <a:srgbClr val="66A2AC"/>
        </a:buClr>
        <a:defRPr sz="24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981075"/>
            <a:ext cx="6419850" cy="24479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smtClean="0"/>
              <a:t>Titelmasterformat durch Klicken bearbeiten</a:t>
            </a:r>
          </a:p>
        </p:txBody>
      </p:sp>
      <p:sp>
        <p:nvSpPr>
          <p:cNvPr id="4099" name="Rectangle 3"/>
          <p:cNvSpPr>
            <a:spLocks noGrp="1" noChangeArrowheads="1"/>
          </p:cNvSpPr>
          <p:nvPr>
            <p:ph type="body" idx="1"/>
          </p:nvPr>
        </p:nvSpPr>
        <p:spPr bwMode="auto">
          <a:xfrm>
            <a:off x="457200" y="3429000"/>
            <a:ext cx="6923088" cy="26971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smtClean="0"/>
              <a:t>Text durch Klick hinzufügen</a:t>
            </a:r>
          </a:p>
        </p:txBody>
      </p:sp>
      <p:sp>
        <p:nvSpPr>
          <p:cNvPr id="4100" name="Rectangle 4"/>
          <p:cNvSpPr>
            <a:spLocks noGrp="1" noChangeArrowheads="1"/>
          </p:cNvSpPr>
          <p:nvPr>
            <p:ph type="dt" sz="half" idx="2"/>
          </p:nvPr>
        </p:nvSpPr>
        <p:spPr bwMode="auto">
          <a:xfrm>
            <a:off x="468313" y="6597650"/>
            <a:ext cx="122396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vl1pPr>
          </a:lstStyle>
          <a:p>
            <a:r>
              <a:rPr lang="fr-CH" smtClean="0"/>
              <a:t>Lausanne, le 2 novembre 2010</a:t>
            </a:r>
            <a:endParaRPr lang="de-CH"/>
          </a:p>
        </p:txBody>
      </p:sp>
      <p:sp>
        <p:nvSpPr>
          <p:cNvPr id="4101" name="Rectangle 5"/>
          <p:cNvSpPr>
            <a:spLocks noGrp="1" noChangeArrowheads="1"/>
          </p:cNvSpPr>
          <p:nvPr>
            <p:ph type="ftr" sz="quarter" idx="3"/>
          </p:nvPr>
        </p:nvSpPr>
        <p:spPr bwMode="auto">
          <a:xfrm>
            <a:off x="1835150" y="6597650"/>
            <a:ext cx="52578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vl1pPr>
          </a:lstStyle>
          <a:p>
            <a:endParaRPr lang="de-CH"/>
          </a:p>
        </p:txBody>
      </p:sp>
      <p:sp>
        <p:nvSpPr>
          <p:cNvPr id="4102" name="Rectangle 6"/>
          <p:cNvSpPr>
            <a:spLocks noGrp="1" noChangeArrowheads="1"/>
          </p:cNvSpPr>
          <p:nvPr>
            <p:ph type="sldNum" sz="quarter" idx="4"/>
          </p:nvPr>
        </p:nvSpPr>
        <p:spPr bwMode="auto">
          <a:xfrm>
            <a:off x="8532813" y="6597650"/>
            <a:ext cx="503237"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fld id="{C3D6DB63-CAF8-433C-AC56-C766D2BBAB65}" type="slidenum">
              <a:rPr lang="de-CH"/>
              <a:pPr/>
              <a:t>‹N°›</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fontAlgn="base">
        <a:spcBef>
          <a:spcPct val="0"/>
        </a:spcBef>
        <a:spcAft>
          <a:spcPct val="0"/>
        </a:spcAft>
        <a:defRPr sz="4400" b="1">
          <a:solidFill>
            <a:srgbClr val="55939D"/>
          </a:solidFill>
          <a:latin typeface="+mj-lt"/>
          <a:ea typeface="+mj-ea"/>
          <a:cs typeface="+mj-cs"/>
        </a:defRPr>
      </a:lvl1pPr>
      <a:lvl2pPr algn="l" rtl="0" fontAlgn="base">
        <a:spcBef>
          <a:spcPct val="0"/>
        </a:spcBef>
        <a:spcAft>
          <a:spcPct val="0"/>
        </a:spcAft>
        <a:defRPr sz="4400" b="1">
          <a:solidFill>
            <a:srgbClr val="55939D"/>
          </a:solidFill>
          <a:latin typeface="Arial" charset="0"/>
        </a:defRPr>
      </a:lvl2pPr>
      <a:lvl3pPr algn="l" rtl="0" fontAlgn="base">
        <a:spcBef>
          <a:spcPct val="0"/>
        </a:spcBef>
        <a:spcAft>
          <a:spcPct val="0"/>
        </a:spcAft>
        <a:defRPr sz="4400" b="1">
          <a:solidFill>
            <a:srgbClr val="55939D"/>
          </a:solidFill>
          <a:latin typeface="Arial" charset="0"/>
        </a:defRPr>
      </a:lvl3pPr>
      <a:lvl4pPr algn="l" rtl="0" fontAlgn="base">
        <a:spcBef>
          <a:spcPct val="0"/>
        </a:spcBef>
        <a:spcAft>
          <a:spcPct val="0"/>
        </a:spcAft>
        <a:defRPr sz="4400" b="1">
          <a:solidFill>
            <a:srgbClr val="55939D"/>
          </a:solidFill>
          <a:latin typeface="Arial" charset="0"/>
        </a:defRPr>
      </a:lvl4pPr>
      <a:lvl5pPr algn="l" rtl="0" fontAlgn="base">
        <a:spcBef>
          <a:spcPct val="0"/>
        </a:spcBef>
        <a:spcAft>
          <a:spcPct val="0"/>
        </a:spcAft>
        <a:defRPr sz="4400" b="1">
          <a:solidFill>
            <a:srgbClr val="55939D"/>
          </a:solidFill>
          <a:latin typeface="Arial" charset="0"/>
        </a:defRPr>
      </a:lvl5pPr>
      <a:lvl6pPr marL="457200" algn="l" rtl="0" fontAlgn="base">
        <a:spcBef>
          <a:spcPct val="0"/>
        </a:spcBef>
        <a:spcAft>
          <a:spcPct val="0"/>
        </a:spcAft>
        <a:defRPr sz="4400" b="1">
          <a:solidFill>
            <a:srgbClr val="55939D"/>
          </a:solidFill>
          <a:latin typeface="Arial" charset="0"/>
        </a:defRPr>
      </a:lvl6pPr>
      <a:lvl7pPr marL="914400" algn="l" rtl="0" fontAlgn="base">
        <a:spcBef>
          <a:spcPct val="0"/>
        </a:spcBef>
        <a:spcAft>
          <a:spcPct val="0"/>
        </a:spcAft>
        <a:defRPr sz="4400" b="1">
          <a:solidFill>
            <a:srgbClr val="55939D"/>
          </a:solidFill>
          <a:latin typeface="Arial" charset="0"/>
        </a:defRPr>
      </a:lvl7pPr>
      <a:lvl8pPr marL="1371600" algn="l" rtl="0" fontAlgn="base">
        <a:spcBef>
          <a:spcPct val="0"/>
        </a:spcBef>
        <a:spcAft>
          <a:spcPct val="0"/>
        </a:spcAft>
        <a:defRPr sz="4400" b="1">
          <a:solidFill>
            <a:srgbClr val="55939D"/>
          </a:solidFill>
          <a:latin typeface="Arial" charset="0"/>
        </a:defRPr>
      </a:lvl8pPr>
      <a:lvl9pPr marL="1828800" algn="l" rtl="0" fontAlgn="base">
        <a:spcBef>
          <a:spcPct val="0"/>
        </a:spcBef>
        <a:spcAft>
          <a:spcPct val="0"/>
        </a:spcAft>
        <a:defRPr sz="4400" b="1">
          <a:solidFill>
            <a:srgbClr val="55939D"/>
          </a:solidFill>
          <a:latin typeface="Arial" charset="0"/>
        </a:defRPr>
      </a:lvl9pPr>
    </p:titleStyle>
    <p:bodyStyle>
      <a:lvl1pPr algn="l" rtl="0" fontAlgn="base">
        <a:spcBef>
          <a:spcPct val="20000"/>
        </a:spcBef>
        <a:spcAft>
          <a:spcPct val="0"/>
        </a:spcAft>
        <a:buClr>
          <a:srgbClr val="66A2AC"/>
        </a:buClr>
        <a:buFont typeface="Wingdings" pitchFamily="2" charset="2"/>
        <a:defRPr sz="2800">
          <a:solidFill>
            <a:schemeClr val="tx1"/>
          </a:solidFill>
          <a:latin typeface="+mn-lt"/>
          <a:ea typeface="+mn-ea"/>
          <a:cs typeface="+mn-cs"/>
        </a:defRPr>
      </a:lvl1pPr>
      <a:lvl2pPr marL="757238" indent="-220663" algn="l" rtl="0" fontAlgn="base">
        <a:spcBef>
          <a:spcPct val="20000"/>
        </a:spcBef>
        <a:spcAft>
          <a:spcPct val="0"/>
        </a:spcAft>
        <a:buClr>
          <a:srgbClr val="66A2AC"/>
        </a:buClr>
        <a:defRPr sz="2800">
          <a:solidFill>
            <a:schemeClr val="tx1"/>
          </a:solidFill>
          <a:latin typeface="+mn-lt"/>
        </a:defRPr>
      </a:lvl2pPr>
      <a:lvl3pPr marL="1165225" indent="-228600" algn="l" rtl="0" fontAlgn="base">
        <a:spcBef>
          <a:spcPct val="20000"/>
        </a:spcBef>
        <a:spcAft>
          <a:spcPct val="0"/>
        </a:spcAft>
        <a:buClr>
          <a:srgbClr val="66A2AC"/>
        </a:buClr>
        <a:defRPr sz="2400">
          <a:solidFill>
            <a:schemeClr val="tx1"/>
          </a:solidFill>
          <a:latin typeface="+mn-lt"/>
        </a:defRPr>
      </a:lvl3pPr>
      <a:lvl4pPr marL="1600200" indent="-228600" algn="l" rtl="0" fontAlgn="base">
        <a:spcBef>
          <a:spcPct val="20000"/>
        </a:spcBef>
        <a:spcAft>
          <a:spcPct val="0"/>
        </a:spcAft>
        <a:buClr>
          <a:srgbClr val="66A2AC"/>
        </a:buClr>
        <a:defRPr sz="24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simonanholt.com/Publications/publications-other-articles.asp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ige.ch/fr/infos-juridiques/domaines-juridiques/suissitude.html" TargetMode="External"/><Relationship Id="rId2" Type="http://schemas.openxmlformats.org/officeDocument/2006/relationships/hyperlink" Target="http://www.ipi.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hweiz-pflaster2"/>
          <p:cNvPicPr>
            <a:picLocks noChangeAspect="1" noChangeArrowheads="1"/>
          </p:cNvPicPr>
          <p:nvPr/>
        </p:nvPicPr>
        <p:blipFill>
          <a:blip r:embed="rId2" cstate="print"/>
          <a:srcRect/>
          <a:stretch>
            <a:fillRect/>
          </a:stretch>
        </p:blipFill>
        <p:spPr bwMode="auto">
          <a:xfrm>
            <a:off x="2483768" y="260648"/>
            <a:ext cx="3989097" cy="4248472"/>
          </a:xfrm>
          <a:prstGeom prst="rect">
            <a:avLst/>
          </a:prstGeom>
          <a:noFill/>
          <a:ln w="9525">
            <a:noFill/>
            <a:miter lim="800000"/>
            <a:headEnd/>
            <a:tailEnd/>
          </a:ln>
        </p:spPr>
      </p:pic>
      <p:sp>
        <p:nvSpPr>
          <p:cNvPr id="2" name="Titre 1"/>
          <p:cNvSpPr>
            <a:spLocks noGrp="1"/>
          </p:cNvSpPr>
          <p:nvPr>
            <p:ph type="ctrTitle"/>
          </p:nvPr>
        </p:nvSpPr>
        <p:spPr>
          <a:xfrm>
            <a:off x="539552" y="404664"/>
            <a:ext cx="7772400" cy="2736304"/>
          </a:xfrm>
        </p:spPr>
        <p:txBody>
          <a:bodyPr>
            <a:noAutofit/>
            <a:scene3d>
              <a:camera prst="orthographicFront"/>
              <a:lightRig rig="threePt" dir="t"/>
            </a:scene3d>
            <a:sp3d contourW="12700">
              <a:contourClr>
                <a:srgbClr val="C00000"/>
              </a:contourClr>
            </a:sp3d>
          </a:bodyPr>
          <a:lstStyle/>
          <a:p>
            <a:r>
              <a:rPr lang="fr-CH" sz="6000" b="1" dirty="0" smtClean="0"/>
              <a:t>Suissitude</a:t>
            </a:r>
            <a:br>
              <a:rPr lang="fr-CH" sz="6000" b="1" dirty="0" smtClean="0"/>
            </a:br>
            <a:r>
              <a:rPr lang="fr-CH" sz="6000" b="1" dirty="0" smtClean="0"/>
              <a:t>et</a:t>
            </a:r>
            <a:br>
              <a:rPr lang="fr-CH" sz="6000" b="1" dirty="0" smtClean="0"/>
            </a:br>
            <a:r>
              <a:rPr lang="fr-CH" sz="6000" b="1" dirty="0" smtClean="0"/>
              <a:t> déchéance</a:t>
            </a:r>
            <a:endParaRPr lang="fr-CH" sz="6000" dirty="0"/>
          </a:p>
        </p:txBody>
      </p:sp>
      <p:sp>
        <p:nvSpPr>
          <p:cNvPr id="3" name="Sous-titre 2"/>
          <p:cNvSpPr>
            <a:spLocks noGrp="1"/>
          </p:cNvSpPr>
          <p:nvPr>
            <p:ph type="subTitle" idx="1"/>
          </p:nvPr>
        </p:nvSpPr>
        <p:spPr>
          <a:xfrm>
            <a:off x="1331640" y="4653136"/>
            <a:ext cx="6400800" cy="1104528"/>
          </a:xfrm>
        </p:spPr>
        <p:txBody>
          <a:bodyPr>
            <a:normAutofit lnSpcReduction="10000"/>
          </a:bodyPr>
          <a:lstStyle/>
          <a:p>
            <a:r>
              <a:rPr lang="fr-CH" dirty="0" smtClean="0"/>
              <a:t>David Lambert, avocat</a:t>
            </a:r>
          </a:p>
          <a:p>
            <a:r>
              <a:rPr lang="fr-CH" dirty="0" smtClean="0"/>
              <a:t>Aropi, Lausanne, 2 novembre 2010</a:t>
            </a:r>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1</a:t>
            </a:fld>
            <a:endParaRPr lang="fr-CH"/>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3"/>
          <p:cNvSpPr>
            <a:spLocks noGrp="1"/>
          </p:cNvSpPr>
          <p:nvPr>
            <p:ph type="dt" sz="half" idx="10"/>
          </p:nvPr>
        </p:nvSpPr>
        <p:spPr/>
        <p:txBody>
          <a:bodyPr/>
          <a:lstStyle/>
          <a:p>
            <a:fld id="{84D02117-A334-4EF5-9F17-5C86CD0A92BE}" type="datetime1">
              <a:rPr lang="de-CH"/>
              <a:pPr/>
              <a:t>02.11.2010</a:t>
            </a:fld>
            <a:endParaRPr lang="de-CH"/>
          </a:p>
        </p:txBody>
      </p:sp>
      <p:sp>
        <p:nvSpPr>
          <p:cNvPr id="9" name="Espace réservé du pied de page 4"/>
          <p:cNvSpPr>
            <a:spLocks noGrp="1"/>
          </p:cNvSpPr>
          <p:nvPr>
            <p:ph type="ftr" sz="quarter" idx="11"/>
          </p:nvPr>
        </p:nvSpPr>
        <p:spPr/>
        <p:txBody>
          <a:bodyPr/>
          <a:lstStyle/>
          <a:p>
            <a:r>
              <a:rPr lang="de-CH"/>
              <a:t>...</a:t>
            </a:r>
          </a:p>
        </p:txBody>
      </p:sp>
      <p:sp>
        <p:nvSpPr>
          <p:cNvPr id="10" name="Espace réservé du numéro de diapositive 5"/>
          <p:cNvSpPr>
            <a:spLocks noGrp="1"/>
          </p:cNvSpPr>
          <p:nvPr>
            <p:ph type="sldNum" sz="quarter" idx="12"/>
          </p:nvPr>
        </p:nvSpPr>
        <p:spPr/>
        <p:txBody>
          <a:bodyPr/>
          <a:lstStyle/>
          <a:p>
            <a:fld id="{42CA286C-9448-4CE8-99D7-636B5B920860}" type="slidenum">
              <a:rPr lang="de-CH"/>
              <a:pPr/>
              <a:t>10</a:t>
            </a:fld>
            <a:endParaRPr lang="de-CH"/>
          </a:p>
        </p:txBody>
      </p:sp>
      <p:sp>
        <p:nvSpPr>
          <p:cNvPr id="100354" name="Rectangle 2"/>
          <p:cNvSpPr>
            <a:spLocks noGrp="1" noChangeArrowheads="1"/>
          </p:cNvSpPr>
          <p:nvPr>
            <p:ph type="title"/>
          </p:nvPr>
        </p:nvSpPr>
        <p:spPr>
          <a:xfrm>
            <a:off x="251520" y="404664"/>
            <a:ext cx="7921625" cy="1054100"/>
          </a:xfrm>
        </p:spPr>
        <p:txBody>
          <a:bodyPr/>
          <a:lstStyle/>
          <a:p>
            <a:r>
              <a:rPr lang="de-CH" sz="2800" dirty="0"/>
              <a:t>… et </a:t>
            </a:r>
            <a:r>
              <a:rPr lang="de-CH" sz="2800" dirty="0" err="1"/>
              <a:t>toujours</a:t>
            </a:r>
            <a:r>
              <a:rPr lang="de-CH" sz="2800" dirty="0"/>
              <a:t> </a:t>
            </a:r>
            <a:r>
              <a:rPr lang="fr-CH" sz="2800" dirty="0"/>
              <a:t>plus d’interrogations</a:t>
            </a:r>
            <a:endParaRPr lang="de-CH" sz="2800" dirty="0"/>
          </a:p>
        </p:txBody>
      </p:sp>
      <p:pic>
        <p:nvPicPr>
          <p:cNvPr id="100355" name="Picture 3" descr="Venga_Tee_1"/>
          <p:cNvPicPr>
            <a:picLocks noChangeAspect="1" noChangeArrowheads="1"/>
          </p:cNvPicPr>
          <p:nvPr/>
        </p:nvPicPr>
        <p:blipFill>
          <a:blip r:embed="rId3" cstate="print"/>
          <a:srcRect/>
          <a:stretch>
            <a:fillRect/>
          </a:stretch>
        </p:blipFill>
        <p:spPr bwMode="auto">
          <a:xfrm>
            <a:off x="899592" y="1772816"/>
            <a:ext cx="1389063" cy="4078287"/>
          </a:xfrm>
          <a:prstGeom prst="rect">
            <a:avLst/>
          </a:prstGeom>
          <a:noFill/>
        </p:spPr>
      </p:pic>
      <p:pic>
        <p:nvPicPr>
          <p:cNvPr id="100356" name="Picture 4" descr="Venga_Tee_2"/>
          <p:cNvPicPr>
            <a:picLocks noChangeAspect="1" noChangeArrowheads="1"/>
          </p:cNvPicPr>
          <p:nvPr/>
        </p:nvPicPr>
        <p:blipFill>
          <a:blip r:embed="rId4" cstate="print"/>
          <a:srcRect/>
          <a:stretch>
            <a:fillRect/>
          </a:stretch>
        </p:blipFill>
        <p:spPr bwMode="auto">
          <a:xfrm>
            <a:off x="4716016" y="1556792"/>
            <a:ext cx="3589338" cy="4078287"/>
          </a:xfrm>
          <a:prstGeom prst="rect">
            <a:avLst/>
          </a:prstGeom>
          <a:noFill/>
        </p:spPr>
      </p:pic>
      <p:grpSp>
        <p:nvGrpSpPr>
          <p:cNvPr id="2" name="Group 5"/>
          <p:cNvGrpSpPr>
            <a:grpSpLocks/>
          </p:cNvGrpSpPr>
          <p:nvPr/>
        </p:nvGrpSpPr>
        <p:grpSpPr bwMode="auto">
          <a:xfrm>
            <a:off x="3347173" y="4343399"/>
            <a:ext cx="5186363" cy="1745741"/>
            <a:chOff x="2056" y="2774"/>
            <a:chExt cx="3538" cy="1152"/>
          </a:xfrm>
        </p:grpSpPr>
        <p:sp>
          <p:nvSpPr>
            <p:cNvPr id="100358" name="Text Box 6"/>
            <p:cNvSpPr txBox="1">
              <a:spLocks noChangeArrowheads="1"/>
            </p:cNvSpPr>
            <p:nvPr/>
          </p:nvSpPr>
          <p:spPr bwMode="auto">
            <a:xfrm>
              <a:off x="2056" y="3549"/>
              <a:ext cx="3538" cy="182"/>
            </a:xfrm>
            <a:prstGeom prst="rect">
              <a:avLst/>
            </a:prstGeom>
            <a:solidFill>
              <a:srgbClr val="DDDDDD"/>
            </a:solidFill>
            <a:ln w="38100">
              <a:solidFill>
                <a:srgbClr val="FF0000"/>
              </a:solidFill>
              <a:miter lim="800000"/>
              <a:headEnd type="none" w="sm" len="sm"/>
              <a:tailEnd type="none" w="sm" len="sm"/>
            </a:ln>
            <a:effectLst/>
          </p:spPr>
          <p:txBody>
            <a:bodyPr lIns="86458" tIns="43229" rIns="86458" bIns="43229">
              <a:spAutoFit/>
            </a:bodyPr>
            <a:lstStyle/>
            <a:p>
              <a:pPr algn="l" defTabSz="857250" eaLnBrk="0" hangingPunct="0">
                <a:spcBef>
                  <a:spcPct val="50000"/>
                </a:spcBef>
              </a:pPr>
              <a:r>
                <a:rPr lang="de-CH" sz="900" b="1" dirty="0">
                  <a:solidFill>
                    <a:schemeClr val="tx1"/>
                  </a:solidFill>
                  <a:ea typeface="MS Gothic" pitchFamily="49" charset="-128"/>
                </a:rPr>
                <a:t>Abgefüllt in der Schweiz für </a:t>
              </a:r>
              <a:r>
                <a:rPr lang="de-CH" sz="900" b="1" dirty="0" err="1">
                  <a:solidFill>
                    <a:schemeClr val="tx1"/>
                  </a:solidFill>
                  <a:ea typeface="MS Gothic" pitchFamily="49" charset="-128"/>
                </a:rPr>
                <a:t>Beverage</a:t>
              </a:r>
              <a:r>
                <a:rPr lang="de-CH" sz="900" b="1" dirty="0">
                  <a:solidFill>
                    <a:schemeClr val="tx1"/>
                  </a:solidFill>
                  <a:ea typeface="MS Gothic" pitchFamily="49" charset="-128"/>
                </a:rPr>
                <a:t> </a:t>
              </a:r>
              <a:r>
                <a:rPr lang="de-CH" sz="900" b="1" dirty="0" err="1">
                  <a:solidFill>
                    <a:schemeClr val="tx1"/>
                  </a:solidFill>
                  <a:ea typeface="MS Gothic" pitchFamily="49" charset="-128"/>
                </a:rPr>
                <a:t>Innovations</a:t>
              </a:r>
              <a:r>
                <a:rPr lang="de-CH" sz="900" b="1" dirty="0">
                  <a:solidFill>
                    <a:schemeClr val="tx1"/>
                  </a:solidFill>
                  <a:ea typeface="MS Gothic" pitchFamily="49" charset="-128"/>
                </a:rPr>
                <a:t> GmbH &amp; Co. KG, D-29690 </a:t>
              </a:r>
              <a:r>
                <a:rPr lang="de-CH" sz="900" b="1" dirty="0" err="1">
                  <a:solidFill>
                    <a:schemeClr val="tx1"/>
                  </a:solidFill>
                  <a:ea typeface="MS Gothic" pitchFamily="49" charset="-128"/>
                </a:rPr>
                <a:t>Lindwedel</a:t>
              </a:r>
              <a:endParaRPr lang="de-CH" sz="900" b="1" dirty="0">
                <a:solidFill>
                  <a:schemeClr val="tx1"/>
                </a:solidFill>
                <a:ea typeface="MS Gothic" pitchFamily="49" charset="-128"/>
              </a:endParaRPr>
            </a:p>
          </p:txBody>
        </p:sp>
        <p:pic>
          <p:nvPicPr>
            <p:cNvPr id="100359" name="Picture 7" descr="MCj04338290000[1]"/>
            <p:cNvPicPr>
              <a:picLocks noChangeAspect="1" noChangeArrowheads="1"/>
            </p:cNvPicPr>
            <p:nvPr/>
          </p:nvPicPr>
          <p:blipFill>
            <a:blip r:embed="rId5" cstate="print"/>
            <a:srcRect/>
            <a:stretch>
              <a:fillRect/>
            </a:stretch>
          </p:blipFill>
          <p:spPr bwMode="auto">
            <a:xfrm rot="-5577098">
              <a:off x="2529" y="2774"/>
              <a:ext cx="1152" cy="1152"/>
            </a:xfrm>
            <a:prstGeom prst="rect">
              <a:avLst/>
            </a:prstGeom>
            <a:noFill/>
          </p:spPr>
        </p:pic>
      </p:gr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fade">
                                      <p:cBhvr>
                                        <p:cTn id="7" dur="1000"/>
                                        <p:tgtEl>
                                          <p:spTgt spid="10035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e la date 3"/>
          <p:cNvSpPr>
            <a:spLocks noGrp="1"/>
          </p:cNvSpPr>
          <p:nvPr>
            <p:ph type="dt" sz="half" idx="10"/>
          </p:nvPr>
        </p:nvSpPr>
        <p:spPr/>
        <p:txBody>
          <a:bodyPr/>
          <a:lstStyle/>
          <a:p>
            <a:fld id="{5F5214DE-D4CC-4BE6-AD31-1F961EBE33A2}" type="datetime1">
              <a:rPr lang="de-CH"/>
              <a:pPr/>
              <a:t>02.11.2010</a:t>
            </a:fld>
            <a:endParaRPr lang="de-CH"/>
          </a:p>
        </p:txBody>
      </p:sp>
      <p:sp>
        <p:nvSpPr>
          <p:cNvPr id="10" name="Espace réservé du pied de page 4"/>
          <p:cNvSpPr>
            <a:spLocks noGrp="1"/>
          </p:cNvSpPr>
          <p:nvPr>
            <p:ph type="ftr" sz="quarter" idx="11"/>
          </p:nvPr>
        </p:nvSpPr>
        <p:spPr/>
        <p:txBody>
          <a:bodyPr/>
          <a:lstStyle/>
          <a:p>
            <a:r>
              <a:rPr lang="de-CH"/>
              <a:t>...</a:t>
            </a:r>
          </a:p>
        </p:txBody>
      </p:sp>
      <p:sp>
        <p:nvSpPr>
          <p:cNvPr id="11" name="Espace réservé du numéro de diapositive 5"/>
          <p:cNvSpPr>
            <a:spLocks noGrp="1"/>
          </p:cNvSpPr>
          <p:nvPr>
            <p:ph type="sldNum" sz="quarter" idx="12"/>
          </p:nvPr>
        </p:nvSpPr>
        <p:spPr/>
        <p:txBody>
          <a:bodyPr/>
          <a:lstStyle/>
          <a:p>
            <a:fld id="{7AE3E1DC-31EC-4779-9CE0-B448E33FE322}" type="slidenum">
              <a:rPr lang="de-CH"/>
              <a:pPr/>
              <a:t>11</a:t>
            </a:fld>
            <a:endParaRPr lang="de-CH"/>
          </a:p>
        </p:txBody>
      </p:sp>
      <p:pic>
        <p:nvPicPr>
          <p:cNvPr id="98306" name="Picture 2"/>
          <p:cNvPicPr>
            <a:picLocks noChangeAspect="1" noChangeArrowheads="1"/>
          </p:cNvPicPr>
          <p:nvPr/>
        </p:nvPicPr>
        <p:blipFill>
          <a:blip r:embed="rId3" cstate="print"/>
          <a:srcRect/>
          <a:stretch>
            <a:fillRect/>
          </a:stretch>
        </p:blipFill>
        <p:spPr bwMode="auto">
          <a:xfrm>
            <a:off x="683568" y="1196752"/>
            <a:ext cx="3924300" cy="4008438"/>
          </a:xfrm>
          <a:prstGeom prst="rect">
            <a:avLst/>
          </a:prstGeom>
          <a:noFill/>
          <a:ln w="9525" algn="ctr">
            <a:noFill/>
            <a:miter lim="800000"/>
            <a:headEnd/>
            <a:tailEnd/>
          </a:ln>
          <a:effectLst/>
        </p:spPr>
      </p:pic>
      <p:sp>
        <p:nvSpPr>
          <p:cNvPr id="98307" name="Rectangle 3"/>
          <p:cNvSpPr>
            <a:spLocks noGrp="1" noChangeArrowheads="1"/>
          </p:cNvSpPr>
          <p:nvPr>
            <p:ph type="title"/>
          </p:nvPr>
        </p:nvSpPr>
        <p:spPr/>
        <p:txBody>
          <a:bodyPr/>
          <a:lstStyle/>
          <a:p>
            <a:endParaRPr lang="fr-FR"/>
          </a:p>
        </p:txBody>
      </p:sp>
      <p:pic>
        <p:nvPicPr>
          <p:cNvPr id="98308" name="Picture 4"/>
          <p:cNvPicPr>
            <a:picLocks noChangeAspect="1" noChangeArrowheads="1"/>
          </p:cNvPicPr>
          <p:nvPr/>
        </p:nvPicPr>
        <p:blipFill>
          <a:blip r:embed="rId4" cstate="print"/>
          <a:srcRect/>
          <a:stretch>
            <a:fillRect/>
          </a:stretch>
        </p:blipFill>
        <p:spPr bwMode="auto">
          <a:xfrm>
            <a:off x="5148064" y="1628800"/>
            <a:ext cx="3254375" cy="3444875"/>
          </a:xfrm>
          <a:prstGeom prst="rect">
            <a:avLst/>
          </a:prstGeom>
          <a:noFill/>
          <a:ln w="12700">
            <a:noFill/>
            <a:miter lim="800000"/>
            <a:headEnd type="none" w="sm" len="sm"/>
            <a:tailEnd type="none" w="sm" len="sm"/>
          </a:ln>
          <a:effectLst/>
        </p:spPr>
      </p:pic>
      <p:grpSp>
        <p:nvGrpSpPr>
          <p:cNvPr id="2" name="Group 5"/>
          <p:cNvGrpSpPr>
            <a:grpSpLocks/>
          </p:cNvGrpSpPr>
          <p:nvPr/>
        </p:nvGrpSpPr>
        <p:grpSpPr bwMode="auto">
          <a:xfrm>
            <a:off x="4819650" y="3475038"/>
            <a:ext cx="3719513" cy="744537"/>
            <a:chOff x="3119" y="3572"/>
            <a:chExt cx="2537" cy="480"/>
          </a:xfrm>
        </p:grpSpPr>
        <p:pic>
          <p:nvPicPr>
            <p:cNvPr id="98310" name="Picture 6"/>
            <p:cNvPicPr>
              <a:picLocks noChangeAspect="1" noChangeArrowheads="1"/>
            </p:cNvPicPr>
            <p:nvPr/>
          </p:nvPicPr>
          <p:blipFill>
            <a:blip r:embed="rId5" cstate="print"/>
            <a:srcRect/>
            <a:stretch>
              <a:fillRect/>
            </a:stretch>
          </p:blipFill>
          <p:spPr bwMode="auto">
            <a:xfrm>
              <a:off x="3119" y="3572"/>
              <a:ext cx="2537" cy="480"/>
            </a:xfrm>
            <a:prstGeom prst="rect">
              <a:avLst/>
            </a:prstGeom>
            <a:noFill/>
            <a:ln w="12700">
              <a:noFill/>
              <a:miter lim="800000"/>
              <a:headEnd type="none" w="sm" len="sm"/>
              <a:tailEnd type="none" w="sm" len="sm"/>
            </a:ln>
            <a:effectLst/>
          </p:spPr>
        </p:pic>
        <p:sp>
          <p:nvSpPr>
            <p:cNvPr id="98311" name="Rectangle 7"/>
            <p:cNvSpPr>
              <a:spLocks noChangeArrowheads="1"/>
            </p:cNvSpPr>
            <p:nvPr/>
          </p:nvSpPr>
          <p:spPr bwMode="auto">
            <a:xfrm>
              <a:off x="3164" y="3844"/>
              <a:ext cx="544" cy="182"/>
            </a:xfrm>
            <a:prstGeom prst="rect">
              <a:avLst/>
            </a:prstGeom>
            <a:noFill/>
            <a:ln w="38100">
              <a:solidFill>
                <a:srgbClr val="FF0000"/>
              </a:solidFill>
              <a:miter lim="800000"/>
              <a:headEnd type="none" w="sm" len="sm"/>
              <a:tailEnd type="none" w="sm" len="sm"/>
            </a:ln>
            <a:effectLst/>
          </p:spPr>
          <p:txBody>
            <a:bodyPr wrap="none" anchor="ctr"/>
            <a:lstStyle/>
            <a:p>
              <a:endParaRPr lang="fr-CH"/>
            </a:p>
          </p:txBody>
        </p:sp>
      </p:grpSp>
      <p:pic>
        <p:nvPicPr>
          <p:cNvPr id="98312" name="Picture 8"/>
          <p:cNvPicPr>
            <a:picLocks noChangeAspect="1" noChangeArrowheads="1"/>
          </p:cNvPicPr>
          <p:nvPr/>
        </p:nvPicPr>
        <p:blipFill>
          <a:blip r:embed="rId6" cstate="print"/>
          <a:srcRect/>
          <a:stretch>
            <a:fillRect/>
          </a:stretch>
        </p:blipFill>
        <p:spPr bwMode="auto">
          <a:xfrm>
            <a:off x="2339752" y="3212976"/>
            <a:ext cx="1633538" cy="430213"/>
          </a:xfrm>
          <a:prstGeom prst="rect">
            <a:avLst/>
          </a:prstGeom>
          <a:noFill/>
          <a:ln w="38100">
            <a:solidFill>
              <a:srgbClr val="FF0000"/>
            </a:solidFill>
            <a:miter lim="800000"/>
            <a:headEnd type="none" w="sm" len="sm"/>
            <a:tailEnd type="none" w="sm" len="sm"/>
          </a:ln>
          <a:effectLst/>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500"/>
                                  </p:stCondLst>
                                  <p:childTnLst>
                                    <p:set>
                                      <p:cBhvr>
                                        <p:cTn id="6" dur="1" fill="hold">
                                          <p:stCondLst>
                                            <p:cond delay="0"/>
                                          </p:stCondLst>
                                        </p:cTn>
                                        <p:tgtEl>
                                          <p:spTgt spid="98312"/>
                                        </p:tgtEl>
                                        <p:attrNameLst>
                                          <p:attrName>style.visibility</p:attrName>
                                        </p:attrNameLst>
                                      </p:cBhvr>
                                      <p:to>
                                        <p:strVal val="visible"/>
                                      </p:to>
                                    </p:set>
                                    <p:anim calcmode="lin" valueType="num">
                                      <p:cBhvr>
                                        <p:cTn id="7" dur="500" fill="hold"/>
                                        <p:tgtEl>
                                          <p:spTgt spid="98312"/>
                                        </p:tgtEl>
                                        <p:attrNameLst>
                                          <p:attrName>ppt_w</p:attrName>
                                        </p:attrNameLst>
                                      </p:cBhvr>
                                      <p:tavLst>
                                        <p:tav tm="0">
                                          <p:val>
                                            <p:fltVal val="0"/>
                                          </p:val>
                                        </p:tav>
                                        <p:tav tm="100000">
                                          <p:val>
                                            <p:strVal val="#ppt_w"/>
                                          </p:val>
                                        </p:tav>
                                      </p:tavLst>
                                    </p:anim>
                                    <p:anim calcmode="lin" valueType="num">
                                      <p:cBhvr>
                                        <p:cTn id="8" dur="500" fill="hold"/>
                                        <p:tgtEl>
                                          <p:spTgt spid="983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8308"/>
                                        </p:tgtEl>
                                        <p:attrNameLst>
                                          <p:attrName>style.visibility</p:attrName>
                                        </p:attrNameLst>
                                      </p:cBhvr>
                                      <p:to>
                                        <p:strVal val="visible"/>
                                      </p:to>
                                    </p:set>
                                    <p:animEffect transition="in" filter="fade">
                                      <p:cBhvr>
                                        <p:cTn id="13" dur="1000"/>
                                        <p:tgtEl>
                                          <p:spTgt spid="98308"/>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p:txBody>
          <a:bodyPr/>
          <a:lstStyle/>
          <a:p>
            <a:fld id="{0459A020-0D75-4D92-8C97-BFE05D4A9742}" type="datetime1">
              <a:rPr lang="de-CH"/>
              <a:pPr/>
              <a:t>02.11.2010</a:t>
            </a:fld>
            <a:endParaRPr lang="de-CH"/>
          </a:p>
        </p:txBody>
      </p:sp>
      <p:sp>
        <p:nvSpPr>
          <p:cNvPr id="11" name="Espace réservé du pied de page 4"/>
          <p:cNvSpPr>
            <a:spLocks noGrp="1"/>
          </p:cNvSpPr>
          <p:nvPr>
            <p:ph type="ftr" sz="quarter" idx="11"/>
          </p:nvPr>
        </p:nvSpPr>
        <p:spPr/>
        <p:txBody>
          <a:bodyPr/>
          <a:lstStyle/>
          <a:p>
            <a:r>
              <a:rPr lang="de-CH"/>
              <a:t>...</a:t>
            </a:r>
          </a:p>
        </p:txBody>
      </p:sp>
      <p:sp>
        <p:nvSpPr>
          <p:cNvPr id="12" name="Espace réservé du numéro de diapositive 5"/>
          <p:cNvSpPr>
            <a:spLocks noGrp="1"/>
          </p:cNvSpPr>
          <p:nvPr>
            <p:ph type="sldNum" sz="quarter" idx="12"/>
          </p:nvPr>
        </p:nvSpPr>
        <p:spPr/>
        <p:txBody>
          <a:bodyPr/>
          <a:lstStyle/>
          <a:p>
            <a:fld id="{5E4A127E-5F43-415C-A823-B986514DFB20}" type="slidenum">
              <a:rPr lang="de-CH"/>
              <a:pPr/>
              <a:t>12</a:t>
            </a:fld>
            <a:endParaRPr lang="de-CH"/>
          </a:p>
        </p:txBody>
      </p:sp>
      <p:sp>
        <p:nvSpPr>
          <p:cNvPr id="96258" name="Rectangle 2"/>
          <p:cNvSpPr>
            <a:spLocks noGrp="1" noChangeArrowheads="1"/>
          </p:cNvSpPr>
          <p:nvPr>
            <p:ph type="title"/>
          </p:nvPr>
        </p:nvSpPr>
        <p:spPr>
          <a:xfrm>
            <a:off x="1475656" y="476672"/>
            <a:ext cx="6911975" cy="1054100"/>
          </a:xfrm>
        </p:spPr>
        <p:txBody>
          <a:bodyPr/>
          <a:lstStyle/>
          <a:p>
            <a:r>
              <a:rPr lang="de-CH" sz="2800" dirty="0"/>
              <a:t>… et </a:t>
            </a:r>
            <a:r>
              <a:rPr lang="de-CH" sz="2800" dirty="0" err="1"/>
              <a:t>d‘abus</a:t>
            </a:r>
            <a:r>
              <a:rPr lang="de-CH" sz="2800" dirty="0"/>
              <a:t>.</a:t>
            </a:r>
          </a:p>
        </p:txBody>
      </p:sp>
      <p:pic>
        <p:nvPicPr>
          <p:cNvPr id="96259" name="Picture 3" descr="Melkfett_Eutra_1"/>
          <p:cNvPicPr>
            <a:picLocks noChangeAspect="1" noChangeArrowheads="1"/>
          </p:cNvPicPr>
          <p:nvPr/>
        </p:nvPicPr>
        <p:blipFill>
          <a:blip r:embed="rId3" cstate="print"/>
          <a:srcRect/>
          <a:stretch>
            <a:fillRect/>
          </a:stretch>
        </p:blipFill>
        <p:spPr bwMode="auto">
          <a:xfrm>
            <a:off x="1043608" y="1916832"/>
            <a:ext cx="3573463" cy="3868737"/>
          </a:xfrm>
          <a:prstGeom prst="rect">
            <a:avLst/>
          </a:prstGeom>
          <a:noFill/>
        </p:spPr>
      </p:pic>
      <p:pic>
        <p:nvPicPr>
          <p:cNvPr id="96260" name="Picture 4" descr="Melkfett_Eutra_3"/>
          <p:cNvPicPr>
            <a:picLocks noChangeAspect="1" noChangeArrowheads="1"/>
          </p:cNvPicPr>
          <p:nvPr/>
        </p:nvPicPr>
        <p:blipFill>
          <a:blip r:embed="rId4" cstate="print"/>
          <a:srcRect/>
          <a:stretch>
            <a:fillRect/>
          </a:stretch>
        </p:blipFill>
        <p:spPr bwMode="auto">
          <a:xfrm>
            <a:off x="4860032" y="1556792"/>
            <a:ext cx="3657600" cy="3867150"/>
          </a:xfrm>
          <a:prstGeom prst="rect">
            <a:avLst/>
          </a:prstGeom>
          <a:noFill/>
        </p:spPr>
      </p:pic>
      <p:pic>
        <p:nvPicPr>
          <p:cNvPr id="96261" name="Picture 5" descr="Melkfett_Eutra_2"/>
          <p:cNvPicPr>
            <a:picLocks noChangeAspect="1" noChangeArrowheads="1"/>
          </p:cNvPicPr>
          <p:nvPr/>
        </p:nvPicPr>
        <p:blipFill>
          <a:blip r:embed="rId5" cstate="print"/>
          <a:srcRect l="23137" t="15370" r="18280" b="12639"/>
          <a:stretch>
            <a:fillRect/>
          </a:stretch>
        </p:blipFill>
        <p:spPr bwMode="auto">
          <a:xfrm>
            <a:off x="2195736" y="1988840"/>
            <a:ext cx="3790950" cy="3297238"/>
          </a:xfrm>
          <a:prstGeom prst="rect">
            <a:avLst/>
          </a:prstGeom>
          <a:noFill/>
        </p:spPr>
      </p:pic>
      <p:pic>
        <p:nvPicPr>
          <p:cNvPr id="96262" name="Picture 6" descr="Melkfett_Eutra_2"/>
          <p:cNvPicPr>
            <a:picLocks noChangeAspect="1" noChangeArrowheads="1"/>
          </p:cNvPicPr>
          <p:nvPr/>
        </p:nvPicPr>
        <p:blipFill>
          <a:blip r:embed="rId6" cstate="print"/>
          <a:srcRect l="48868" t="76372" r="40489" b="19653"/>
          <a:stretch>
            <a:fillRect/>
          </a:stretch>
        </p:blipFill>
        <p:spPr bwMode="auto">
          <a:xfrm>
            <a:off x="4306888" y="5257800"/>
            <a:ext cx="795337" cy="211138"/>
          </a:xfrm>
          <a:prstGeom prst="rect">
            <a:avLst/>
          </a:prstGeom>
          <a:noFill/>
          <a:ln w="19050">
            <a:solidFill>
              <a:srgbClr val="000000"/>
            </a:solidFill>
            <a:miter lim="800000"/>
            <a:headEnd/>
            <a:tailEnd/>
          </a:ln>
        </p:spPr>
      </p:pic>
      <p:sp>
        <p:nvSpPr>
          <p:cNvPr id="96263" name="Rectangle 7"/>
          <p:cNvSpPr>
            <a:spLocks noChangeArrowheads="1"/>
          </p:cNvSpPr>
          <p:nvPr/>
        </p:nvSpPr>
        <p:spPr bwMode="auto">
          <a:xfrm>
            <a:off x="611560" y="1340768"/>
            <a:ext cx="8247063" cy="3657600"/>
          </a:xfrm>
          <a:prstGeom prst="rect">
            <a:avLst/>
          </a:prstGeom>
          <a:solidFill>
            <a:schemeClr val="bg1">
              <a:alpha val="41000"/>
            </a:schemeClr>
          </a:solidFill>
          <a:ln w="12700">
            <a:solidFill>
              <a:schemeClr val="bg1"/>
            </a:solidFill>
            <a:miter lim="800000"/>
            <a:headEnd type="none" w="sm" len="sm"/>
            <a:tailEnd type="none" w="sm" len="sm"/>
          </a:ln>
          <a:effectLst/>
        </p:spPr>
        <p:txBody>
          <a:bodyPr wrap="none" anchor="ctr"/>
          <a:lstStyle/>
          <a:p>
            <a:endParaRPr lang="fr-CH"/>
          </a:p>
        </p:txBody>
      </p:sp>
      <p:pic>
        <p:nvPicPr>
          <p:cNvPr id="96264" name="Picture 8" descr="Melkfett_Eutra_2"/>
          <p:cNvPicPr>
            <a:picLocks noChangeAspect="1" noChangeArrowheads="1"/>
          </p:cNvPicPr>
          <p:nvPr/>
        </p:nvPicPr>
        <p:blipFill>
          <a:blip r:embed="rId7" cstate="print"/>
          <a:srcRect l="48868" t="76372" r="40489" b="19653"/>
          <a:stretch>
            <a:fillRect/>
          </a:stretch>
        </p:blipFill>
        <p:spPr bwMode="auto">
          <a:xfrm>
            <a:off x="2699792" y="3140968"/>
            <a:ext cx="4770438" cy="1260475"/>
          </a:xfrm>
          <a:prstGeom prst="rect">
            <a:avLst/>
          </a:prstGeom>
          <a:noFill/>
          <a:ln w="57150">
            <a:solidFill>
              <a:srgbClr val="000000"/>
            </a:solidFill>
            <a:miter lim="800000"/>
            <a:headEnd/>
            <a:tailEnd/>
          </a:ln>
        </p:spPr>
      </p:pic>
      <p:pic>
        <p:nvPicPr>
          <p:cNvPr id="96265" name="Picture 9" descr="Melkfett_Eutra_2"/>
          <p:cNvPicPr>
            <a:picLocks noChangeAspect="1" noChangeArrowheads="1"/>
          </p:cNvPicPr>
          <p:nvPr/>
        </p:nvPicPr>
        <p:blipFill>
          <a:blip r:embed="rId6" cstate="print"/>
          <a:srcRect l="48868" t="76372" r="40489" b="19653"/>
          <a:stretch>
            <a:fillRect/>
          </a:stretch>
        </p:blipFill>
        <p:spPr bwMode="auto">
          <a:xfrm>
            <a:off x="4067944" y="5013176"/>
            <a:ext cx="795337" cy="211138"/>
          </a:xfrm>
          <a:prstGeom prst="rect">
            <a:avLst/>
          </a:prstGeom>
          <a:noFill/>
          <a:ln w="19050">
            <a:solidFill>
              <a:srgbClr val="000000"/>
            </a:solidFill>
            <a:miter lim="800000"/>
            <a:headEnd/>
            <a:tailEnd/>
          </a:ln>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fade">
                                      <p:cBhvr>
                                        <p:cTn id="7" dur="500"/>
                                        <p:tgtEl>
                                          <p:spTgt spid="962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261"/>
                                        </p:tgtEl>
                                        <p:attrNameLst>
                                          <p:attrName>style.visibility</p:attrName>
                                        </p:attrNameLst>
                                      </p:cBhvr>
                                      <p:to>
                                        <p:strVal val="visible"/>
                                      </p:to>
                                    </p:set>
                                    <p:animEffect transition="in" filter="fade">
                                      <p:cBhvr>
                                        <p:cTn id="12" dur="500"/>
                                        <p:tgtEl>
                                          <p:spTgt spid="962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262"/>
                                        </p:tgtEl>
                                        <p:attrNameLst>
                                          <p:attrName>style.visibility</p:attrName>
                                        </p:attrNameLst>
                                      </p:cBhvr>
                                      <p:to>
                                        <p:strVal val="visible"/>
                                      </p:to>
                                    </p:set>
                                    <p:animEffect transition="in" filter="fade">
                                      <p:cBhvr>
                                        <p:cTn id="17" dur="500"/>
                                        <p:tgtEl>
                                          <p:spTgt spid="9626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6263"/>
                                        </p:tgtEl>
                                        <p:attrNameLst>
                                          <p:attrName>style.visibility</p:attrName>
                                        </p:attrNameLst>
                                      </p:cBhvr>
                                      <p:to>
                                        <p:strVal val="visible"/>
                                      </p:to>
                                    </p:set>
                                    <p:animEffect transition="in" filter="fade">
                                      <p:cBhvr>
                                        <p:cTn id="20" dur="500"/>
                                        <p:tgtEl>
                                          <p:spTgt spid="96263"/>
                                        </p:tgtEl>
                                      </p:cBhvr>
                                    </p:animEffect>
                                  </p:childTnLst>
                                </p:cTn>
                              </p:par>
                              <p:par>
                                <p:cTn id="21" presetID="10" presetClass="entr" presetSubtype="0" fill="hold" nodeType="withEffect">
                                  <p:stCondLst>
                                    <p:cond delay="0"/>
                                  </p:stCondLst>
                                  <p:childTnLst>
                                    <p:set>
                                      <p:cBhvr>
                                        <p:cTn id="22" dur="1" fill="hold">
                                          <p:stCondLst>
                                            <p:cond delay="0"/>
                                          </p:stCondLst>
                                        </p:cTn>
                                        <p:tgtEl>
                                          <p:spTgt spid="96264"/>
                                        </p:tgtEl>
                                        <p:attrNameLst>
                                          <p:attrName>style.visibility</p:attrName>
                                        </p:attrNameLst>
                                      </p:cBhvr>
                                      <p:to>
                                        <p:strVal val="visible"/>
                                      </p:to>
                                    </p:set>
                                    <p:animEffect transition="in" filter="fade">
                                      <p:cBhvr>
                                        <p:cTn id="23" dur="500"/>
                                        <p:tgtEl>
                                          <p:spTgt spid="96264"/>
                                        </p:tgtEl>
                                      </p:cBhvr>
                                    </p:animEffect>
                                  </p:childTnLst>
                                </p:cTn>
                              </p:par>
                              <p:par>
                                <p:cTn id="24" presetID="10" presetClass="entr" presetSubtype="0" fill="hold" nodeType="withEffect">
                                  <p:stCondLst>
                                    <p:cond delay="0"/>
                                  </p:stCondLst>
                                  <p:childTnLst>
                                    <p:set>
                                      <p:cBhvr>
                                        <p:cTn id="25" dur="1" fill="hold">
                                          <p:stCondLst>
                                            <p:cond delay="0"/>
                                          </p:stCondLst>
                                        </p:cTn>
                                        <p:tgtEl>
                                          <p:spTgt spid="96265"/>
                                        </p:tgtEl>
                                        <p:attrNameLst>
                                          <p:attrName>style.visibility</p:attrName>
                                        </p:attrNameLst>
                                      </p:cBhvr>
                                      <p:to>
                                        <p:strVal val="visible"/>
                                      </p:to>
                                    </p:set>
                                    <p:animEffect transition="in" filter="fade">
                                      <p:cBhvr>
                                        <p:cTn id="26" dur="500"/>
                                        <p:tgtEl>
                                          <p:spTgt spid="96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p:txBody>
          <a:bodyPr/>
          <a:lstStyle/>
          <a:p>
            <a:fld id="{74C70472-5E18-419B-B4D7-8E67E67FA3D7}" type="datetime1">
              <a:rPr lang="de-CH"/>
              <a:pPr/>
              <a:t>02.11.2010</a:t>
            </a:fld>
            <a:endParaRPr lang="de-CH"/>
          </a:p>
        </p:txBody>
      </p:sp>
      <p:sp>
        <p:nvSpPr>
          <p:cNvPr id="6" name="Espace réservé du pied de page 4"/>
          <p:cNvSpPr>
            <a:spLocks noGrp="1"/>
          </p:cNvSpPr>
          <p:nvPr>
            <p:ph type="ftr" sz="quarter" idx="11"/>
          </p:nvPr>
        </p:nvSpPr>
        <p:spPr/>
        <p:txBody>
          <a:bodyPr/>
          <a:lstStyle/>
          <a:p>
            <a:r>
              <a:rPr lang="de-CH"/>
              <a:t>...</a:t>
            </a:r>
          </a:p>
        </p:txBody>
      </p:sp>
      <p:sp>
        <p:nvSpPr>
          <p:cNvPr id="7" name="Espace réservé du numéro de diapositive 5"/>
          <p:cNvSpPr>
            <a:spLocks noGrp="1"/>
          </p:cNvSpPr>
          <p:nvPr>
            <p:ph type="sldNum" sz="quarter" idx="12"/>
          </p:nvPr>
        </p:nvSpPr>
        <p:spPr/>
        <p:txBody>
          <a:bodyPr/>
          <a:lstStyle/>
          <a:p>
            <a:fld id="{BA66FAC3-BFAF-4450-9CB9-11B9F065967F}" type="slidenum">
              <a:rPr lang="de-CH"/>
              <a:pPr/>
              <a:t>13</a:t>
            </a:fld>
            <a:endParaRPr lang="de-CH"/>
          </a:p>
        </p:txBody>
      </p:sp>
      <p:sp>
        <p:nvSpPr>
          <p:cNvPr id="102402" name="Rectangle 2"/>
          <p:cNvSpPr>
            <a:spLocks noGrp="1" noChangeArrowheads="1"/>
          </p:cNvSpPr>
          <p:nvPr>
            <p:ph type="title"/>
          </p:nvPr>
        </p:nvSpPr>
        <p:spPr/>
        <p:txBody>
          <a:bodyPr/>
          <a:lstStyle/>
          <a:p>
            <a:r>
              <a:rPr lang="fr-CH"/>
              <a:t>Conséquences</a:t>
            </a:r>
            <a:endParaRPr lang="de-CH"/>
          </a:p>
        </p:txBody>
      </p:sp>
      <p:pic>
        <p:nvPicPr>
          <p:cNvPr id="102404" name="Picture 4"/>
          <p:cNvPicPr>
            <a:picLocks noChangeAspect="1" noChangeArrowheads="1"/>
          </p:cNvPicPr>
          <p:nvPr>
            <p:ph type="body" idx="1"/>
          </p:nvPr>
        </p:nvPicPr>
        <p:blipFill>
          <a:blip r:embed="rId3" cstate="print"/>
          <a:srcRect/>
          <a:stretch>
            <a:fillRect/>
          </a:stretch>
        </p:blipFill>
        <p:spPr>
          <a:xfrm>
            <a:off x="1187624" y="1196752"/>
            <a:ext cx="6389687" cy="3633788"/>
          </a:xfrm>
          <a:noFill/>
          <a:ln/>
        </p:spPr>
      </p:pic>
      <p:sp>
        <p:nvSpPr>
          <p:cNvPr id="102406" name="Text Box 6"/>
          <p:cNvSpPr txBox="1">
            <a:spLocks noChangeArrowheads="1"/>
          </p:cNvSpPr>
          <p:nvPr/>
        </p:nvSpPr>
        <p:spPr bwMode="auto">
          <a:xfrm>
            <a:off x="539552" y="5157192"/>
            <a:ext cx="7416800" cy="244475"/>
          </a:xfrm>
          <a:prstGeom prst="rect">
            <a:avLst/>
          </a:prstGeom>
          <a:noFill/>
          <a:ln w="9525" algn="ctr">
            <a:noFill/>
            <a:miter lim="800000"/>
            <a:headEnd/>
            <a:tailEnd/>
          </a:ln>
          <a:effectLst/>
        </p:spPr>
        <p:txBody>
          <a:bodyPr>
            <a:spAutoFit/>
          </a:bodyPr>
          <a:lstStyle/>
          <a:p>
            <a:pPr algn="l" eaLnBrk="0" hangingPunct="0">
              <a:spcBef>
                <a:spcPct val="30000"/>
              </a:spcBef>
              <a:buClr>
                <a:srgbClr val="000000"/>
              </a:buClr>
              <a:buSzPct val="100000"/>
              <a:buFont typeface="Times New Roman" pitchFamily="18" charset="0"/>
              <a:buNone/>
            </a:pPr>
            <a:r>
              <a:rPr lang="de-CH" b="1" i="1" dirty="0">
                <a:solidFill>
                  <a:srgbClr val="000000"/>
                </a:solidFill>
              </a:rPr>
              <a:t>Source : </a:t>
            </a:r>
            <a:r>
              <a:rPr lang="de-CH" i="1" dirty="0">
                <a:solidFill>
                  <a:srgbClr val="000000"/>
                </a:solidFill>
              </a:rPr>
              <a:t>Nation Band Index 2005 bis 2009 (</a:t>
            </a:r>
            <a:r>
              <a:rPr lang="de-CH" i="1" dirty="0">
                <a:solidFill>
                  <a:srgbClr val="000000"/>
                </a:solidFill>
                <a:hlinkClick r:id="rId4"/>
              </a:rPr>
              <a:t>http://www.simonanholt.com/Publications/publications-other-articles.aspx</a:t>
            </a:r>
            <a:r>
              <a:rPr lang="de-CH" i="1" dirty="0">
                <a:solidFill>
                  <a:srgbClr val="000000"/>
                </a:solidFill>
              </a:rPr>
              <a:t>).</a:t>
            </a:r>
            <a:endParaRPr lang="de-CH"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La problématique résumée</a:t>
            </a:r>
            <a:endParaRPr lang="fr-CH" dirty="0"/>
          </a:p>
        </p:txBody>
      </p:sp>
      <p:sp>
        <p:nvSpPr>
          <p:cNvPr id="3" name="Espace réservé du contenu 2"/>
          <p:cNvSpPr>
            <a:spLocks noGrp="1"/>
          </p:cNvSpPr>
          <p:nvPr>
            <p:ph idx="1"/>
          </p:nvPr>
        </p:nvSpPr>
        <p:spPr/>
        <p:txBody>
          <a:bodyPr>
            <a:normAutofit fontScale="85000" lnSpcReduction="20000"/>
          </a:bodyPr>
          <a:lstStyle/>
          <a:p>
            <a:r>
              <a:rPr lang="fr-CH" dirty="0" smtClean="0"/>
              <a:t>Lors </a:t>
            </a:r>
            <a:r>
              <a:rPr lang="fr-CH" dirty="0" smtClean="0"/>
              <a:t>de la procédure de consultation, des entreprises comme </a:t>
            </a:r>
            <a:r>
              <a:rPr lang="fr-CH" dirty="0" err="1" smtClean="0"/>
              <a:t>Wenger</a:t>
            </a:r>
            <a:r>
              <a:rPr lang="fr-CH" dirty="0" smtClean="0"/>
              <a:t> (couteaux et montres) ou Nestlé Suisse ont demandé </a:t>
            </a:r>
            <a:r>
              <a:rPr lang="fr-CH" b="1" dirty="0" smtClean="0"/>
              <a:t>l’introduction de moyens plus importants pour combattre les utilisations illégales de la marque «suisse» à </a:t>
            </a:r>
            <a:r>
              <a:rPr lang="fr-CH" b="1" dirty="0" smtClean="0"/>
              <a:t>l’étranger</a:t>
            </a:r>
            <a:r>
              <a:rPr lang="fr-CH" dirty="0" smtClean="0"/>
              <a:t>.</a:t>
            </a:r>
          </a:p>
          <a:p>
            <a:r>
              <a:rPr lang="fr-CH" dirty="0" smtClean="0"/>
              <a:t>Une </a:t>
            </a:r>
            <a:r>
              <a:rPr lang="fr-CH" dirty="0" smtClean="0"/>
              <a:t>idée qui fait bondir l’industrie alimentaire: Ce projet part d’une bonne intention, celle de protéger l’utilisation du label suisse des contrefaçons, mais elle pénalise l’industrie suisse qui devra se plier à ses critères </a:t>
            </a:r>
            <a:r>
              <a:rPr lang="fr-CH" b="1" dirty="0" smtClean="0"/>
              <a:t>alors que des entreprises qui ont leur siège à l’étranger pourront toujours utiliser le drapeau suisse</a:t>
            </a:r>
            <a:r>
              <a:rPr lang="fr-CH" dirty="0" smtClean="0"/>
              <a:t>», réagit Franz Schmid, de la Fédération des industries alimentaires suisses</a:t>
            </a:r>
          </a:p>
          <a:p>
            <a:endParaRPr lang="fr-CH" dirty="0"/>
          </a:p>
        </p:txBody>
      </p:sp>
      <p:sp>
        <p:nvSpPr>
          <p:cNvPr id="4" name="Espace réservé de la date 3"/>
          <p:cNvSpPr>
            <a:spLocks noGrp="1"/>
          </p:cNvSpPr>
          <p:nvPr>
            <p:ph type="dt" sz="half" idx="10"/>
          </p:nvPr>
        </p:nvSpPr>
        <p:spPr/>
        <p:txBody>
          <a:bodyPr/>
          <a:lstStyle/>
          <a:p>
            <a:r>
              <a:rPr lang="fr-CH" dirty="0" smtClean="0"/>
              <a:t>Lausanne, le 2 novembre 2010</a:t>
            </a:r>
            <a:endParaRPr lang="fr-CH" dirty="0"/>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14</a:t>
            </a:fld>
            <a:endParaRPr lang="fr-CH"/>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La problématique résumée</a:t>
            </a:r>
            <a:endParaRPr lang="fr-CH" dirty="0"/>
          </a:p>
        </p:txBody>
      </p:sp>
      <p:sp>
        <p:nvSpPr>
          <p:cNvPr id="3" name="Espace réservé du contenu 2"/>
          <p:cNvSpPr>
            <a:spLocks noGrp="1"/>
          </p:cNvSpPr>
          <p:nvPr>
            <p:ph idx="1"/>
          </p:nvPr>
        </p:nvSpPr>
        <p:spPr>
          <a:xfrm>
            <a:off x="395536" y="1268761"/>
            <a:ext cx="8229600" cy="720080"/>
          </a:xfrm>
        </p:spPr>
        <p:txBody>
          <a:bodyPr>
            <a:normAutofit/>
          </a:bodyPr>
          <a:lstStyle/>
          <a:p>
            <a:r>
              <a:rPr lang="fr-CH" dirty="0" smtClean="0"/>
              <a:t>Le « cri du cœur » de l’industrie alimentaire</a:t>
            </a:r>
            <a:endParaRPr lang="fr-CH" dirty="0"/>
          </a:p>
        </p:txBody>
      </p:sp>
      <p:sp>
        <p:nvSpPr>
          <p:cNvPr id="4" name="Espace réservé de la date 3"/>
          <p:cNvSpPr>
            <a:spLocks noGrp="1"/>
          </p:cNvSpPr>
          <p:nvPr>
            <p:ph type="dt" sz="half" idx="10"/>
          </p:nvPr>
        </p:nvSpPr>
        <p:spPr/>
        <p:txBody>
          <a:bodyPr/>
          <a:lstStyle/>
          <a:p>
            <a:r>
              <a:rPr lang="fr-CH" dirty="0" smtClean="0"/>
              <a:t>Lausanne, le 2 novembre 2010</a:t>
            </a:r>
            <a:endParaRPr lang="fr-CH" dirty="0"/>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15</a:t>
            </a:fld>
            <a:endParaRPr lang="fr-CH"/>
          </a:p>
        </p:txBody>
      </p:sp>
      <p:pic>
        <p:nvPicPr>
          <p:cNvPr id="1027" name="Picture 3"/>
          <p:cNvPicPr>
            <a:picLocks noChangeAspect="1" noChangeArrowheads="1"/>
          </p:cNvPicPr>
          <p:nvPr/>
        </p:nvPicPr>
        <p:blipFill>
          <a:blip r:embed="rId2" cstate="print"/>
          <a:srcRect/>
          <a:stretch>
            <a:fillRect/>
          </a:stretch>
        </p:blipFill>
        <p:spPr bwMode="auto">
          <a:xfrm>
            <a:off x="251520" y="1988840"/>
            <a:ext cx="2448272" cy="1630549"/>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619480" y="1988840"/>
            <a:ext cx="2811123" cy="1872208"/>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899592" y="3861048"/>
            <a:ext cx="3052132" cy="1965573"/>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5148064" y="4005064"/>
            <a:ext cx="2950840" cy="17574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La problématique résumée</a:t>
            </a:r>
            <a:endParaRPr lang="fr-CH" dirty="0"/>
          </a:p>
        </p:txBody>
      </p:sp>
      <p:sp>
        <p:nvSpPr>
          <p:cNvPr id="3" name="Espace réservé du contenu 2"/>
          <p:cNvSpPr>
            <a:spLocks noGrp="1"/>
          </p:cNvSpPr>
          <p:nvPr>
            <p:ph idx="1"/>
          </p:nvPr>
        </p:nvSpPr>
        <p:spPr>
          <a:xfrm>
            <a:off x="467544" y="1628800"/>
            <a:ext cx="8229600" cy="3672408"/>
          </a:xfrm>
        </p:spPr>
        <p:txBody>
          <a:bodyPr>
            <a:normAutofit lnSpcReduction="10000"/>
          </a:bodyPr>
          <a:lstStyle/>
          <a:p>
            <a:r>
              <a:rPr lang="fr-CH" dirty="0" smtClean="0"/>
              <a:t>La Suisse, une nouvelle fois championne de l’auto flagellation ?</a:t>
            </a:r>
          </a:p>
          <a:p>
            <a:pPr>
              <a:buNone/>
            </a:pPr>
            <a:endParaRPr lang="fr-CH" dirty="0" smtClean="0"/>
          </a:p>
          <a:p>
            <a:r>
              <a:rPr lang="fr-CH" dirty="0" smtClean="0"/>
              <a:t>Principe de la territorialité du droit</a:t>
            </a:r>
          </a:p>
          <a:p>
            <a:endParaRPr lang="fr-CH" dirty="0" smtClean="0"/>
          </a:p>
          <a:p>
            <a:r>
              <a:rPr lang="fr-CH" dirty="0" smtClean="0"/>
              <a:t>Comment faire respecter « nos » règles à l’extérieur de nos frontières?</a:t>
            </a:r>
          </a:p>
          <a:p>
            <a:endParaRPr lang="fr-CH" dirty="0" smtClean="0"/>
          </a:p>
          <a:p>
            <a:endParaRPr lang="fr-CH" dirty="0" smtClean="0"/>
          </a:p>
          <a:p>
            <a:endParaRPr lang="fr-CH" dirty="0" smtClean="0"/>
          </a:p>
          <a:p>
            <a:endParaRPr lang="fr-CH" dirty="0"/>
          </a:p>
        </p:txBody>
      </p:sp>
      <p:sp>
        <p:nvSpPr>
          <p:cNvPr id="4" name="Espace réservé de la date 3"/>
          <p:cNvSpPr>
            <a:spLocks noGrp="1"/>
          </p:cNvSpPr>
          <p:nvPr>
            <p:ph type="dt" sz="half" idx="10"/>
          </p:nvPr>
        </p:nvSpPr>
        <p:spPr/>
        <p:txBody>
          <a:bodyPr/>
          <a:lstStyle/>
          <a:p>
            <a:r>
              <a:rPr lang="fr-CH" dirty="0" smtClean="0"/>
              <a:t>Lausanne, le 2 novembre 2010</a:t>
            </a:r>
            <a:endParaRPr lang="fr-CH" dirty="0"/>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16</a:t>
            </a:fld>
            <a:endParaRPr lang="fr-CH"/>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Comparaison n’est pas raison</a:t>
            </a:r>
            <a:endParaRPr lang="fr-CH" dirty="0"/>
          </a:p>
        </p:txBody>
      </p:sp>
      <p:sp>
        <p:nvSpPr>
          <p:cNvPr id="3" name="Espace réservé du contenu 2"/>
          <p:cNvSpPr>
            <a:spLocks noGrp="1"/>
          </p:cNvSpPr>
          <p:nvPr>
            <p:ph idx="1"/>
          </p:nvPr>
        </p:nvSpPr>
        <p:spPr/>
        <p:txBody>
          <a:bodyPr>
            <a:normAutofit lnSpcReduction="10000"/>
          </a:bodyPr>
          <a:lstStyle/>
          <a:p>
            <a:pPr>
              <a:buNone/>
            </a:pPr>
            <a:r>
              <a:rPr lang="fr-CH" dirty="0" smtClean="0"/>
              <a:t>	Canada, décembre 2009, lignes directrices sur « Produit du Canada » et « Fait au Canada » :</a:t>
            </a:r>
          </a:p>
          <a:p>
            <a:pPr>
              <a:buNone/>
            </a:pPr>
            <a:r>
              <a:rPr lang="fr-CH" dirty="0" smtClean="0"/>
              <a:t>	</a:t>
            </a:r>
            <a:r>
              <a:rPr lang="fr-CH" dirty="0" smtClean="0"/>
              <a:t>« Produit du Canada » : deux </a:t>
            </a:r>
            <a:r>
              <a:rPr lang="fr-CH" dirty="0" smtClean="0"/>
              <a:t>conditions </a:t>
            </a:r>
            <a:r>
              <a:rPr lang="fr-CH" dirty="0" smtClean="0"/>
              <a:t>cumulatives</a:t>
            </a:r>
            <a:r>
              <a:rPr lang="fr-CH" dirty="0" smtClean="0"/>
              <a:t> :</a:t>
            </a:r>
          </a:p>
          <a:p>
            <a:pPr>
              <a:buNone/>
            </a:pPr>
            <a:r>
              <a:rPr lang="fr-CH" dirty="0" smtClean="0"/>
              <a:t>	(</a:t>
            </a:r>
            <a:r>
              <a:rPr lang="fr-CH" dirty="0" smtClean="0"/>
              <a:t>a) la dernière transformation substantielle a eu lieu au Canada;</a:t>
            </a:r>
          </a:p>
          <a:p>
            <a:pPr>
              <a:buNone/>
            </a:pPr>
            <a:r>
              <a:rPr lang="fr-CH" dirty="0" smtClean="0"/>
              <a:t>	(</a:t>
            </a:r>
            <a:r>
              <a:rPr lang="fr-CH" dirty="0" smtClean="0"/>
              <a:t>b) la totalité ou presque (au moins 98 %) des coûts directs de production ou de fabrication ont été engagés au Canada.</a:t>
            </a:r>
          </a:p>
          <a:p>
            <a:pPr>
              <a:buNone/>
            </a:pPr>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17</a:t>
            </a:fld>
            <a:endParaRPr lang="fr-CH"/>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Comparaison n’est pas raison</a:t>
            </a:r>
            <a:endParaRPr lang="fr-CH" dirty="0"/>
          </a:p>
        </p:txBody>
      </p:sp>
      <p:sp>
        <p:nvSpPr>
          <p:cNvPr id="3" name="Espace réservé du contenu 2"/>
          <p:cNvSpPr>
            <a:spLocks noGrp="1"/>
          </p:cNvSpPr>
          <p:nvPr>
            <p:ph idx="1"/>
          </p:nvPr>
        </p:nvSpPr>
        <p:spPr/>
        <p:txBody>
          <a:bodyPr>
            <a:normAutofit fontScale="77500" lnSpcReduction="20000"/>
          </a:bodyPr>
          <a:lstStyle/>
          <a:p>
            <a:pPr>
              <a:buNone/>
            </a:pPr>
            <a:r>
              <a:rPr lang="fr-CH" dirty="0" smtClean="0"/>
              <a:t>	</a:t>
            </a:r>
            <a:r>
              <a:rPr lang="fr-CH" sz="3400" dirty="0" smtClean="0"/>
              <a:t>« Fait au Canada » : trois conditions cumulatives</a:t>
            </a:r>
            <a:r>
              <a:rPr lang="fr-CH" sz="3400" dirty="0" smtClean="0"/>
              <a:t> :</a:t>
            </a:r>
          </a:p>
          <a:p>
            <a:pPr>
              <a:buNone/>
            </a:pPr>
            <a:r>
              <a:rPr lang="fr-CH" sz="3400" dirty="0" smtClean="0"/>
              <a:t>	(</a:t>
            </a:r>
            <a:r>
              <a:rPr lang="fr-CH" sz="3400" dirty="0" smtClean="0"/>
              <a:t>a) la dernière transformation substantielle a eu lieu au Canada;</a:t>
            </a:r>
          </a:p>
          <a:p>
            <a:pPr>
              <a:buNone/>
            </a:pPr>
            <a:r>
              <a:rPr lang="fr-CH" sz="3400" dirty="0" smtClean="0"/>
              <a:t>	(</a:t>
            </a:r>
            <a:r>
              <a:rPr lang="fr-CH" sz="3400" dirty="0" smtClean="0"/>
              <a:t>b) au moins 51 % des coûts directs de production ou de fabrication ont été engagés au Canada;</a:t>
            </a:r>
          </a:p>
          <a:p>
            <a:pPr>
              <a:buNone/>
            </a:pPr>
            <a:r>
              <a:rPr lang="fr-CH" sz="3400" dirty="0" smtClean="0"/>
              <a:t>	(</a:t>
            </a:r>
            <a:r>
              <a:rPr lang="fr-CH" sz="3400" dirty="0" smtClean="0"/>
              <a:t>c) l'indication « Fait au Canada » est accompagnée selon le cas d'un énoncé descriptif, comme « Fait au Canada avec des composantes importées » ou « Fait au Canada avec des composantes canadiennes et importées ». Des renseignements plus précis peuvent être donnés, par exemple : « Fait au Canada — contenu canadien 60 %; contenu importé 40 % ».</a:t>
            </a:r>
          </a:p>
          <a:p>
            <a:pPr>
              <a:buNone/>
            </a:pPr>
            <a:endParaRPr lang="fr-CH" sz="3400" dirty="0" smtClean="0"/>
          </a:p>
          <a:p>
            <a:pPr>
              <a:buNone/>
            </a:pPr>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18</a:t>
            </a:fld>
            <a:endParaRPr lang="fr-CH"/>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Comparaison n’est pas raison</a:t>
            </a:r>
            <a:endParaRPr lang="fr-CH" dirty="0"/>
          </a:p>
        </p:txBody>
      </p:sp>
      <p:sp>
        <p:nvSpPr>
          <p:cNvPr id="3" name="Espace réservé du contenu 2"/>
          <p:cNvSpPr>
            <a:spLocks noGrp="1"/>
          </p:cNvSpPr>
          <p:nvPr>
            <p:ph idx="1"/>
          </p:nvPr>
        </p:nvSpPr>
        <p:spPr/>
        <p:txBody>
          <a:bodyPr>
            <a:normAutofit fontScale="70000" lnSpcReduction="20000"/>
          </a:bodyPr>
          <a:lstStyle/>
          <a:p>
            <a:pPr>
              <a:lnSpc>
                <a:spcPct val="120000"/>
              </a:lnSpc>
              <a:spcBef>
                <a:spcPts val="0"/>
              </a:spcBef>
            </a:pPr>
            <a:r>
              <a:rPr lang="fr-CH" dirty="0" smtClean="0"/>
              <a:t>France, mai 2010, rapport d’Yves </a:t>
            </a:r>
            <a:r>
              <a:rPr lang="fr-CH" dirty="0" err="1" smtClean="0"/>
              <a:t>Jégo</a:t>
            </a:r>
            <a:r>
              <a:rPr lang="fr-CH" dirty="0" smtClean="0"/>
              <a:t> au Président de la République</a:t>
            </a:r>
            <a:r>
              <a:rPr lang="fr-CH" dirty="0" smtClean="0"/>
              <a:t>, </a:t>
            </a:r>
            <a:r>
              <a:rPr lang="fr-CH" dirty="0" smtClean="0"/>
              <a:t>« </a:t>
            </a:r>
            <a:r>
              <a:rPr lang="fr-CH" i="1" dirty="0" smtClean="0"/>
              <a:t>En </a:t>
            </a:r>
            <a:r>
              <a:rPr lang="fr-CH" i="1" dirty="0" smtClean="0"/>
              <a:t>finir avec la mondialisation anonyme : la traçabilité au service des consommateurs et de l’emploi » </a:t>
            </a:r>
          </a:p>
          <a:p>
            <a:pPr>
              <a:lnSpc>
                <a:spcPct val="120000"/>
              </a:lnSpc>
              <a:spcBef>
                <a:spcPts val="0"/>
              </a:spcBef>
              <a:buNone/>
            </a:pPr>
            <a:r>
              <a:rPr lang="fr-CH" dirty="0" smtClean="0"/>
              <a:t>	- </a:t>
            </a:r>
            <a:r>
              <a:rPr lang="fr-CH" dirty="0" smtClean="0"/>
              <a:t>Obligation </a:t>
            </a:r>
            <a:r>
              <a:rPr lang="fr-CH" dirty="0" smtClean="0"/>
              <a:t>d’indiquer l’origine nationale de tous les produits mis en vente en </a:t>
            </a:r>
            <a:r>
              <a:rPr lang="fr-CH" dirty="0" smtClean="0"/>
              <a:t>Europe</a:t>
            </a:r>
          </a:p>
          <a:p>
            <a:pPr>
              <a:lnSpc>
                <a:spcPct val="120000"/>
              </a:lnSpc>
              <a:spcBef>
                <a:spcPts val="0"/>
              </a:spcBef>
              <a:buNone/>
            </a:pPr>
            <a:r>
              <a:rPr lang="fr-CH" dirty="0" smtClean="0"/>
              <a:t>	-mise </a:t>
            </a:r>
            <a:r>
              <a:rPr lang="fr-CH" dirty="0" smtClean="0"/>
              <a:t>en place d’un label </a:t>
            </a:r>
            <a:r>
              <a:rPr lang="fr-CH" b="1" dirty="0" smtClean="0"/>
              <a:t>facultatif</a:t>
            </a:r>
            <a:r>
              <a:rPr lang="fr-CH" dirty="0" smtClean="0"/>
              <a:t> « Made in France » à une, deux ou trois étoiles, afin de valoriser les entreprises qui vont au-delà des simples règles douanières de détermination de </a:t>
            </a:r>
            <a:r>
              <a:rPr lang="fr-CH" dirty="0" smtClean="0"/>
              <a:t>l’origine</a:t>
            </a:r>
          </a:p>
          <a:p>
            <a:pPr>
              <a:lnSpc>
                <a:spcPct val="120000"/>
              </a:lnSpc>
              <a:spcBef>
                <a:spcPts val="0"/>
              </a:spcBef>
              <a:buNone/>
            </a:pPr>
            <a:r>
              <a:rPr lang="fr-CH" i="1" dirty="0" smtClean="0"/>
              <a:t>	◃ </a:t>
            </a:r>
            <a:r>
              <a:rPr lang="fr-CH" i="1" dirty="0" smtClean="0"/>
              <a:t>Entre 45% et 60% de valeur ajoutée : « Made in France » simple ;</a:t>
            </a:r>
          </a:p>
          <a:p>
            <a:pPr>
              <a:lnSpc>
                <a:spcPct val="120000"/>
              </a:lnSpc>
              <a:spcBef>
                <a:spcPts val="0"/>
              </a:spcBef>
              <a:buNone/>
            </a:pPr>
            <a:r>
              <a:rPr lang="fr-CH" i="1" dirty="0" smtClean="0"/>
              <a:t>	◃ </a:t>
            </a:r>
            <a:r>
              <a:rPr lang="fr-CH" i="1" dirty="0" smtClean="0"/>
              <a:t>Entre 60 et 75% de valeur ajoutée : « Made in France » 1 étoile ;</a:t>
            </a:r>
          </a:p>
          <a:p>
            <a:pPr>
              <a:lnSpc>
                <a:spcPct val="120000"/>
              </a:lnSpc>
              <a:spcBef>
                <a:spcPts val="0"/>
              </a:spcBef>
              <a:buNone/>
            </a:pPr>
            <a:r>
              <a:rPr lang="fr-CH" i="1" dirty="0" smtClean="0"/>
              <a:t>	◃ </a:t>
            </a:r>
            <a:r>
              <a:rPr lang="fr-CH" i="1" dirty="0" smtClean="0"/>
              <a:t>Entre 75 et 90% de valeur ajoutée : « Made in France » 2 étoiles ;</a:t>
            </a:r>
          </a:p>
          <a:p>
            <a:pPr>
              <a:lnSpc>
                <a:spcPct val="120000"/>
              </a:lnSpc>
              <a:spcBef>
                <a:spcPts val="0"/>
              </a:spcBef>
              <a:buNone/>
            </a:pPr>
            <a:r>
              <a:rPr lang="fr-CH" i="1" dirty="0" smtClean="0"/>
              <a:t>	◃ </a:t>
            </a:r>
            <a:r>
              <a:rPr lang="fr-CH" i="1" dirty="0" smtClean="0"/>
              <a:t>Au-dessus de 90% de valeur ajoutée : « Made in France » 3 étoiles</a:t>
            </a:r>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19</a:t>
            </a:fld>
            <a:endParaRPr lang="fr-CH"/>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H" dirty="0" smtClean="0"/>
              <a:t>Contenu</a:t>
            </a:r>
            <a:endParaRPr lang="fr-CH" dirty="0"/>
          </a:p>
        </p:txBody>
      </p:sp>
      <p:sp>
        <p:nvSpPr>
          <p:cNvPr id="3" name="Sous-titre 2"/>
          <p:cNvSpPr>
            <a:spLocks noGrp="1"/>
          </p:cNvSpPr>
          <p:nvPr>
            <p:ph type="subTitle" idx="1"/>
          </p:nvPr>
        </p:nvSpPr>
        <p:spPr>
          <a:xfrm>
            <a:off x="1331640" y="1556792"/>
            <a:ext cx="6400800" cy="4248472"/>
          </a:xfrm>
        </p:spPr>
        <p:txBody>
          <a:bodyPr>
            <a:normAutofit fontScale="47500" lnSpcReduction="20000"/>
          </a:bodyPr>
          <a:lstStyle/>
          <a:p>
            <a:pPr algn="l">
              <a:lnSpc>
                <a:spcPct val="170000"/>
              </a:lnSpc>
            </a:pPr>
            <a:r>
              <a:rPr lang="fr-CH" dirty="0" smtClean="0"/>
              <a:t>1. Bref historique du projet législatif</a:t>
            </a:r>
          </a:p>
          <a:p>
            <a:pPr algn="l">
              <a:lnSpc>
                <a:spcPct val="170000"/>
              </a:lnSpc>
            </a:pPr>
            <a:r>
              <a:rPr lang="fr-CH" dirty="0" smtClean="0"/>
              <a:t>2. </a:t>
            </a:r>
            <a:r>
              <a:rPr lang="fr-CH" dirty="0" smtClean="0"/>
              <a:t>Phase parlementaire et lobbying </a:t>
            </a:r>
            <a:endParaRPr lang="fr-CH" dirty="0" smtClean="0"/>
          </a:p>
          <a:p>
            <a:pPr algn="l">
              <a:lnSpc>
                <a:spcPct val="170000"/>
              </a:lnSpc>
            </a:pPr>
            <a:r>
              <a:rPr lang="fr-CH" dirty="0" smtClean="0"/>
              <a:t>3. Problématique résumée</a:t>
            </a:r>
            <a:endParaRPr lang="fr-CH" dirty="0" smtClean="0"/>
          </a:p>
          <a:p>
            <a:pPr algn="l">
              <a:lnSpc>
                <a:spcPct val="170000"/>
              </a:lnSpc>
            </a:pPr>
            <a:r>
              <a:rPr lang="fr-CH" dirty="0" smtClean="0"/>
              <a:t>4. Petite comparaison internationale</a:t>
            </a:r>
          </a:p>
          <a:p>
            <a:pPr algn="l">
              <a:lnSpc>
                <a:spcPct val="170000"/>
              </a:lnSpc>
            </a:pPr>
            <a:r>
              <a:rPr lang="fr-CH" dirty="0" smtClean="0"/>
              <a:t>5. Détermination de la provenance</a:t>
            </a:r>
          </a:p>
          <a:p>
            <a:pPr algn="l">
              <a:lnSpc>
                <a:spcPct val="170000"/>
              </a:lnSpc>
            </a:pPr>
            <a:r>
              <a:rPr lang="fr-CH" dirty="0" smtClean="0"/>
              <a:t>6. Exceptions</a:t>
            </a:r>
            <a:endParaRPr lang="fr-CH" dirty="0" smtClean="0"/>
          </a:p>
          <a:p>
            <a:pPr algn="l">
              <a:lnSpc>
                <a:spcPct val="170000"/>
              </a:lnSpc>
            </a:pPr>
            <a:r>
              <a:rPr lang="fr-CH" dirty="0" smtClean="0"/>
              <a:t>7. Croix suisse et armoiries</a:t>
            </a:r>
          </a:p>
          <a:p>
            <a:pPr algn="l">
              <a:lnSpc>
                <a:spcPct val="170000"/>
              </a:lnSpc>
            </a:pPr>
            <a:r>
              <a:rPr lang="fr-CH" dirty="0" smtClean="0"/>
              <a:t>8. Moyens de contrôle</a:t>
            </a:r>
          </a:p>
          <a:p>
            <a:pPr algn="l">
              <a:lnSpc>
                <a:spcPct val="170000"/>
              </a:lnSpc>
            </a:pPr>
            <a:r>
              <a:rPr lang="fr-CH" dirty="0" smtClean="0"/>
              <a:t>9. Marque géographique et registre des indications géographiques</a:t>
            </a:r>
          </a:p>
          <a:p>
            <a:pPr algn="l">
              <a:lnSpc>
                <a:spcPct val="170000"/>
              </a:lnSpc>
            </a:pPr>
            <a:r>
              <a:rPr lang="fr-CH" dirty="0" smtClean="0"/>
              <a:t>10. Procédure de radiation pour défaut d’usage</a:t>
            </a:r>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2</a:t>
            </a:fld>
            <a:endParaRPr lang="fr-CH"/>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Le contenu du projet Swissness</a:t>
            </a:r>
            <a:endParaRPr lang="fr-CH" dirty="0"/>
          </a:p>
        </p:txBody>
      </p:sp>
      <p:sp>
        <p:nvSpPr>
          <p:cNvPr id="3" name="Espace réservé du contenu 2"/>
          <p:cNvSpPr>
            <a:spLocks noGrp="1"/>
          </p:cNvSpPr>
          <p:nvPr>
            <p:ph idx="1"/>
          </p:nvPr>
        </p:nvSpPr>
        <p:spPr/>
        <p:txBody>
          <a:bodyPr>
            <a:normAutofit fontScale="92500" lnSpcReduction="10000"/>
          </a:bodyPr>
          <a:lstStyle/>
          <a:p>
            <a:pPr>
              <a:buFont typeface="Wingdings" pitchFamily="2" charset="2"/>
              <a:buChar char="§"/>
            </a:pPr>
            <a:r>
              <a:rPr lang="de-CH" dirty="0" err="1" smtClean="0"/>
              <a:t>Indication</a:t>
            </a:r>
            <a:r>
              <a:rPr lang="de-CH" dirty="0" smtClean="0"/>
              <a:t> </a:t>
            </a:r>
            <a:r>
              <a:rPr lang="de-CH" dirty="0" smtClean="0"/>
              <a:t>de </a:t>
            </a:r>
            <a:r>
              <a:rPr lang="de-CH" dirty="0" err="1" smtClean="0"/>
              <a:t>provenance</a:t>
            </a:r>
            <a:r>
              <a:rPr lang="de-CH" dirty="0" smtClean="0"/>
              <a:t> des </a:t>
            </a:r>
            <a:r>
              <a:rPr lang="de-CH" dirty="0" err="1" smtClean="0"/>
              <a:t>produits</a:t>
            </a:r>
            <a:r>
              <a:rPr lang="de-CH" dirty="0" smtClean="0"/>
              <a:t> : </a:t>
            </a:r>
            <a:r>
              <a:rPr lang="de-CH" dirty="0" err="1" smtClean="0"/>
              <a:t>nouveaux</a:t>
            </a:r>
            <a:r>
              <a:rPr lang="de-CH" dirty="0" smtClean="0"/>
              <a:t> </a:t>
            </a:r>
            <a:r>
              <a:rPr lang="de-CH" dirty="0" err="1" smtClean="0"/>
              <a:t>critères</a:t>
            </a:r>
            <a:endParaRPr lang="de-CH" dirty="0" smtClean="0"/>
          </a:p>
          <a:p>
            <a:pPr>
              <a:buFont typeface="Wingdings" pitchFamily="2" charset="2"/>
              <a:buChar char="§"/>
            </a:pPr>
            <a:r>
              <a:rPr lang="de-CH" dirty="0" err="1" smtClean="0"/>
              <a:t>Marque</a:t>
            </a:r>
            <a:r>
              <a:rPr lang="de-CH" dirty="0" smtClean="0"/>
              <a:t> </a:t>
            </a:r>
            <a:r>
              <a:rPr lang="de-CH" dirty="0" err="1" smtClean="0"/>
              <a:t>géographique</a:t>
            </a:r>
            <a:r>
              <a:rPr lang="de-CH" dirty="0" smtClean="0"/>
              <a:t> : </a:t>
            </a:r>
            <a:r>
              <a:rPr lang="de-CH" dirty="0" err="1" smtClean="0"/>
              <a:t>nouvelle</a:t>
            </a:r>
            <a:r>
              <a:rPr lang="de-CH" dirty="0" smtClean="0"/>
              <a:t> </a:t>
            </a:r>
            <a:r>
              <a:rPr lang="de-CH" dirty="0" err="1" smtClean="0"/>
              <a:t>terminologie</a:t>
            </a:r>
            <a:r>
              <a:rPr lang="de-CH" dirty="0" smtClean="0"/>
              <a:t>, </a:t>
            </a:r>
            <a:r>
              <a:rPr lang="de-CH" dirty="0" err="1" smtClean="0"/>
              <a:t>nouvelle</a:t>
            </a:r>
            <a:r>
              <a:rPr lang="de-CH" dirty="0" smtClean="0"/>
              <a:t> </a:t>
            </a:r>
            <a:r>
              <a:rPr lang="de-CH" dirty="0" err="1" smtClean="0"/>
              <a:t>rédaction</a:t>
            </a:r>
            <a:r>
              <a:rPr lang="de-CH" dirty="0" smtClean="0"/>
              <a:t>, </a:t>
            </a:r>
            <a:r>
              <a:rPr lang="de-CH" dirty="0" err="1" smtClean="0"/>
              <a:t>suppression</a:t>
            </a:r>
            <a:r>
              <a:rPr lang="de-CH" dirty="0" smtClean="0"/>
              <a:t> de la </a:t>
            </a:r>
            <a:r>
              <a:rPr lang="de-CH" dirty="0" err="1" smtClean="0"/>
              <a:t>possibilité</a:t>
            </a:r>
            <a:r>
              <a:rPr lang="de-CH" dirty="0" smtClean="0"/>
              <a:t> de faire </a:t>
            </a:r>
            <a:r>
              <a:rPr lang="de-CH" dirty="0" err="1" smtClean="0"/>
              <a:t>opposition</a:t>
            </a:r>
            <a:endParaRPr lang="de-CH" dirty="0" smtClean="0"/>
          </a:p>
          <a:p>
            <a:pPr>
              <a:buFont typeface="Wingdings" pitchFamily="2" charset="2"/>
              <a:buChar char="§"/>
            </a:pPr>
            <a:r>
              <a:rPr lang="de-CH" i="1" dirty="0" smtClean="0"/>
              <a:t>Lex Victorinox</a:t>
            </a:r>
          </a:p>
          <a:p>
            <a:pPr>
              <a:buFont typeface="Wingdings" pitchFamily="2" charset="2"/>
              <a:buChar char="§"/>
            </a:pPr>
            <a:r>
              <a:rPr lang="de-CH" dirty="0" smtClean="0"/>
              <a:t>Art</a:t>
            </a:r>
            <a:r>
              <a:rPr lang="de-CH" dirty="0" smtClean="0"/>
              <a:t>. 50 LPM (</a:t>
            </a:r>
            <a:r>
              <a:rPr lang="de-CH" dirty="0" err="1" smtClean="0"/>
              <a:t>ordonnances</a:t>
            </a:r>
            <a:r>
              <a:rPr lang="de-CH" dirty="0" smtClean="0"/>
              <a:t> de </a:t>
            </a:r>
            <a:r>
              <a:rPr lang="de-CH" dirty="0" err="1" smtClean="0"/>
              <a:t>branche</a:t>
            </a:r>
            <a:r>
              <a:rPr lang="de-CH" dirty="0" smtClean="0"/>
              <a:t>)</a:t>
            </a:r>
          </a:p>
          <a:p>
            <a:pPr>
              <a:buFont typeface="Wingdings" pitchFamily="2" charset="2"/>
              <a:buChar char="§"/>
            </a:pPr>
            <a:r>
              <a:rPr lang="de-CH" dirty="0" err="1" smtClean="0"/>
              <a:t>Introduction</a:t>
            </a:r>
            <a:r>
              <a:rPr lang="de-CH" dirty="0" smtClean="0"/>
              <a:t> </a:t>
            </a:r>
            <a:r>
              <a:rPr lang="de-CH" dirty="0" err="1" smtClean="0"/>
              <a:t>d‘une</a:t>
            </a:r>
            <a:r>
              <a:rPr lang="de-CH" dirty="0" smtClean="0"/>
              <a:t> </a:t>
            </a:r>
            <a:r>
              <a:rPr lang="de-CH" dirty="0" err="1" smtClean="0"/>
              <a:t>procédure</a:t>
            </a:r>
            <a:r>
              <a:rPr lang="de-CH" dirty="0" smtClean="0"/>
              <a:t> de </a:t>
            </a:r>
            <a:r>
              <a:rPr lang="de-CH" dirty="0" err="1" smtClean="0"/>
              <a:t>radiation</a:t>
            </a:r>
            <a:r>
              <a:rPr lang="de-CH" dirty="0" smtClean="0"/>
              <a:t> de la </a:t>
            </a:r>
            <a:r>
              <a:rPr lang="de-CH" dirty="0" err="1" smtClean="0"/>
              <a:t>marque</a:t>
            </a:r>
            <a:r>
              <a:rPr lang="de-CH" dirty="0" smtClean="0"/>
              <a:t> </a:t>
            </a:r>
            <a:r>
              <a:rPr lang="de-CH" dirty="0" err="1" smtClean="0"/>
              <a:t>pour</a:t>
            </a:r>
            <a:r>
              <a:rPr lang="de-CH" dirty="0" smtClean="0"/>
              <a:t> </a:t>
            </a:r>
            <a:r>
              <a:rPr lang="de-CH" dirty="0" err="1" smtClean="0"/>
              <a:t>défaut</a:t>
            </a:r>
            <a:r>
              <a:rPr lang="de-CH" dirty="0" smtClean="0"/>
              <a:t> </a:t>
            </a:r>
            <a:r>
              <a:rPr lang="de-CH" dirty="0" err="1" smtClean="0"/>
              <a:t>d‘usage</a:t>
            </a:r>
            <a:endParaRPr lang="de-CH" i="1" dirty="0" smtClean="0"/>
          </a:p>
          <a:p>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20</a:t>
            </a:fld>
            <a:endParaRPr lang="fr-CH"/>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Le contenu du projet Swissness</a:t>
            </a:r>
            <a:endParaRPr lang="fr-CH" dirty="0"/>
          </a:p>
        </p:txBody>
      </p:sp>
      <p:sp>
        <p:nvSpPr>
          <p:cNvPr id="3" name="Espace réservé du contenu 2"/>
          <p:cNvSpPr>
            <a:spLocks noGrp="1"/>
          </p:cNvSpPr>
          <p:nvPr>
            <p:ph idx="1"/>
          </p:nvPr>
        </p:nvSpPr>
        <p:spPr/>
        <p:txBody>
          <a:bodyPr>
            <a:normAutofit lnSpcReduction="10000"/>
          </a:bodyPr>
          <a:lstStyle/>
          <a:p>
            <a:pPr>
              <a:lnSpc>
                <a:spcPct val="90000"/>
              </a:lnSpc>
              <a:buFont typeface="Wingdings" pitchFamily="2" charset="2"/>
              <a:buChar char="§"/>
            </a:pPr>
            <a:r>
              <a:rPr lang="fr-CH" dirty="0" smtClean="0"/>
              <a:t>Critères légaux plus clairs et précis pour la détermination de la provenance des produits et services</a:t>
            </a:r>
          </a:p>
          <a:p>
            <a:pPr>
              <a:lnSpc>
                <a:spcPct val="90000"/>
              </a:lnSpc>
              <a:buFont typeface="Wingdings" pitchFamily="2" charset="2"/>
              <a:buChar char="§"/>
            </a:pPr>
            <a:r>
              <a:rPr lang="fr-CH" dirty="0" smtClean="0"/>
              <a:t>Concerne toutes les indications de provenance suisses, pas seulement « </a:t>
            </a:r>
            <a:r>
              <a:rPr lang="fr-CH" dirty="0" err="1" smtClean="0"/>
              <a:t>swiss</a:t>
            </a:r>
            <a:r>
              <a:rPr lang="fr-CH" dirty="0" smtClean="0"/>
              <a:t> made »</a:t>
            </a:r>
          </a:p>
          <a:p>
            <a:pPr>
              <a:lnSpc>
                <a:spcPct val="90000"/>
              </a:lnSpc>
              <a:buFont typeface="Wingdings" pitchFamily="2" charset="2"/>
              <a:buChar char="§"/>
            </a:pPr>
            <a:r>
              <a:rPr lang="fr-CH" dirty="0" smtClean="0"/>
              <a:t>Croix suisse peut être utilisée aux mêmes conditions que les indications de provenance (nouveau)</a:t>
            </a:r>
          </a:p>
          <a:p>
            <a:pPr>
              <a:lnSpc>
                <a:spcPct val="90000"/>
              </a:lnSpc>
              <a:buFont typeface="Wingdings" pitchFamily="2" charset="2"/>
              <a:buChar char="§"/>
            </a:pPr>
            <a:r>
              <a:rPr lang="fr-CH" dirty="0" smtClean="0"/>
              <a:t>Instruments facilitant la mise en œuvre de la protection en Suisse et à l’étranger (nouveaux</a:t>
            </a:r>
            <a:r>
              <a:rPr lang="fr-CH" dirty="0" smtClean="0"/>
              <a:t>)</a:t>
            </a:r>
            <a:endParaRPr lang="de-CH" dirty="0" smtClean="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21</a:t>
            </a:fld>
            <a:endParaRPr lang="fr-CH"/>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Détermination de la provenance</a:t>
            </a:r>
            <a:endParaRPr lang="fr-CH" dirty="0"/>
          </a:p>
        </p:txBody>
      </p:sp>
      <p:sp>
        <p:nvSpPr>
          <p:cNvPr id="3" name="Espace réservé du contenu 2"/>
          <p:cNvSpPr>
            <a:spLocks noGrp="1"/>
          </p:cNvSpPr>
          <p:nvPr>
            <p:ph idx="1"/>
          </p:nvPr>
        </p:nvSpPr>
        <p:spPr/>
        <p:txBody>
          <a:bodyPr>
            <a:normAutofit fontScale="55000" lnSpcReduction="20000"/>
          </a:bodyPr>
          <a:lstStyle/>
          <a:p>
            <a:r>
              <a:rPr lang="fr-CH" sz="4000" dirty="0" smtClean="0"/>
              <a:t>Renforcement de la lutte contre les « a peu près » :</a:t>
            </a:r>
          </a:p>
          <a:p>
            <a:pPr>
              <a:lnSpc>
                <a:spcPct val="80000"/>
              </a:lnSpc>
              <a:buNone/>
            </a:pPr>
            <a:r>
              <a:rPr lang="da-DK" sz="4000" i="1" dirty="0" smtClean="0"/>
              <a:t>	Art</a:t>
            </a:r>
            <a:r>
              <a:rPr lang="da-DK" sz="4000" i="1" dirty="0" smtClean="0"/>
              <a:t>. 47, al. 3, let. c, et al. 3bis et 3ter (nouveaux)</a:t>
            </a:r>
          </a:p>
          <a:p>
            <a:pPr>
              <a:lnSpc>
                <a:spcPct val="80000"/>
              </a:lnSpc>
              <a:spcBef>
                <a:spcPct val="0"/>
              </a:spcBef>
            </a:pPr>
            <a:endParaRPr lang="fr-CH" sz="4000" dirty="0" smtClean="0"/>
          </a:p>
          <a:p>
            <a:pPr>
              <a:lnSpc>
                <a:spcPct val="80000"/>
              </a:lnSpc>
              <a:spcBef>
                <a:spcPct val="0"/>
              </a:spcBef>
            </a:pPr>
            <a:r>
              <a:rPr lang="fr-CH" sz="4000" dirty="0" smtClean="0"/>
              <a:t>3 </a:t>
            </a:r>
            <a:r>
              <a:rPr lang="fr-CH" sz="4000" dirty="0" smtClean="0"/>
              <a:t>Est interdit l’usage:</a:t>
            </a:r>
            <a:br>
              <a:rPr lang="fr-CH" sz="4000" dirty="0" smtClean="0"/>
            </a:br>
            <a:r>
              <a:rPr lang="fr-CH" sz="4000" dirty="0" smtClean="0"/>
              <a:t>a. </a:t>
            </a:r>
            <a:r>
              <a:rPr lang="fr-FR" sz="4000" dirty="0" smtClean="0"/>
              <a:t>d’indications de provenance </a:t>
            </a:r>
            <a:r>
              <a:rPr lang="fr-FR" sz="4000" i="1" dirty="0" smtClean="0"/>
              <a:t>inexactes</a:t>
            </a:r>
            <a:r>
              <a:rPr lang="fr-FR" sz="4000" dirty="0" smtClean="0"/>
              <a:t>;</a:t>
            </a:r>
            <a:br>
              <a:rPr lang="fr-FR" sz="4000" dirty="0" smtClean="0"/>
            </a:br>
            <a:r>
              <a:rPr lang="fr-FR" sz="4000" dirty="0" smtClean="0"/>
              <a:t>b. de désignations </a:t>
            </a:r>
            <a:r>
              <a:rPr lang="fr-FR" sz="4000" i="1" dirty="0" smtClean="0"/>
              <a:t>susceptibles d’être confondues </a:t>
            </a:r>
            <a:r>
              <a:rPr lang="fr-FR" sz="4000" dirty="0" smtClean="0"/>
              <a:t>avec une indication de provenance inexacte;</a:t>
            </a:r>
            <a:br>
              <a:rPr lang="fr-FR" sz="4000" dirty="0" smtClean="0"/>
            </a:br>
            <a:r>
              <a:rPr lang="fr-CH" sz="4000" dirty="0" smtClean="0"/>
              <a:t>c. d’un nom, d’une raison de commerce, d’une adresse ou d’une marque en rapport avec des produits ou des services d’une autre provenance lorsqu’il crée un risque de tromperie.</a:t>
            </a:r>
          </a:p>
          <a:p>
            <a:pPr>
              <a:lnSpc>
                <a:spcPct val="80000"/>
              </a:lnSpc>
              <a:spcBef>
                <a:spcPct val="0"/>
              </a:spcBef>
            </a:pPr>
            <a:endParaRPr lang="fr-CH" sz="4000" dirty="0" smtClean="0"/>
          </a:p>
          <a:p>
            <a:pPr>
              <a:lnSpc>
                <a:spcPct val="80000"/>
              </a:lnSpc>
              <a:spcBef>
                <a:spcPct val="0"/>
              </a:spcBef>
            </a:pPr>
            <a:r>
              <a:rPr lang="fr-CH" sz="4000" dirty="0" smtClean="0"/>
              <a:t>3bis Les indications de provenance </a:t>
            </a:r>
            <a:r>
              <a:rPr lang="fr-CH" sz="4000" i="1" dirty="0" smtClean="0"/>
              <a:t>accompagnées d’expressions telles que «genre», «type», «style» ou «imitation» </a:t>
            </a:r>
            <a:r>
              <a:rPr lang="fr-CH" sz="4000" dirty="0" smtClean="0"/>
              <a:t>doivent également satisfaire aux conditions applicables aux indications de provenance utilisées sans ces expressions.</a:t>
            </a:r>
          </a:p>
          <a:p>
            <a:pPr>
              <a:lnSpc>
                <a:spcPct val="120000"/>
              </a:lnSpc>
              <a:spcBef>
                <a:spcPct val="0"/>
              </a:spcBef>
            </a:pPr>
            <a:endParaRPr lang="fr-CH" sz="4000" dirty="0" smtClean="0"/>
          </a:p>
          <a:p>
            <a:pPr>
              <a:lnSpc>
                <a:spcPct val="80000"/>
              </a:lnSpc>
              <a:spcBef>
                <a:spcPct val="0"/>
              </a:spcBef>
            </a:pPr>
            <a:r>
              <a:rPr lang="fr-CH" sz="4000" dirty="0" smtClean="0"/>
              <a:t>3ter Les indications </a:t>
            </a:r>
            <a:r>
              <a:rPr lang="fr-CH" sz="4000" i="1" dirty="0" smtClean="0"/>
              <a:t>relatives à la recherche, au design ou à d’autres activités spécifiques en rapport avec le produit </a:t>
            </a:r>
            <a:r>
              <a:rPr lang="fr-CH" sz="4000" dirty="0" smtClean="0"/>
              <a:t>peuvent être utilisées à condition que l’intégralité de l’activité en question se déroule au lieu indiqué.</a:t>
            </a:r>
            <a:endParaRPr lang="de-CH" sz="4000" dirty="0" smtClean="0"/>
          </a:p>
          <a:p>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22</a:t>
            </a:fld>
            <a:endParaRPr lang="fr-CH"/>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smtClean="0"/>
              <a:t>Détermination de la provenance</a:t>
            </a:r>
            <a:endParaRPr lang="fr-CH" dirty="0"/>
          </a:p>
        </p:txBody>
      </p:sp>
      <p:sp>
        <p:nvSpPr>
          <p:cNvPr id="3" name="Espace réservé du contenu 2"/>
          <p:cNvSpPr>
            <a:spLocks noGrp="1"/>
          </p:cNvSpPr>
          <p:nvPr>
            <p:ph idx="1"/>
          </p:nvPr>
        </p:nvSpPr>
        <p:spPr/>
        <p:txBody>
          <a:bodyPr>
            <a:normAutofit fontScale="92500" lnSpcReduction="20000"/>
          </a:bodyPr>
          <a:lstStyle/>
          <a:p>
            <a:pPr>
              <a:buNone/>
            </a:pPr>
            <a:r>
              <a:rPr lang="fr-CH" dirty="0" smtClean="0"/>
              <a:t>	Les critères, pour mémoire :</a:t>
            </a:r>
          </a:p>
          <a:p>
            <a:pPr>
              <a:buNone/>
            </a:pPr>
            <a:r>
              <a:rPr lang="fr-CH" dirty="0" smtClean="0"/>
              <a:t>	</a:t>
            </a:r>
          </a:p>
          <a:p>
            <a:pPr>
              <a:lnSpc>
                <a:spcPct val="90000"/>
              </a:lnSpc>
            </a:pPr>
            <a:r>
              <a:rPr lang="fr-CH" dirty="0" smtClean="0"/>
              <a:t>Critères spécifiques pour les produits naturels</a:t>
            </a:r>
          </a:p>
          <a:p>
            <a:pPr>
              <a:lnSpc>
                <a:spcPct val="90000"/>
              </a:lnSpc>
              <a:buNone/>
            </a:pPr>
            <a:r>
              <a:rPr lang="fr-CH" dirty="0" smtClean="0"/>
              <a:t>	</a:t>
            </a:r>
            <a:endParaRPr lang="fr-CH" dirty="0" smtClean="0"/>
          </a:p>
          <a:p>
            <a:pPr>
              <a:lnSpc>
                <a:spcPct val="90000"/>
              </a:lnSpc>
            </a:pPr>
            <a:r>
              <a:rPr lang="fr-CH" dirty="0" smtClean="0"/>
              <a:t>Principe identique pour produits naturels transformés et produits industriels :</a:t>
            </a:r>
          </a:p>
          <a:p>
            <a:pPr>
              <a:lnSpc>
                <a:spcPct val="90000"/>
              </a:lnSpc>
              <a:buFont typeface="Wingdings" pitchFamily="2" charset="2"/>
              <a:buChar char="§"/>
            </a:pPr>
            <a:r>
              <a:rPr lang="fr-CH" dirty="0" smtClean="0"/>
              <a:t>Critères </a:t>
            </a:r>
            <a:r>
              <a:rPr lang="fr-CH" dirty="0" smtClean="0"/>
              <a:t>cumulatifs</a:t>
            </a:r>
          </a:p>
          <a:p>
            <a:pPr>
              <a:lnSpc>
                <a:spcPct val="90000"/>
              </a:lnSpc>
              <a:buFont typeface="Wingdings" pitchFamily="2" charset="2"/>
              <a:buChar char="§"/>
            </a:pPr>
            <a:r>
              <a:rPr lang="fr-CH" dirty="0" smtClean="0"/>
              <a:t>Un critère de valeur, assorti d’exceptions</a:t>
            </a:r>
          </a:p>
          <a:p>
            <a:pPr>
              <a:lnSpc>
                <a:spcPct val="90000"/>
              </a:lnSpc>
              <a:buFont typeface="Wingdings" pitchFamily="2" charset="2"/>
              <a:buChar char="§"/>
            </a:pPr>
            <a:r>
              <a:rPr lang="fr-CH" dirty="0" smtClean="0"/>
              <a:t>Etape significative de transformation</a:t>
            </a:r>
          </a:p>
          <a:p>
            <a:pPr>
              <a:lnSpc>
                <a:spcPct val="90000"/>
              </a:lnSpc>
              <a:buFont typeface="Wingdings" pitchFamily="2" charset="2"/>
              <a:buChar char="§"/>
            </a:pPr>
            <a:r>
              <a:rPr lang="fr-CH" dirty="0" smtClean="0"/>
              <a:t>Lien physique minimum</a:t>
            </a:r>
            <a:endParaRPr lang="de-CH" dirty="0" smtClean="0"/>
          </a:p>
          <a:p>
            <a:pPr>
              <a:buNone/>
            </a:pPr>
            <a:endParaRPr lang="fr-CH" dirty="0" smtClean="0"/>
          </a:p>
          <a:p>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23</a:t>
            </a:fld>
            <a:endParaRPr lang="fr-CH"/>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Exceptions</a:t>
            </a:r>
            <a:endParaRPr lang="fr-CH" dirty="0"/>
          </a:p>
        </p:txBody>
      </p:sp>
      <p:sp>
        <p:nvSpPr>
          <p:cNvPr id="3" name="Espace réservé du contenu 2"/>
          <p:cNvSpPr>
            <a:spLocks noGrp="1"/>
          </p:cNvSpPr>
          <p:nvPr>
            <p:ph idx="1"/>
          </p:nvPr>
        </p:nvSpPr>
        <p:spPr/>
        <p:txBody>
          <a:bodyPr>
            <a:normAutofit fontScale="70000" lnSpcReduction="20000"/>
          </a:bodyPr>
          <a:lstStyle/>
          <a:p>
            <a:pPr>
              <a:buNone/>
            </a:pPr>
            <a:r>
              <a:rPr lang="fr-CH" dirty="0" smtClean="0"/>
              <a:t>	Art</a:t>
            </a:r>
            <a:r>
              <a:rPr lang="fr-CH" dirty="0" smtClean="0"/>
              <a:t>. </a:t>
            </a:r>
            <a:r>
              <a:rPr lang="fr-CH" dirty="0" smtClean="0"/>
              <a:t>48d :Les </a:t>
            </a:r>
            <a:r>
              <a:rPr lang="fr-CH" dirty="0" smtClean="0"/>
              <a:t>exigences prévues aux art. 48</a:t>
            </a:r>
            <a:r>
              <a:rPr lang="fr-CH" i="1" dirty="0" smtClean="0"/>
              <a:t>a à 48c ne sont pas applicables dans les cas suivants:</a:t>
            </a:r>
          </a:p>
          <a:p>
            <a:r>
              <a:rPr lang="fr-CH" dirty="0" smtClean="0"/>
              <a:t>a</a:t>
            </a:r>
            <a:r>
              <a:rPr lang="fr-CH" dirty="0" smtClean="0"/>
              <a:t>. une indication géographique a été enregistrée conformément à l’art. 16 </a:t>
            </a:r>
            <a:r>
              <a:rPr lang="fr-CH" dirty="0" err="1" smtClean="0"/>
              <a:t>LAgr</a:t>
            </a:r>
            <a:r>
              <a:rPr lang="fr-CH" dirty="0" smtClean="0"/>
              <a:t> avant l’entrée en vigueur de la présente disposition;</a:t>
            </a:r>
          </a:p>
          <a:p>
            <a:r>
              <a:rPr lang="fr-CH" dirty="0" smtClean="0"/>
              <a:t>b</a:t>
            </a:r>
            <a:r>
              <a:rPr lang="fr-CH" dirty="0" smtClean="0"/>
              <a:t>. un producteur démontre que l’indication de provenance utilisée correspond à la compréhension des milieux intéressés.</a:t>
            </a:r>
          </a:p>
          <a:p>
            <a:pPr>
              <a:buFont typeface="Wingdings" pitchFamily="2" charset="2"/>
              <a:buChar char="§"/>
            </a:pPr>
            <a:r>
              <a:rPr lang="fr-CH" sz="4400" dirty="0" smtClean="0"/>
              <a:t>Si le producteur démontre que l’indication de provenance utilisée correspond à la compréhension des milieux intéressés</a:t>
            </a:r>
          </a:p>
          <a:p>
            <a:pPr>
              <a:buFont typeface="Wingdings" pitchFamily="2" charset="2"/>
              <a:buChar char="§"/>
            </a:pPr>
            <a:r>
              <a:rPr lang="fr-CH" sz="4400" dirty="0" smtClean="0"/>
              <a:t>Exigences élevées quant à la preuve</a:t>
            </a:r>
          </a:p>
          <a:p>
            <a:pPr>
              <a:buFont typeface="Wingdings" pitchFamily="2" charset="2"/>
              <a:buChar char="§"/>
            </a:pPr>
            <a:r>
              <a:rPr lang="fr-CH" sz="4400" dirty="0" smtClean="0"/>
              <a:t>Dans un cas concret (procédure)</a:t>
            </a:r>
          </a:p>
          <a:p>
            <a:pPr>
              <a:buFont typeface="Wingdings" pitchFamily="2" charset="2"/>
              <a:buChar char="§"/>
            </a:pPr>
            <a:r>
              <a:rPr lang="fr-CH" sz="4400" dirty="0" smtClean="0"/>
              <a:t>Dans une </a:t>
            </a:r>
            <a:r>
              <a:rPr lang="fr-CH" sz="4400" dirty="0" smtClean="0"/>
              <a:t>ordonnance de branche (50 LPM)</a:t>
            </a:r>
            <a:endParaRPr lang="de-CH" sz="4400" dirty="0" smtClean="0"/>
          </a:p>
          <a:p>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24</a:t>
            </a:fld>
            <a:endParaRPr lang="fr-CH"/>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3"/>
          <p:cNvSpPr>
            <a:spLocks noGrp="1"/>
          </p:cNvSpPr>
          <p:nvPr>
            <p:ph type="dt" sz="half" idx="10"/>
          </p:nvPr>
        </p:nvSpPr>
        <p:spPr/>
        <p:txBody>
          <a:bodyPr/>
          <a:lstStyle/>
          <a:p>
            <a:fld id="{FB95C321-BBD4-4082-9DEA-627607A91C31}" type="datetime1">
              <a:rPr lang="de-CH"/>
              <a:pPr/>
              <a:t>02.11.2010</a:t>
            </a:fld>
            <a:endParaRPr lang="de-CH"/>
          </a:p>
        </p:txBody>
      </p:sp>
      <p:sp>
        <p:nvSpPr>
          <p:cNvPr id="8" name="Espace réservé du pied de page 4"/>
          <p:cNvSpPr>
            <a:spLocks noGrp="1"/>
          </p:cNvSpPr>
          <p:nvPr>
            <p:ph type="ftr" sz="quarter" idx="11"/>
          </p:nvPr>
        </p:nvSpPr>
        <p:spPr/>
        <p:txBody>
          <a:bodyPr/>
          <a:lstStyle/>
          <a:p>
            <a:r>
              <a:rPr lang="de-CH"/>
              <a:t>...</a:t>
            </a:r>
          </a:p>
        </p:txBody>
      </p:sp>
      <p:sp>
        <p:nvSpPr>
          <p:cNvPr id="9" name="Espace réservé du numéro de diapositive 5"/>
          <p:cNvSpPr>
            <a:spLocks noGrp="1"/>
          </p:cNvSpPr>
          <p:nvPr>
            <p:ph type="sldNum" sz="quarter" idx="12"/>
          </p:nvPr>
        </p:nvSpPr>
        <p:spPr/>
        <p:txBody>
          <a:bodyPr/>
          <a:lstStyle/>
          <a:p>
            <a:fld id="{5BA95A5E-5B40-4351-B970-6991B20B1F26}" type="slidenum">
              <a:rPr lang="de-CH"/>
              <a:pPr/>
              <a:t>25</a:t>
            </a:fld>
            <a:endParaRPr lang="de-CH"/>
          </a:p>
        </p:txBody>
      </p:sp>
      <p:sp>
        <p:nvSpPr>
          <p:cNvPr id="88066" name="Rectangle 2"/>
          <p:cNvSpPr>
            <a:spLocks noGrp="1" noChangeArrowheads="1"/>
          </p:cNvSpPr>
          <p:nvPr>
            <p:ph type="title"/>
          </p:nvPr>
        </p:nvSpPr>
        <p:spPr/>
        <p:txBody>
          <a:bodyPr/>
          <a:lstStyle/>
          <a:p>
            <a:pPr marL="609600" indent="-609600"/>
            <a:r>
              <a:rPr lang="de-CH" sz="2800" dirty="0" smtClean="0"/>
              <a:t>Croix </a:t>
            </a:r>
            <a:r>
              <a:rPr lang="de-CH" sz="2800" dirty="0" err="1" smtClean="0"/>
              <a:t>suisse</a:t>
            </a:r>
            <a:r>
              <a:rPr lang="de-CH" sz="2800" dirty="0" smtClean="0"/>
              <a:t> et </a:t>
            </a:r>
            <a:r>
              <a:rPr lang="de-CH" sz="2800" dirty="0" err="1" smtClean="0"/>
              <a:t>armoiries</a:t>
            </a:r>
            <a:endParaRPr lang="de-CH" sz="2800" dirty="0"/>
          </a:p>
        </p:txBody>
      </p:sp>
      <p:sp>
        <p:nvSpPr>
          <p:cNvPr id="88067" name="Rectangle 3"/>
          <p:cNvSpPr>
            <a:spLocks noGrp="1" noChangeArrowheads="1"/>
          </p:cNvSpPr>
          <p:nvPr>
            <p:ph type="body" idx="1"/>
          </p:nvPr>
        </p:nvSpPr>
        <p:spPr>
          <a:xfrm>
            <a:off x="395536" y="1484784"/>
            <a:ext cx="8229600" cy="4525963"/>
          </a:xfrm>
        </p:spPr>
        <p:txBody>
          <a:bodyPr/>
          <a:lstStyle/>
          <a:p>
            <a:pPr>
              <a:buFont typeface="Wingdings" pitchFamily="2" charset="2"/>
              <a:buChar char="§"/>
            </a:pPr>
            <a:r>
              <a:rPr lang="fr-CH" dirty="0"/>
              <a:t>En principe réservées à l’Etat</a:t>
            </a:r>
          </a:p>
          <a:p>
            <a:pPr>
              <a:buFont typeface="Wingdings" pitchFamily="2" charset="2"/>
              <a:buChar char="§"/>
            </a:pPr>
            <a:r>
              <a:rPr lang="fr-CH" i="1" dirty="0" err="1"/>
              <a:t>Lex</a:t>
            </a:r>
            <a:r>
              <a:rPr lang="fr-CH" i="1" dirty="0"/>
              <a:t> Victorinox &amp; TCS</a:t>
            </a:r>
            <a:endParaRPr lang="de-CH" i="1" dirty="0"/>
          </a:p>
        </p:txBody>
      </p:sp>
      <p:pic>
        <p:nvPicPr>
          <p:cNvPr id="88068" name="Picture 4"/>
          <p:cNvPicPr>
            <a:picLocks noChangeAspect="1" noChangeArrowheads="1"/>
          </p:cNvPicPr>
          <p:nvPr/>
        </p:nvPicPr>
        <p:blipFill>
          <a:blip r:embed="rId3" cstate="print"/>
          <a:srcRect/>
          <a:stretch>
            <a:fillRect/>
          </a:stretch>
        </p:blipFill>
        <p:spPr bwMode="auto">
          <a:xfrm>
            <a:off x="3347864" y="2780928"/>
            <a:ext cx="1776413" cy="1781175"/>
          </a:xfrm>
          <a:prstGeom prst="rect">
            <a:avLst/>
          </a:prstGeom>
          <a:noFill/>
          <a:ln w="9525">
            <a:noFill/>
            <a:miter lim="800000"/>
            <a:headEnd/>
            <a:tailEnd/>
          </a:ln>
          <a:effectLst/>
        </p:spPr>
      </p:pic>
      <p:pic>
        <p:nvPicPr>
          <p:cNvPr id="88069" name="Picture 8" descr="Bundeshaus2"/>
          <p:cNvPicPr>
            <a:picLocks noChangeAspect="1" noChangeArrowheads="1"/>
          </p:cNvPicPr>
          <p:nvPr/>
        </p:nvPicPr>
        <p:blipFill>
          <a:blip r:embed="rId4" cstate="print"/>
          <a:srcRect/>
          <a:stretch>
            <a:fillRect/>
          </a:stretch>
        </p:blipFill>
        <p:spPr bwMode="auto">
          <a:xfrm>
            <a:off x="5580112" y="2348880"/>
            <a:ext cx="3430588" cy="2605088"/>
          </a:xfrm>
          <a:prstGeom prst="rect">
            <a:avLst/>
          </a:prstGeom>
          <a:noFill/>
          <a:ln w="9525">
            <a:noFill/>
            <a:miter lim="800000"/>
            <a:headEnd/>
            <a:tailEnd/>
          </a:ln>
        </p:spPr>
      </p:pic>
      <p:pic>
        <p:nvPicPr>
          <p:cNvPr id="88070" name="Picture 9" descr="victorinox"/>
          <p:cNvPicPr>
            <a:picLocks noChangeAspect="1" noChangeArrowheads="1"/>
          </p:cNvPicPr>
          <p:nvPr/>
        </p:nvPicPr>
        <p:blipFill>
          <a:blip r:embed="rId5" cstate="print"/>
          <a:srcRect/>
          <a:stretch>
            <a:fillRect/>
          </a:stretch>
        </p:blipFill>
        <p:spPr bwMode="auto">
          <a:xfrm>
            <a:off x="395536" y="3068960"/>
            <a:ext cx="1998663" cy="1858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776E0BE-3F32-4037-B04A-4F294CDA8AA3}" type="datetime1">
              <a:rPr lang="de-CH"/>
              <a:pPr/>
              <a:t>02.11.2010</a:t>
            </a:fld>
            <a:endParaRPr lang="de-CH"/>
          </a:p>
        </p:txBody>
      </p:sp>
      <p:sp>
        <p:nvSpPr>
          <p:cNvPr id="5" name="Espace réservé du pied de page 4"/>
          <p:cNvSpPr>
            <a:spLocks noGrp="1"/>
          </p:cNvSpPr>
          <p:nvPr>
            <p:ph type="ftr" sz="quarter" idx="11"/>
          </p:nvPr>
        </p:nvSpPr>
        <p:spPr/>
        <p:txBody>
          <a:bodyPr/>
          <a:lstStyle/>
          <a:p>
            <a:r>
              <a:rPr lang="de-CH"/>
              <a:t>...</a:t>
            </a:r>
          </a:p>
        </p:txBody>
      </p:sp>
      <p:sp>
        <p:nvSpPr>
          <p:cNvPr id="6" name="Espace réservé du numéro de diapositive 5"/>
          <p:cNvSpPr>
            <a:spLocks noGrp="1"/>
          </p:cNvSpPr>
          <p:nvPr>
            <p:ph type="sldNum" sz="quarter" idx="12"/>
          </p:nvPr>
        </p:nvSpPr>
        <p:spPr/>
        <p:txBody>
          <a:bodyPr/>
          <a:lstStyle/>
          <a:p>
            <a:fld id="{8E057D08-AADA-490C-8DB1-D5905771A8A5}" type="slidenum">
              <a:rPr lang="de-CH"/>
              <a:pPr/>
              <a:t>26</a:t>
            </a:fld>
            <a:endParaRPr lang="de-CH"/>
          </a:p>
        </p:txBody>
      </p:sp>
      <p:sp>
        <p:nvSpPr>
          <p:cNvPr id="87042" name="Rectangle 2"/>
          <p:cNvSpPr>
            <a:spLocks noGrp="1" noChangeArrowheads="1"/>
          </p:cNvSpPr>
          <p:nvPr>
            <p:ph type="title"/>
          </p:nvPr>
        </p:nvSpPr>
        <p:spPr/>
        <p:txBody>
          <a:bodyPr/>
          <a:lstStyle/>
          <a:p>
            <a:pPr marL="533400" indent="-533400"/>
            <a:r>
              <a:rPr lang="fr-CH" sz="2800" dirty="0"/>
              <a:t>Moyens de contrôle / </a:t>
            </a:r>
            <a:r>
              <a:rPr lang="fr-CH" sz="2800" dirty="0" smtClean="0"/>
              <a:t>Exécution</a:t>
            </a:r>
            <a:endParaRPr lang="de-CH" sz="2800" dirty="0"/>
          </a:p>
        </p:txBody>
      </p:sp>
      <p:sp>
        <p:nvSpPr>
          <p:cNvPr id="87043" name="Rectangle 3"/>
          <p:cNvSpPr>
            <a:spLocks noGrp="1" noChangeArrowheads="1"/>
          </p:cNvSpPr>
          <p:nvPr>
            <p:ph type="body" idx="1"/>
          </p:nvPr>
        </p:nvSpPr>
        <p:spPr>
          <a:xfrm>
            <a:off x="395536" y="1772817"/>
            <a:ext cx="8229600" cy="3816424"/>
          </a:xfrm>
        </p:spPr>
        <p:txBody>
          <a:bodyPr>
            <a:normAutofit fontScale="92500" lnSpcReduction="10000"/>
          </a:bodyPr>
          <a:lstStyle/>
          <a:p>
            <a:pPr>
              <a:buFont typeface="Wingdings" pitchFamily="2" charset="2"/>
              <a:buChar char="§"/>
            </a:pPr>
            <a:r>
              <a:rPr lang="fr-CH" sz="2400" dirty="0" smtClean="0"/>
              <a:t>Pas de contrôle</a:t>
            </a:r>
            <a:br>
              <a:rPr lang="fr-CH" sz="2400" dirty="0" smtClean="0"/>
            </a:br>
            <a:r>
              <a:rPr lang="fr-CH" sz="2400" dirty="0" smtClean="0"/>
              <a:t>- officiel</a:t>
            </a:r>
            <a:br>
              <a:rPr lang="fr-CH" sz="2400" dirty="0" smtClean="0"/>
            </a:br>
            <a:r>
              <a:rPr lang="fr-CH" sz="2400" dirty="0" smtClean="0"/>
              <a:t>- préalable</a:t>
            </a:r>
            <a:br>
              <a:rPr lang="fr-CH" sz="2400" dirty="0" smtClean="0"/>
            </a:br>
            <a:r>
              <a:rPr lang="fr-CH" sz="2400" dirty="0" smtClean="0"/>
              <a:t>- systématique</a:t>
            </a:r>
          </a:p>
          <a:p>
            <a:pPr>
              <a:buFont typeface="Wingdings" pitchFamily="2" charset="2"/>
              <a:buChar char="§"/>
            </a:pPr>
            <a:r>
              <a:rPr lang="fr-CH" sz="2400" dirty="0" smtClean="0"/>
              <a:t>Pas de certificat / attestation officiels</a:t>
            </a:r>
          </a:p>
          <a:p>
            <a:pPr>
              <a:buFont typeface="Wingdings" pitchFamily="2" charset="2"/>
              <a:buChar char="§"/>
            </a:pPr>
            <a:r>
              <a:rPr lang="fr-CH" sz="2400" dirty="0" smtClean="0"/>
              <a:t>Autocontrôle (de l’entrepreneur, de la branche) : responsabilité individuelle</a:t>
            </a:r>
          </a:p>
          <a:p>
            <a:pPr>
              <a:buFont typeface="Wingdings" pitchFamily="2" charset="2"/>
              <a:buChar char="§"/>
            </a:pPr>
            <a:r>
              <a:rPr lang="fr-CH" sz="2400" dirty="0" smtClean="0"/>
              <a:t>Contrôles judiciaires ponctuels, généralement sur plainte d’un concurrent</a:t>
            </a:r>
          </a:p>
          <a:p>
            <a:pPr>
              <a:buFont typeface="Wingdings" pitchFamily="2" charset="2"/>
              <a:buChar char="§"/>
            </a:pPr>
            <a:r>
              <a:rPr lang="fr-CH" sz="2400" i="1" dirty="0" smtClean="0"/>
              <a:t>Nouveauté</a:t>
            </a:r>
            <a:r>
              <a:rPr lang="fr-CH" sz="2400" dirty="0" smtClean="0"/>
              <a:t> : renversement du fardeau de la preuve (51a LPM) pour les indications de provenance</a:t>
            </a:r>
            <a:endParaRPr lang="de-CH"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Marque géographique</a:t>
            </a:r>
            <a:endParaRPr lang="fr-CH" dirty="0"/>
          </a:p>
        </p:txBody>
      </p:sp>
      <p:sp>
        <p:nvSpPr>
          <p:cNvPr id="3" name="Espace réservé du contenu 2"/>
          <p:cNvSpPr>
            <a:spLocks noGrp="1"/>
          </p:cNvSpPr>
          <p:nvPr>
            <p:ph idx="1"/>
          </p:nvPr>
        </p:nvSpPr>
        <p:spPr/>
        <p:txBody>
          <a:bodyPr>
            <a:normAutofit fontScale="92500"/>
          </a:bodyPr>
          <a:lstStyle/>
          <a:p>
            <a:pPr>
              <a:lnSpc>
                <a:spcPct val="90000"/>
              </a:lnSpc>
              <a:buFont typeface="Wingdings" pitchFamily="2" charset="2"/>
              <a:buChar char="§"/>
            </a:pPr>
            <a:r>
              <a:rPr lang="en-US" dirty="0" err="1" smtClean="0"/>
              <a:t>Actuellement</a:t>
            </a:r>
            <a:r>
              <a:rPr lang="en-US" dirty="0" smtClean="0"/>
              <a:t> : en </a:t>
            </a:r>
            <a:r>
              <a:rPr lang="en-US" dirty="0" err="1" smtClean="0"/>
              <a:t>principe</a:t>
            </a:r>
            <a:r>
              <a:rPr lang="en-US" dirty="0" smtClean="0"/>
              <a:t>, </a:t>
            </a:r>
            <a:r>
              <a:rPr lang="en-US" dirty="0" err="1" smtClean="0"/>
              <a:t>une</a:t>
            </a:r>
            <a:r>
              <a:rPr lang="en-US" dirty="0" smtClean="0"/>
              <a:t> </a:t>
            </a:r>
            <a:r>
              <a:rPr lang="en-US" dirty="0" err="1" smtClean="0"/>
              <a:t>marque</a:t>
            </a:r>
            <a:r>
              <a:rPr lang="en-US" dirty="0" smtClean="0"/>
              <a:t> </a:t>
            </a:r>
            <a:r>
              <a:rPr lang="en-US" dirty="0" err="1" smtClean="0"/>
              <a:t>verbale</a:t>
            </a:r>
            <a:r>
              <a:rPr lang="en-US" dirty="0" smtClean="0"/>
              <a:t> </a:t>
            </a:r>
            <a:r>
              <a:rPr lang="en-US" dirty="0" err="1" smtClean="0"/>
              <a:t>constituée</a:t>
            </a:r>
            <a:r>
              <a:rPr lang="en-US" dirty="0" smtClean="0"/>
              <a:t> </a:t>
            </a:r>
            <a:r>
              <a:rPr lang="en-US" dirty="0" err="1" smtClean="0"/>
              <a:t>d’une</a:t>
            </a:r>
            <a:r>
              <a:rPr lang="en-US" dirty="0" smtClean="0"/>
              <a:t> indication </a:t>
            </a:r>
            <a:r>
              <a:rPr lang="en-US" dirty="0" err="1" smtClean="0"/>
              <a:t>géographique</a:t>
            </a:r>
            <a:r>
              <a:rPr lang="en-US" dirty="0" smtClean="0"/>
              <a:t> </a:t>
            </a:r>
            <a:r>
              <a:rPr lang="en-US" dirty="0" err="1" smtClean="0"/>
              <a:t>seule</a:t>
            </a:r>
            <a:r>
              <a:rPr lang="en-US" dirty="0" smtClean="0"/>
              <a:t> </a:t>
            </a:r>
            <a:r>
              <a:rPr lang="en-US" dirty="0" err="1" smtClean="0"/>
              <a:t>est</a:t>
            </a:r>
            <a:r>
              <a:rPr lang="en-US" dirty="0" smtClean="0"/>
              <a:t> </a:t>
            </a:r>
            <a:r>
              <a:rPr lang="en-US" dirty="0" err="1" smtClean="0"/>
              <a:t>refusée</a:t>
            </a:r>
            <a:r>
              <a:rPr lang="en-US" dirty="0" smtClean="0"/>
              <a:t> (art. 2 let. a LPM)</a:t>
            </a:r>
          </a:p>
          <a:p>
            <a:pPr>
              <a:lnSpc>
                <a:spcPct val="90000"/>
              </a:lnSpc>
              <a:buFont typeface="Wingdings" pitchFamily="2" charset="2"/>
              <a:buChar char="§"/>
            </a:pPr>
            <a:endParaRPr lang="en-US" dirty="0" smtClean="0"/>
          </a:p>
          <a:p>
            <a:pPr>
              <a:lnSpc>
                <a:spcPct val="90000"/>
              </a:lnSpc>
              <a:buFont typeface="Wingdings" pitchFamily="2" charset="2"/>
              <a:buChar char="§"/>
            </a:pPr>
            <a:r>
              <a:rPr lang="en-US" dirty="0" err="1" smtClean="0"/>
              <a:t>Projet</a:t>
            </a:r>
            <a:r>
              <a:rPr lang="en-US" dirty="0" smtClean="0"/>
              <a:t> --&gt; </a:t>
            </a:r>
            <a:r>
              <a:rPr lang="en-US" dirty="0" err="1" smtClean="0"/>
              <a:t>Ouverture</a:t>
            </a:r>
            <a:r>
              <a:rPr lang="en-US" dirty="0" smtClean="0"/>
              <a:t> </a:t>
            </a:r>
            <a:r>
              <a:rPr lang="en-US" i="1" dirty="0" err="1" smtClean="0"/>
              <a:t>contrôlée</a:t>
            </a:r>
            <a:r>
              <a:rPr lang="en-US" dirty="0" smtClean="0"/>
              <a:t> du </a:t>
            </a:r>
            <a:r>
              <a:rPr lang="en-US" dirty="0" err="1" smtClean="0"/>
              <a:t>droit</a:t>
            </a:r>
            <a:r>
              <a:rPr lang="en-US" dirty="0" smtClean="0"/>
              <a:t> des </a:t>
            </a:r>
            <a:r>
              <a:rPr lang="en-US" dirty="0" err="1" smtClean="0"/>
              <a:t>marques</a:t>
            </a:r>
            <a:r>
              <a:rPr lang="en-US" dirty="0" smtClean="0"/>
              <a:t>, </a:t>
            </a:r>
            <a:r>
              <a:rPr lang="en-US" dirty="0" err="1" smtClean="0"/>
              <a:t>afin</a:t>
            </a:r>
            <a:r>
              <a:rPr lang="en-US" dirty="0" smtClean="0"/>
              <a:t> de </a:t>
            </a:r>
            <a:r>
              <a:rPr lang="en-US" dirty="0" err="1" smtClean="0"/>
              <a:t>garantir</a:t>
            </a:r>
            <a:r>
              <a:rPr lang="en-US" dirty="0" smtClean="0"/>
              <a:t> :</a:t>
            </a:r>
            <a:br>
              <a:rPr lang="en-US" dirty="0" smtClean="0"/>
            </a:br>
            <a:r>
              <a:rPr lang="en-US" dirty="0" smtClean="0"/>
              <a:t>- la </a:t>
            </a:r>
            <a:r>
              <a:rPr lang="en-US" dirty="0" err="1" smtClean="0"/>
              <a:t>représentativité</a:t>
            </a:r>
            <a:r>
              <a:rPr lang="en-US" dirty="0" smtClean="0"/>
              <a:t> des </a:t>
            </a:r>
            <a:r>
              <a:rPr lang="en-US" dirty="0" err="1" smtClean="0"/>
              <a:t>producteurs</a:t>
            </a:r>
            <a:r>
              <a:rPr lang="en-US" dirty="0" smtClean="0"/>
              <a:t/>
            </a:r>
            <a:br>
              <a:rPr lang="en-US" dirty="0" smtClean="0"/>
            </a:br>
            <a:r>
              <a:rPr lang="en-US" dirty="0" smtClean="0"/>
              <a:t>- des </a:t>
            </a:r>
            <a:r>
              <a:rPr lang="en-US" dirty="0" err="1" smtClean="0"/>
              <a:t>critères</a:t>
            </a:r>
            <a:r>
              <a:rPr lang="en-US" dirty="0" smtClean="0"/>
              <a:t> de provenance et de </a:t>
            </a:r>
            <a:r>
              <a:rPr lang="en-US" dirty="0" err="1" smtClean="0"/>
              <a:t>qualité</a:t>
            </a:r>
            <a:r>
              <a:rPr lang="en-US" dirty="0" smtClean="0"/>
              <a:t> </a:t>
            </a:r>
            <a:br>
              <a:rPr lang="en-US" dirty="0" smtClean="0"/>
            </a:br>
            <a:r>
              <a:rPr lang="en-US" dirty="0" smtClean="0"/>
              <a:t>  </a:t>
            </a:r>
            <a:r>
              <a:rPr lang="en-US" dirty="0" err="1" smtClean="0"/>
              <a:t>conformes</a:t>
            </a:r>
            <a:r>
              <a:rPr lang="en-US" dirty="0" smtClean="0"/>
              <a:t> à </a:t>
            </a:r>
            <a:r>
              <a:rPr lang="en-US" dirty="0" err="1" smtClean="0"/>
              <a:t>ceux</a:t>
            </a:r>
            <a:r>
              <a:rPr lang="en-US" dirty="0" smtClean="0"/>
              <a:t> </a:t>
            </a:r>
            <a:r>
              <a:rPr lang="en-US" dirty="0" err="1" smtClean="0"/>
              <a:t>effectivement</a:t>
            </a:r>
            <a:r>
              <a:rPr lang="en-US" dirty="0" smtClean="0"/>
              <a:t> </a:t>
            </a:r>
            <a:r>
              <a:rPr lang="en-US" dirty="0" err="1" smtClean="0"/>
              <a:t>établis</a:t>
            </a:r>
            <a:r>
              <a:rPr lang="en-US" dirty="0" smtClean="0"/>
              <a:t> au lieu </a:t>
            </a:r>
            <a:br>
              <a:rPr lang="en-US" dirty="0" smtClean="0"/>
            </a:br>
            <a:r>
              <a:rPr lang="en-US" dirty="0" smtClean="0"/>
              <a:t>  de la provenance du </a:t>
            </a:r>
            <a:r>
              <a:rPr lang="en-US" dirty="0" err="1" smtClean="0"/>
              <a:t>produit</a:t>
            </a:r>
            <a:endParaRPr lang="en-US" i="1" dirty="0" smtClean="0"/>
          </a:p>
          <a:p>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27</a:t>
            </a:fld>
            <a:endParaRPr lang="fr-CH"/>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Marque géographique</a:t>
            </a:r>
            <a:endParaRPr lang="fr-CH" dirty="0"/>
          </a:p>
        </p:txBody>
      </p:sp>
      <p:sp>
        <p:nvSpPr>
          <p:cNvPr id="3" name="Espace réservé du contenu 2"/>
          <p:cNvSpPr>
            <a:spLocks noGrp="1"/>
          </p:cNvSpPr>
          <p:nvPr>
            <p:ph idx="1"/>
          </p:nvPr>
        </p:nvSpPr>
        <p:spPr/>
        <p:txBody>
          <a:bodyPr>
            <a:normAutofit fontScale="92500" lnSpcReduction="10000"/>
          </a:bodyPr>
          <a:lstStyle/>
          <a:p>
            <a:pPr>
              <a:lnSpc>
                <a:spcPct val="90000"/>
              </a:lnSpc>
              <a:buNone/>
            </a:pPr>
            <a:r>
              <a:rPr lang="en-US" dirty="0" smtClean="0"/>
              <a:t>	Marque </a:t>
            </a:r>
            <a:r>
              <a:rPr lang="en-US" dirty="0" err="1" smtClean="0"/>
              <a:t>géographique</a:t>
            </a:r>
            <a:r>
              <a:rPr lang="en-US" dirty="0" smtClean="0"/>
              <a:t> </a:t>
            </a:r>
            <a:r>
              <a:rPr lang="en-US" dirty="0" err="1" smtClean="0"/>
              <a:t>portant</a:t>
            </a:r>
            <a:r>
              <a:rPr lang="en-US" dirty="0" smtClean="0"/>
              <a:t> </a:t>
            </a:r>
            <a:r>
              <a:rPr lang="en-US" dirty="0" err="1" smtClean="0"/>
              <a:t>sur</a:t>
            </a:r>
            <a:r>
              <a:rPr lang="en-US" dirty="0" smtClean="0"/>
              <a:t> :</a:t>
            </a:r>
          </a:p>
          <a:p>
            <a:pPr>
              <a:lnSpc>
                <a:spcPct val="90000"/>
              </a:lnSpc>
              <a:buNone/>
            </a:pPr>
            <a:r>
              <a:rPr lang="en-US" dirty="0" smtClean="0"/>
              <a:t>  </a:t>
            </a:r>
            <a:r>
              <a:rPr lang="en-US" dirty="0" smtClean="0"/>
              <a:t/>
            </a:r>
            <a:br>
              <a:rPr lang="en-US" dirty="0" smtClean="0"/>
            </a:br>
            <a:r>
              <a:rPr lang="en-US" dirty="0" smtClean="0"/>
              <a:t>a. </a:t>
            </a:r>
            <a:r>
              <a:rPr lang="fr-CH" dirty="0" smtClean="0"/>
              <a:t>une AOC/IGP ou une indication géographique enregistrée conformément à l’art. 50</a:t>
            </a:r>
            <a:r>
              <a:rPr lang="fr-CH" i="1" dirty="0" smtClean="0"/>
              <a:t>a </a:t>
            </a:r>
            <a:r>
              <a:rPr lang="fr-CH" dirty="0" smtClean="0"/>
              <a:t>LPM</a:t>
            </a:r>
            <a:r>
              <a:rPr lang="fr-CH" i="1" dirty="0" smtClean="0"/>
              <a:t>;</a:t>
            </a:r>
            <a:br>
              <a:rPr lang="fr-CH" i="1" dirty="0" smtClean="0"/>
            </a:br>
            <a:r>
              <a:rPr lang="fr-CH" dirty="0" smtClean="0"/>
              <a:t>b. une appellation d’origine contrôlée protégée (vins) ou une appellation viticole étrangère équivalente;</a:t>
            </a:r>
            <a:br>
              <a:rPr lang="fr-CH" dirty="0" smtClean="0"/>
            </a:br>
            <a:r>
              <a:rPr lang="fr-CH" dirty="0" smtClean="0"/>
              <a:t>c. une indication de provenance faisant l’objet d’une ordonnance du Conseil fédéral édictée en vertu de l’art. 50, al. 2, ou une indication de provenance étrangère équivalente</a:t>
            </a:r>
            <a:r>
              <a:rPr lang="fr-CH" dirty="0" smtClean="0"/>
              <a:t>.</a:t>
            </a:r>
            <a:endParaRPr lang="en-US" dirty="0" smtClean="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28</a:t>
            </a:fld>
            <a:endParaRPr lang="fr-CH"/>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Registre</a:t>
            </a:r>
            <a:endParaRPr lang="fr-CH" dirty="0"/>
          </a:p>
        </p:txBody>
      </p:sp>
      <p:sp>
        <p:nvSpPr>
          <p:cNvPr id="3" name="Espace réservé du contenu 2"/>
          <p:cNvSpPr>
            <a:spLocks noGrp="1"/>
          </p:cNvSpPr>
          <p:nvPr>
            <p:ph idx="1"/>
          </p:nvPr>
        </p:nvSpPr>
        <p:spPr>
          <a:xfrm>
            <a:off x="395536" y="1628800"/>
            <a:ext cx="8229600" cy="4525963"/>
          </a:xfrm>
        </p:spPr>
        <p:txBody>
          <a:bodyPr/>
          <a:lstStyle/>
          <a:p>
            <a:pPr>
              <a:buFont typeface="Wingdings" pitchFamily="2" charset="2"/>
              <a:buChar char="§"/>
            </a:pPr>
            <a:endParaRPr lang="en-US" dirty="0" smtClean="0"/>
          </a:p>
          <a:p>
            <a:pPr>
              <a:buFont typeface="Wingdings" pitchFamily="2" charset="2"/>
              <a:buChar char="§"/>
            </a:pPr>
            <a:r>
              <a:rPr lang="en-US" dirty="0" err="1" smtClean="0"/>
              <a:t>Registre</a:t>
            </a:r>
            <a:r>
              <a:rPr lang="en-US" dirty="0" smtClean="0"/>
              <a:t> </a:t>
            </a:r>
            <a:r>
              <a:rPr lang="en-US" dirty="0" smtClean="0"/>
              <a:t>pour </a:t>
            </a:r>
            <a:r>
              <a:rPr lang="en-US" dirty="0" err="1" smtClean="0"/>
              <a:t>tous</a:t>
            </a:r>
            <a:r>
              <a:rPr lang="en-US" dirty="0" smtClean="0"/>
              <a:t> les </a:t>
            </a:r>
            <a:r>
              <a:rPr lang="en-US" dirty="0" err="1" smtClean="0"/>
              <a:t>produits</a:t>
            </a:r>
            <a:r>
              <a:rPr lang="en-US" dirty="0" smtClean="0"/>
              <a:t> (</a:t>
            </a:r>
            <a:r>
              <a:rPr lang="en-US" dirty="0" err="1" smtClean="0"/>
              <a:t>artisanat</a:t>
            </a:r>
            <a:r>
              <a:rPr lang="en-US" dirty="0" smtClean="0"/>
              <a:t> et </a:t>
            </a:r>
            <a:r>
              <a:rPr lang="en-US" dirty="0" err="1" smtClean="0"/>
              <a:t>industrie</a:t>
            </a:r>
            <a:r>
              <a:rPr lang="en-US" dirty="0" smtClean="0"/>
              <a:t> par </a:t>
            </a:r>
            <a:r>
              <a:rPr lang="en-US" dirty="0" err="1" smtClean="0"/>
              <a:t>exemple</a:t>
            </a:r>
            <a:r>
              <a:rPr lang="en-US" dirty="0" smtClean="0"/>
              <a:t>)</a:t>
            </a:r>
          </a:p>
          <a:p>
            <a:pPr>
              <a:buFont typeface="Wingdings" pitchFamily="2" charset="2"/>
              <a:buChar char="§"/>
            </a:pPr>
            <a:endParaRPr lang="en-US" dirty="0" smtClean="0"/>
          </a:p>
          <a:p>
            <a:pPr>
              <a:buFont typeface="Wingdings" pitchFamily="2" charset="2"/>
              <a:buChar char="§"/>
            </a:pPr>
            <a:r>
              <a:rPr lang="en-US" dirty="0" smtClean="0"/>
              <a:t>Exceptions : </a:t>
            </a:r>
            <a:r>
              <a:rPr lang="en-US" dirty="0" err="1" smtClean="0"/>
              <a:t>produits</a:t>
            </a:r>
            <a:r>
              <a:rPr lang="en-US" dirty="0" smtClean="0"/>
              <a:t> </a:t>
            </a:r>
            <a:r>
              <a:rPr lang="en-US" dirty="0" err="1" smtClean="0"/>
              <a:t>agricoles</a:t>
            </a:r>
            <a:r>
              <a:rPr lang="en-US" dirty="0" smtClean="0"/>
              <a:t>, </a:t>
            </a:r>
            <a:r>
              <a:rPr lang="en-US" dirty="0" err="1" smtClean="0"/>
              <a:t>produits</a:t>
            </a:r>
            <a:r>
              <a:rPr lang="en-US" dirty="0" smtClean="0"/>
              <a:t> </a:t>
            </a:r>
            <a:r>
              <a:rPr lang="en-US" dirty="0" err="1" smtClean="0"/>
              <a:t>agricoles</a:t>
            </a:r>
            <a:r>
              <a:rPr lang="en-US" dirty="0" smtClean="0"/>
              <a:t> </a:t>
            </a:r>
            <a:r>
              <a:rPr lang="en-US" dirty="0" err="1" smtClean="0"/>
              <a:t>transformés</a:t>
            </a:r>
            <a:r>
              <a:rPr lang="en-US" dirty="0" smtClean="0"/>
              <a:t>, </a:t>
            </a:r>
            <a:r>
              <a:rPr lang="en-US" dirty="0" err="1" smtClean="0"/>
              <a:t>vins</a:t>
            </a:r>
            <a:r>
              <a:rPr lang="en-US" dirty="0" smtClean="0"/>
              <a:t>, </a:t>
            </a:r>
            <a:r>
              <a:rPr lang="en-US" dirty="0" err="1" smtClean="0"/>
              <a:t>produits</a:t>
            </a:r>
            <a:r>
              <a:rPr lang="en-US" dirty="0" smtClean="0"/>
              <a:t> </a:t>
            </a:r>
            <a:r>
              <a:rPr lang="en-US" dirty="0" err="1" smtClean="0"/>
              <a:t>sylvicoles</a:t>
            </a:r>
            <a:r>
              <a:rPr lang="en-US" dirty="0" smtClean="0"/>
              <a:t> et </a:t>
            </a:r>
            <a:r>
              <a:rPr lang="en-US" dirty="0" err="1" smtClean="0"/>
              <a:t>produits</a:t>
            </a:r>
            <a:r>
              <a:rPr lang="en-US" dirty="0" smtClean="0"/>
              <a:t> </a:t>
            </a:r>
            <a:r>
              <a:rPr lang="en-US" dirty="0" err="1" smtClean="0"/>
              <a:t>sylvicoles</a:t>
            </a:r>
            <a:r>
              <a:rPr lang="en-US" dirty="0" smtClean="0"/>
              <a:t> </a:t>
            </a:r>
            <a:r>
              <a:rPr lang="en-US" dirty="0" err="1" smtClean="0"/>
              <a:t>transformés</a:t>
            </a:r>
            <a:endParaRPr lang="en-US" dirty="0" smtClean="0"/>
          </a:p>
          <a:p>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29</a:t>
            </a:fld>
            <a:endParaRPr lang="fr-C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t>Principales étapes du processus législatif : phase administrative</a:t>
            </a:r>
            <a:endParaRPr lang="fr-CH" dirty="0"/>
          </a:p>
        </p:txBody>
      </p:sp>
      <p:sp>
        <p:nvSpPr>
          <p:cNvPr id="3" name="Espace réservé du contenu 2"/>
          <p:cNvSpPr>
            <a:spLocks noGrp="1"/>
          </p:cNvSpPr>
          <p:nvPr>
            <p:ph idx="1"/>
          </p:nvPr>
        </p:nvSpPr>
        <p:spPr>
          <a:xfrm>
            <a:off x="395536" y="1772816"/>
            <a:ext cx="8229600" cy="4021907"/>
          </a:xfrm>
        </p:spPr>
        <p:txBody>
          <a:bodyPr>
            <a:normAutofit fontScale="70000" lnSpcReduction="20000"/>
          </a:bodyPr>
          <a:lstStyle/>
          <a:p>
            <a:pPr>
              <a:lnSpc>
                <a:spcPct val="80000"/>
              </a:lnSpc>
            </a:pPr>
            <a:r>
              <a:rPr lang="fr-FR" dirty="0" smtClean="0"/>
              <a:t>Novembre 2007 – mars 2008 : procédure de consultation</a:t>
            </a:r>
          </a:p>
          <a:p>
            <a:pPr>
              <a:lnSpc>
                <a:spcPct val="80000"/>
              </a:lnSpc>
            </a:pPr>
            <a:endParaRPr lang="fr-FR" dirty="0" smtClean="0"/>
          </a:p>
          <a:p>
            <a:pPr>
              <a:lnSpc>
                <a:spcPct val="80000"/>
              </a:lnSpc>
            </a:pPr>
            <a:r>
              <a:rPr lang="fr-FR" dirty="0" smtClean="0"/>
              <a:t>25 mars 2009 : décision du Conseil fédéral sur le contenu du projet :</a:t>
            </a:r>
            <a:br>
              <a:rPr lang="fr-FR" dirty="0" smtClean="0"/>
            </a:br>
            <a:r>
              <a:rPr lang="fr-FR" dirty="0" smtClean="0"/>
              <a:t/>
            </a:r>
            <a:br>
              <a:rPr lang="fr-FR" dirty="0" smtClean="0"/>
            </a:br>
            <a:r>
              <a:rPr lang="fr-FR" dirty="0" smtClean="0"/>
              <a:t>-  coexistence droit des indications de provenance - droit des denrées alimentaires;</a:t>
            </a:r>
          </a:p>
          <a:p>
            <a:pPr>
              <a:lnSpc>
                <a:spcPct val="80000"/>
              </a:lnSpc>
              <a:buNone/>
            </a:pPr>
            <a:r>
              <a:rPr lang="fr-FR" dirty="0" smtClean="0"/>
              <a:t>	</a:t>
            </a:r>
            <a:r>
              <a:rPr lang="fr-FR" dirty="0" smtClean="0"/>
              <a:t>- </a:t>
            </a:r>
            <a:r>
              <a:rPr lang="fr-FR" dirty="0" smtClean="0"/>
              <a:t>pour les produits naturels transformés, 80% minimum pour la part suisse du poids des matières premières. De ce calcul sont notamment exclus les produits naturels qui ne sont pas disponibles en Suisse;</a:t>
            </a:r>
          </a:p>
          <a:p>
            <a:pPr>
              <a:lnSpc>
                <a:spcPct val="80000"/>
              </a:lnSpc>
              <a:buNone/>
            </a:pPr>
            <a:r>
              <a:rPr lang="fr-FR" dirty="0" smtClean="0"/>
              <a:t>	- </a:t>
            </a:r>
            <a:r>
              <a:rPr lang="fr-FR" dirty="0" smtClean="0"/>
              <a:t>pour les produits naturels transformés, deuxième critère cumulatif, à savoir que la transformation donnant au produit ses caractéristiques essentielles doit avoir eu lieu en Suisse.</a:t>
            </a:r>
          </a:p>
          <a:p>
            <a:pPr>
              <a:lnSpc>
                <a:spcPct val="80000"/>
              </a:lnSpc>
            </a:pPr>
            <a:endParaRPr lang="fr-FR" dirty="0" smtClean="0"/>
          </a:p>
          <a:p>
            <a:pPr>
              <a:lnSpc>
                <a:spcPct val="80000"/>
              </a:lnSpc>
            </a:pPr>
            <a:r>
              <a:rPr lang="fr-FR" dirty="0" smtClean="0"/>
              <a:t>18 novembre 2009 : le Conseil fédéral approuve le </a:t>
            </a:r>
            <a:r>
              <a:rPr lang="fr-FR" dirty="0" smtClean="0"/>
              <a:t>message</a:t>
            </a:r>
          </a:p>
          <a:p>
            <a:pPr>
              <a:lnSpc>
                <a:spcPct val="80000"/>
              </a:lnSpc>
              <a:buNone/>
            </a:pPr>
            <a:r>
              <a:rPr lang="fr-FR" dirty="0" smtClean="0"/>
              <a:t>	</a:t>
            </a:r>
            <a:r>
              <a:rPr lang="fr-FR" dirty="0" smtClean="0"/>
              <a:t>- ajout de la procédure de radiation pour défaut d’usage</a:t>
            </a:r>
            <a:endParaRPr lang="fr-FR" dirty="0" smtClean="0"/>
          </a:p>
          <a:p>
            <a:pPr>
              <a:lnSpc>
                <a:spcPct val="80000"/>
              </a:lnSpc>
            </a:pPr>
            <a:endParaRPr lang="de-CH" dirty="0" smtClean="0"/>
          </a:p>
          <a:p>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3</a:t>
            </a:fld>
            <a:endParaRPr lang="fr-CH"/>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t>Radiation pour défaut d’usage</a:t>
            </a:r>
            <a:br>
              <a:rPr lang="fr-CH" dirty="0" smtClean="0"/>
            </a:br>
            <a:r>
              <a:rPr lang="fr-CH" dirty="0" smtClean="0"/>
              <a:t>Art. 35a – 35c LPM</a:t>
            </a:r>
            <a:endParaRPr lang="fr-CH" dirty="0"/>
          </a:p>
        </p:txBody>
      </p:sp>
      <p:sp>
        <p:nvSpPr>
          <p:cNvPr id="3" name="Espace réservé du contenu 2"/>
          <p:cNvSpPr>
            <a:spLocks noGrp="1"/>
          </p:cNvSpPr>
          <p:nvPr>
            <p:ph idx="1"/>
          </p:nvPr>
        </p:nvSpPr>
        <p:spPr/>
        <p:txBody>
          <a:bodyPr/>
          <a:lstStyle/>
          <a:p>
            <a:pPr>
              <a:buFont typeface="Arial" charset="0"/>
              <a:buChar char="•"/>
            </a:pPr>
            <a:r>
              <a:rPr lang="fr-CH" dirty="0" smtClean="0"/>
              <a:t>Demandes en ce sens lors de la procédure de consultation</a:t>
            </a:r>
          </a:p>
          <a:p>
            <a:pPr>
              <a:buFont typeface="Arial" charset="0"/>
              <a:buChar char="•"/>
            </a:pPr>
            <a:r>
              <a:rPr lang="fr-CH" dirty="0" smtClean="0"/>
              <a:t>But : obtenir la radiation sans les inconvénients de la procédure judiciaire</a:t>
            </a:r>
          </a:p>
          <a:p>
            <a:pPr>
              <a:buFont typeface="Arial" charset="0"/>
              <a:buChar char="•"/>
            </a:pPr>
            <a:r>
              <a:rPr lang="fr-CH" dirty="0" smtClean="0"/>
              <a:t>Autorité : IPI</a:t>
            </a:r>
          </a:p>
          <a:p>
            <a:pPr>
              <a:buFont typeface="Arial" charset="0"/>
              <a:buChar char="•"/>
            </a:pPr>
            <a:r>
              <a:rPr lang="fr-CH" dirty="0" smtClean="0"/>
              <a:t>Simple</a:t>
            </a:r>
          </a:p>
          <a:p>
            <a:pPr>
              <a:buFont typeface="Arial" charset="0"/>
              <a:buChar char="•"/>
            </a:pPr>
            <a:r>
              <a:rPr lang="fr-CH" dirty="0" smtClean="0"/>
              <a:t>Rapide</a:t>
            </a:r>
          </a:p>
          <a:p>
            <a:pPr>
              <a:buFont typeface="Arial" charset="0"/>
              <a:buChar char="•"/>
            </a:pPr>
            <a:r>
              <a:rPr lang="fr-CH" dirty="0" smtClean="0"/>
              <a:t>Peu </a:t>
            </a:r>
            <a:r>
              <a:rPr lang="fr-CH" dirty="0" smtClean="0"/>
              <a:t>coûteux</a:t>
            </a:r>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30</a:t>
            </a:fld>
            <a:endParaRPr lang="fr-CH"/>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t>Radiation pour défaut d’usage</a:t>
            </a:r>
            <a:br>
              <a:rPr lang="fr-CH" dirty="0" smtClean="0"/>
            </a:br>
            <a:r>
              <a:rPr lang="fr-CH" dirty="0" smtClean="0"/>
              <a:t>Art. 35a – 35c LPM</a:t>
            </a:r>
            <a:endParaRPr lang="fr-CH" dirty="0"/>
          </a:p>
        </p:txBody>
      </p:sp>
      <p:sp>
        <p:nvSpPr>
          <p:cNvPr id="3" name="Espace réservé du contenu 2"/>
          <p:cNvSpPr>
            <a:spLocks noGrp="1"/>
          </p:cNvSpPr>
          <p:nvPr>
            <p:ph idx="1"/>
          </p:nvPr>
        </p:nvSpPr>
        <p:spPr>
          <a:xfrm>
            <a:off x="395536" y="1412776"/>
            <a:ext cx="8229600" cy="4525963"/>
          </a:xfrm>
        </p:spPr>
        <p:txBody>
          <a:bodyPr>
            <a:normAutofit fontScale="92500" lnSpcReduction="20000"/>
          </a:bodyPr>
          <a:lstStyle/>
          <a:p>
            <a:pPr>
              <a:buFont typeface="Arial" charset="0"/>
              <a:buChar char="•"/>
            </a:pPr>
            <a:r>
              <a:rPr lang="fr-CH" dirty="0" smtClean="0"/>
              <a:t>Principes : art. 12 LPM</a:t>
            </a:r>
          </a:p>
          <a:p>
            <a:pPr>
              <a:buFont typeface="Arial" charset="0"/>
              <a:buChar char="•"/>
            </a:pPr>
            <a:r>
              <a:rPr lang="fr-CH" dirty="0" smtClean="0"/>
              <a:t>Délai de carence de 5 ans</a:t>
            </a:r>
          </a:p>
          <a:p>
            <a:pPr>
              <a:buFont typeface="Arial" charset="0"/>
              <a:buChar char="•"/>
            </a:pPr>
            <a:r>
              <a:rPr lang="fr-CH" dirty="0" smtClean="0"/>
              <a:t>Qualité pour agir : toute personne (ATF 125 III 193)</a:t>
            </a:r>
          </a:p>
          <a:p>
            <a:pPr>
              <a:buFont typeface="Arial" charset="0"/>
              <a:buChar char="•"/>
            </a:pPr>
            <a:r>
              <a:rPr lang="fr-CH" dirty="0" smtClean="0"/>
              <a:t>Requérant : vraisemblance du défaut d’usage</a:t>
            </a:r>
          </a:p>
          <a:p>
            <a:pPr>
              <a:buFont typeface="Arial" charset="0"/>
              <a:buChar char="•"/>
            </a:pPr>
            <a:r>
              <a:rPr lang="fr-CH" dirty="0" smtClean="0"/>
              <a:t>Titulaire : vraisemblance de l’usage (//art. 12 al. 3 LPM) ou d’un juste motif du défaut d’usage </a:t>
            </a:r>
          </a:p>
          <a:p>
            <a:pPr>
              <a:buFont typeface="Arial" charset="0"/>
              <a:buChar char="•"/>
            </a:pPr>
            <a:r>
              <a:rPr lang="fr-CH" dirty="0" smtClean="0"/>
              <a:t>Poursuite de la procédure exclue (art. 41, al. 4, let. e P-LPM)</a:t>
            </a:r>
          </a:p>
          <a:p>
            <a:pPr>
              <a:buFont typeface="Arial" charset="0"/>
              <a:buChar char="•"/>
            </a:pPr>
            <a:r>
              <a:rPr lang="fr-CH" dirty="0" smtClean="0"/>
              <a:t>Répartition des frais (= procédure d’opposition</a:t>
            </a:r>
            <a:r>
              <a:rPr lang="fr-CH" dirty="0" smtClean="0"/>
              <a:t>)</a:t>
            </a:r>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31</a:t>
            </a:fld>
            <a:endParaRPr lang="fr-CH"/>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Informations complémentaires</a:t>
            </a:r>
            <a:endParaRPr lang="fr-CH" dirty="0"/>
          </a:p>
        </p:txBody>
      </p:sp>
      <p:sp>
        <p:nvSpPr>
          <p:cNvPr id="3" name="Espace réservé du contenu 2"/>
          <p:cNvSpPr>
            <a:spLocks noGrp="1"/>
          </p:cNvSpPr>
          <p:nvPr>
            <p:ph idx="1"/>
          </p:nvPr>
        </p:nvSpPr>
        <p:spPr/>
        <p:txBody>
          <a:bodyPr>
            <a:normAutofit/>
          </a:bodyPr>
          <a:lstStyle/>
          <a:p>
            <a:r>
              <a:rPr lang="fr-CH" dirty="0" smtClean="0"/>
              <a:t>Sur le contenu du projet</a:t>
            </a:r>
          </a:p>
          <a:p>
            <a:pPr>
              <a:buFont typeface="Wingdings" pitchFamily="2" charset="2"/>
              <a:buChar char="§"/>
            </a:pPr>
            <a:r>
              <a:rPr lang="de-CH" dirty="0" smtClean="0"/>
              <a:t>Site </a:t>
            </a:r>
            <a:r>
              <a:rPr lang="de-CH" dirty="0" err="1" smtClean="0"/>
              <a:t>internet</a:t>
            </a:r>
            <a:r>
              <a:rPr lang="de-CH" dirty="0" smtClean="0"/>
              <a:t> de </a:t>
            </a:r>
            <a:r>
              <a:rPr lang="de-CH" dirty="0" err="1" smtClean="0"/>
              <a:t>l‘Institut</a:t>
            </a:r>
            <a:r>
              <a:rPr lang="de-CH" dirty="0" smtClean="0"/>
              <a:t> </a:t>
            </a:r>
            <a:r>
              <a:rPr lang="de-CH" dirty="0" err="1" smtClean="0"/>
              <a:t>fédéral</a:t>
            </a:r>
            <a:r>
              <a:rPr lang="de-CH" dirty="0" smtClean="0"/>
              <a:t> de la </a:t>
            </a:r>
            <a:r>
              <a:rPr lang="de-CH" dirty="0" err="1" smtClean="0"/>
              <a:t>propriété</a:t>
            </a:r>
            <a:r>
              <a:rPr lang="de-CH" dirty="0" smtClean="0"/>
              <a:t> </a:t>
            </a:r>
            <a:r>
              <a:rPr lang="de-CH" dirty="0" err="1" smtClean="0"/>
              <a:t>intellectuelle</a:t>
            </a:r>
            <a:r>
              <a:rPr lang="de-CH" dirty="0" smtClean="0"/>
              <a:t>: </a:t>
            </a:r>
            <a:r>
              <a:rPr lang="de-CH" sz="2800" b="1" dirty="0" smtClean="0">
                <a:hlinkClick r:id="rId2"/>
              </a:rPr>
              <a:t>www.ipi.ch</a:t>
            </a:r>
            <a:endParaRPr lang="de-CH" sz="2800" b="1" dirty="0" smtClean="0"/>
          </a:p>
          <a:p>
            <a:pPr>
              <a:buFont typeface="Wingdings" pitchFamily="2" charset="2"/>
              <a:buChar char="§"/>
            </a:pPr>
            <a:r>
              <a:rPr lang="de-DE" dirty="0" err="1" smtClean="0"/>
              <a:t>Informations</a:t>
            </a:r>
            <a:r>
              <a:rPr lang="de-DE" dirty="0" smtClean="0"/>
              <a:t> </a:t>
            </a:r>
            <a:r>
              <a:rPr lang="de-DE" dirty="0" err="1" smtClean="0"/>
              <a:t>sur</a:t>
            </a:r>
            <a:r>
              <a:rPr lang="de-DE" dirty="0" smtClean="0"/>
              <a:t> le </a:t>
            </a:r>
            <a:r>
              <a:rPr lang="de-DE" dirty="0" err="1" smtClean="0"/>
              <a:t>projet</a:t>
            </a:r>
            <a:r>
              <a:rPr lang="de-DE" dirty="0" smtClean="0"/>
              <a:t>, </a:t>
            </a:r>
            <a:r>
              <a:rPr lang="de-DE" dirty="0" err="1" smtClean="0"/>
              <a:t>documents</a:t>
            </a:r>
            <a:r>
              <a:rPr lang="de-DE" dirty="0" smtClean="0"/>
              <a:t>, </a:t>
            </a:r>
            <a:r>
              <a:rPr lang="de-DE" dirty="0" err="1" smtClean="0"/>
              <a:t>actualités</a:t>
            </a:r>
            <a:r>
              <a:rPr lang="de-DE" dirty="0" smtClean="0"/>
              <a:t> et FAQ: </a:t>
            </a:r>
            <a:br>
              <a:rPr lang="de-DE" dirty="0" smtClean="0"/>
            </a:br>
            <a:r>
              <a:rPr lang="de-DE" sz="2800" b="1" dirty="0" smtClean="0">
                <a:hlinkClick r:id="rId3"/>
              </a:rPr>
              <a:t>https://www.ige.ch/fr/infos-juridiques/domaines-juridiques/suissitude.html</a:t>
            </a:r>
            <a:r>
              <a:rPr lang="de-DE" sz="2800" b="1" dirty="0" smtClean="0"/>
              <a:t> </a:t>
            </a:r>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32</a:t>
            </a:fld>
            <a:endParaRPr lang="fr-CH"/>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t>Principales étapes du processus législatif : phase politique</a:t>
            </a:r>
            <a:endParaRPr lang="fr-CH" dirty="0"/>
          </a:p>
        </p:txBody>
      </p:sp>
      <p:sp>
        <p:nvSpPr>
          <p:cNvPr id="3" name="Espace réservé du contenu 2"/>
          <p:cNvSpPr>
            <a:spLocks noGrp="1"/>
          </p:cNvSpPr>
          <p:nvPr>
            <p:ph idx="1"/>
          </p:nvPr>
        </p:nvSpPr>
        <p:spPr>
          <a:xfrm>
            <a:off x="395536" y="1772816"/>
            <a:ext cx="8229600" cy="4021907"/>
          </a:xfrm>
        </p:spPr>
        <p:txBody>
          <a:bodyPr>
            <a:normAutofit fontScale="47500" lnSpcReduction="20000"/>
          </a:bodyPr>
          <a:lstStyle/>
          <a:p>
            <a:pPr>
              <a:lnSpc>
                <a:spcPct val="170000"/>
              </a:lnSpc>
            </a:pPr>
            <a:r>
              <a:rPr lang="fr-FR" dirty="0" smtClean="0"/>
              <a:t>28 janvier 2010 : </a:t>
            </a:r>
            <a:r>
              <a:rPr lang="fr-CH" dirty="0" smtClean="0"/>
              <a:t>La Commission des affaires juridiques du Conseil national (Conseil prioritaire) se penche pour la première fois sur le projet «Swissness»</a:t>
            </a:r>
            <a:endParaRPr lang="fr-FR" dirty="0" smtClean="0"/>
          </a:p>
          <a:p>
            <a:pPr>
              <a:lnSpc>
                <a:spcPct val="170000"/>
              </a:lnSpc>
            </a:pPr>
            <a:r>
              <a:rPr lang="fr-FR" dirty="0" smtClean="0"/>
              <a:t>25 mars 2010: </a:t>
            </a:r>
            <a:r>
              <a:rPr lang="fr-CH" dirty="0" smtClean="0"/>
              <a:t>La Commission des affaires juridiques du Conseil national procède à des auditions</a:t>
            </a:r>
            <a:endParaRPr lang="fr-FR" dirty="0" smtClean="0"/>
          </a:p>
          <a:p>
            <a:pPr>
              <a:lnSpc>
                <a:spcPct val="170000"/>
              </a:lnSpc>
            </a:pPr>
            <a:r>
              <a:rPr lang="fr-FR" dirty="0" smtClean="0"/>
              <a:t>31 août 2010: </a:t>
            </a:r>
            <a:r>
              <a:rPr lang="fr-CH" dirty="0" smtClean="0"/>
              <a:t>La </a:t>
            </a:r>
            <a:r>
              <a:rPr lang="fr-CH" dirty="0" smtClean="0"/>
              <a:t>Commission </a:t>
            </a:r>
            <a:r>
              <a:rPr lang="fr-CH" dirty="0" smtClean="0"/>
              <a:t>de l'économie et des redevances du Conseil national procède à des auditions et établit un </a:t>
            </a:r>
            <a:r>
              <a:rPr lang="fr-CH" dirty="0" err="1" smtClean="0"/>
              <a:t>co</a:t>
            </a:r>
            <a:r>
              <a:rPr lang="fr-CH" dirty="0" smtClean="0"/>
              <a:t>-rapport à l'attention de la commission des affaires juridiques du Conseil national. </a:t>
            </a:r>
            <a:endParaRPr lang="fr-CH" dirty="0" smtClean="0"/>
          </a:p>
          <a:p>
            <a:pPr>
              <a:lnSpc>
                <a:spcPct val="170000"/>
              </a:lnSpc>
            </a:pPr>
            <a:r>
              <a:rPr lang="fr-CH" dirty="0" smtClean="0"/>
              <a:t>15 octobre 2010: La </a:t>
            </a:r>
            <a:r>
              <a:rPr lang="fr-CH" dirty="0" smtClean="0"/>
              <a:t>Commission des affaires juridiques du Conseil national se prononce en faveur d'un renforcement de la protection de la "marque Suisse" et décide sans opposition d'entrer en matière sur le projet. La Commission décide en outre de mandater une sous-commission pour examiner le projet dans les détails. Cette décision nécessite encore l'approbation du Bureau du Conseil national</a:t>
            </a:r>
            <a:endParaRPr lang="fr-FR" dirty="0" smtClean="0"/>
          </a:p>
          <a:p>
            <a:pPr>
              <a:lnSpc>
                <a:spcPct val="170000"/>
              </a:lnSpc>
            </a:pPr>
            <a:endParaRPr lang="de-CH" dirty="0" smtClean="0"/>
          </a:p>
          <a:p>
            <a:pPr>
              <a:lnSpc>
                <a:spcPct val="170000"/>
              </a:lnSpc>
            </a:pPr>
            <a:endParaRPr lang="fr-CH"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4</a:t>
            </a:fld>
            <a:endParaRPr lang="fr-CH"/>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t>Principales étapes du processus législatif : lobbying</a:t>
            </a:r>
            <a:endParaRPr lang="fr-CH" dirty="0"/>
          </a:p>
        </p:txBody>
      </p:sp>
      <p:sp>
        <p:nvSpPr>
          <p:cNvPr id="3" name="Espace réservé du contenu 2"/>
          <p:cNvSpPr>
            <a:spLocks noGrp="1"/>
          </p:cNvSpPr>
          <p:nvPr>
            <p:ph idx="1"/>
          </p:nvPr>
        </p:nvSpPr>
        <p:spPr>
          <a:xfrm>
            <a:off x="395536" y="1412776"/>
            <a:ext cx="8229600" cy="4536504"/>
          </a:xfrm>
        </p:spPr>
        <p:txBody>
          <a:bodyPr>
            <a:noAutofit/>
          </a:bodyPr>
          <a:lstStyle/>
          <a:p>
            <a:pPr>
              <a:lnSpc>
                <a:spcPct val="120000"/>
              </a:lnSpc>
              <a:spcBef>
                <a:spcPts val="600"/>
              </a:spcBef>
            </a:pPr>
            <a:r>
              <a:rPr lang="fr-FR" sz="1300" b="1" dirty="0" smtClean="0"/>
              <a:t>18 septembre 2010</a:t>
            </a:r>
            <a:r>
              <a:rPr lang="fr-FR" sz="1300" dirty="0" smtClean="0"/>
              <a:t>, Le Matin, Bernard Poupon, </a:t>
            </a:r>
            <a:r>
              <a:rPr lang="fr-FR" sz="1300" dirty="0" err="1" smtClean="0"/>
              <a:t>Reitzel</a:t>
            </a:r>
            <a:r>
              <a:rPr lang="fr-FR" sz="1300" dirty="0" smtClean="0"/>
              <a:t> :</a:t>
            </a:r>
          </a:p>
          <a:p>
            <a:pPr>
              <a:lnSpc>
                <a:spcPct val="120000"/>
              </a:lnSpc>
              <a:spcBef>
                <a:spcPts val="600"/>
              </a:spcBef>
              <a:buNone/>
            </a:pPr>
            <a:r>
              <a:rPr lang="fr-FR" sz="1300" dirty="0" smtClean="0"/>
              <a:t>	</a:t>
            </a:r>
            <a:r>
              <a:rPr lang="fr-CH" sz="1300" dirty="0" smtClean="0"/>
              <a:t>Si la loi Swissness entre en vigueur telle que rédigée aujourd’hui, nous pouvons ôter les drapeaux sur tous nos produits. Or ce label est un gage de qualité à l’étranger. Cette loi porterait un coup sévère à notre stratégie d’exportation. (…) </a:t>
            </a:r>
          </a:p>
          <a:p>
            <a:pPr>
              <a:lnSpc>
                <a:spcPct val="120000"/>
              </a:lnSpc>
              <a:spcBef>
                <a:spcPts val="600"/>
              </a:spcBef>
              <a:buNone/>
            </a:pPr>
            <a:r>
              <a:rPr lang="fr-CH" sz="1300" dirty="0" smtClean="0"/>
              <a:t>	Nous importons une grande partie de nos cornichons, mais on fait venir le produit ici, on le met en bocaux ici, on le condimente ici, selon des recettes développées ici, on prépare les stratégies marketing ici, on paie des impôts ici, on fait travailler 100 personnes à Aigle… Et ce produit ne serait pas suisse car l’agriculture ne peut pas nous fournir la matière première? C’est un comble! </a:t>
            </a:r>
          </a:p>
          <a:p>
            <a:pPr>
              <a:lnSpc>
                <a:spcPct val="120000"/>
              </a:lnSpc>
              <a:spcBef>
                <a:spcPts val="600"/>
              </a:spcBef>
            </a:pPr>
            <a:r>
              <a:rPr lang="fr-FR" sz="1300" b="1" dirty="0" smtClean="0"/>
              <a:t>8 octobre 2010</a:t>
            </a:r>
            <a:r>
              <a:rPr lang="fr-FR" sz="1300" dirty="0" smtClean="0"/>
              <a:t>, communiqué de </a:t>
            </a:r>
            <a:r>
              <a:rPr lang="fr-FR" sz="1300" b="1" dirty="0" smtClean="0"/>
              <a:t>l’Union suisse des paysans, de </a:t>
            </a:r>
            <a:r>
              <a:rPr lang="fr-CH" sz="1300" b="1" dirty="0" smtClean="0"/>
              <a:t>l’association alémanique de défense des consommateurs </a:t>
            </a:r>
            <a:r>
              <a:rPr lang="fr-CH" sz="1300" b="1" dirty="0" err="1" smtClean="0"/>
              <a:t>Konsumentenforum</a:t>
            </a:r>
            <a:r>
              <a:rPr lang="fr-CH" sz="1300" b="1" dirty="0" smtClean="0"/>
              <a:t> (KF) et des petites entreprises de transformation</a:t>
            </a:r>
            <a:r>
              <a:rPr lang="fr-CH" sz="1300" dirty="0" smtClean="0"/>
              <a:t>:  Les paysans et les consommateurs soutiennent la règle des 80% dans le projet de label «Swissness» du Conseil fédéral. </a:t>
            </a:r>
          </a:p>
          <a:p>
            <a:pPr>
              <a:lnSpc>
                <a:spcPct val="120000"/>
              </a:lnSpc>
              <a:spcBef>
                <a:spcPts val="600"/>
              </a:spcBef>
              <a:buNone/>
            </a:pPr>
            <a:r>
              <a:rPr lang="fr-CH" sz="1300" dirty="0" smtClean="0"/>
              <a:t>	Garantir un taux élevé de matières premières helvétiques dans les produits alimentaires estampillés suisses permettra à l’agriculture de devenir plus concurrentielle, selon l’USP.</a:t>
            </a:r>
          </a:p>
          <a:p>
            <a:pPr>
              <a:lnSpc>
                <a:spcPct val="120000"/>
              </a:lnSpc>
              <a:spcBef>
                <a:spcPts val="600"/>
              </a:spcBef>
              <a:buNone/>
            </a:pPr>
            <a:r>
              <a:rPr lang="fr-CH" sz="1300" dirty="0" smtClean="0"/>
              <a:t>	Les exceptions prévues par «Swissness» offrent en outre assez de flexibilité pour que le chocolat et les biscuits suisses, ainsi que la viande des Grisons, puissent continuer à être produits dans ce pays.</a:t>
            </a:r>
          </a:p>
          <a:p>
            <a:pPr>
              <a:lnSpc>
                <a:spcPct val="120000"/>
              </a:lnSpc>
              <a:spcBef>
                <a:spcPts val="600"/>
              </a:spcBef>
              <a:buNone/>
            </a:pPr>
            <a:r>
              <a:rPr lang="fr-CH" sz="1300" dirty="0" smtClean="0"/>
              <a:t>	Pour le KF, il s’agit aussi de protéger le consommateur contre la tromperie. Lorsqu’un fromage porte la croix suisse, on s’attend à ce que du lait suisse ait été utilisé pour sa fabrication.</a:t>
            </a:r>
            <a:endParaRPr lang="de-CH" sz="1300" dirty="0" smtClean="0"/>
          </a:p>
          <a:p>
            <a:pPr>
              <a:lnSpc>
                <a:spcPct val="120000"/>
              </a:lnSpc>
              <a:spcBef>
                <a:spcPts val="600"/>
              </a:spcBef>
            </a:pPr>
            <a:endParaRPr lang="fr-CH" sz="1300"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5</a:t>
            </a:fld>
            <a:endParaRPr lang="fr-CH"/>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t>Principales étapes du processus législatif : lobbying</a:t>
            </a:r>
            <a:endParaRPr lang="fr-CH" dirty="0"/>
          </a:p>
        </p:txBody>
      </p:sp>
      <p:sp>
        <p:nvSpPr>
          <p:cNvPr id="3" name="Espace réservé du contenu 2"/>
          <p:cNvSpPr>
            <a:spLocks noGrp="1"/>
          </p:cNvSpPr>
          <p:nvPr>
            <p:ph idx="1"/>
          </p:nvPr>
        </p:nvSpPr>
        <p:spPr>
          <a:xfrm>
            <a:off x="395536" y="1412776"/>
            <a:ext cx="8229600" cy="4536504"/>
          </a:xfrm>
        </p:spPr>
        <p:txBody>
          <a:bodyPr>
            <a:noAutofit/>
          </a:bodyPr>
          <a:lstStyle/>
          <a:p>
            <a:pPr>
              <a:spcBef>
                <a:spcPts val="0"/>
              </a:spcBef>
            </a:pPr>
            <a:r>
              <a:rPr lang="fr-FR" sz="1400" b="1" dirty="0" smtClean="0"/>
              <a:t>6 juin 2010</a:t>
            </a:r>
            <a:r>
              <a:rPr lang="fr-FR" sz="1400" dirty="0" smtClean="0"/>
              <a:t>, Bilan, « Trop de Swissness peut tuer le Swissness </a:t>
            </a:r>
            <a:r>
              <a:rPr lang="fr-FR" sz="1400" dirty="0" smtClean="0"/>
              <a:t>». </a:t>
            </a:r>
          </a:p>
          <a:p>
            <a:pPr>
              <a:spcBef>
                <a:spcPts val="0"/>
              </a:spcBef>
              <a:buNone/>
            </a:pPr>
            <a:r>
              <a:rPr lang="fr-FR" sz="1400" dirty="0" smtClean="0"/>
              <a:t>	</a:t>
            </a:r>
            <a:r>
              <a:rPr lang="fr-CH" sz="1400" dirty="0" smtClean="0"/>
              <a:t>Les dirigeants de l’industrie alimentaire estiment </a:t>
            </a:r>
            <a:r>
              <a:rPr lang="fr-CH" sz="1400" dirty="0" smtClean="0"/>
              <a:t>que la stratégie du gouvernement met en danger la place économique helvétique. A leur avis, des produits comme Le Parfait, la moutarde et la mayonnaise </a:t>
            </a:r>
            <a:r>
              <a:rPr lang="fr-CH" sz="1400" dirty="0" err="1" smtClean="0"/>
              <a:t>Thomy</a:t>
            </a:r>
            <a:r>
              <a:rPr lang="fr-CH" sz="1400" dirty="0" smtClean="0"/>
              <a:t>, les biscuits </a:t>
            </a:r>
            <a:r>
              <a:rPr lang="fr-CH" sz="1400" dirty="0" err="1" smtClean="0"/>
              <a:t>Hug</a:t>
            </a:r>
            <a:r>
              <a:rPr lang="fr-CH" sz="1400" dirty="0" smtClean="0"/>
              <a:t> ou encore la Fondue Gerber ne pourraient plus profiter de l’aura du label «suisse». «Une partie ou la totalité des ingrédients utilisés doivent en effet être importés parce qu’ils ne sont pas produits en Suisse en quantité ou en qualité suffisante», explique Philippe </a:t>
            </a:r>
            <a:r>
              <a:rPr lang="fr-CH" sz="1400" dirty="0" err="1" smtClean="0"/>
              <a:t>Oertlé</a:t>
            </a:r>
            <a:r>
              <a:rPr lang="fr-CH" sz="1400" dirty="0" smtClean="0"/>
              <a:t>, porte-parole de Nestlé Suisse</a:t>
            </a:r>
            <a:r>
              <a:rPr lang="fr-CH" sz="1400" dirty="0" smtClean="0"/>
              <a:t>.</a:t>
            </a:r>
          </a:p>
          <a:p>
            <a:pPr>
              <a:spcBef>
                <a:spcPts val="0"/>
              </a:spcBef>
              <a:buNone/>
            </a:pPr>
            <a:endParaRPr lang="fr-CH" sz="1400" dirty="0" smtClean="0"/>
          </a:p>
          <a:p>
            <a:pPr>
              <a:spcBef>
                <a:spcPts val="0"/>
              </a:spcBef>
            </a:pPr>
            <a:r>
              <a:rPr lang="fr-FR" sz="1400" b="1" dirty="0" smtClean="0"/>
              <a:t>24 août 2010</a:t>
            </a:r>
            <a:r>
              <a:rPr lang="fr-FR" sz="1400" dirty="0" smtClean="0"/>
              <a:t>, </a:t>
            </a:r>
            <a:r>
              <a:rPr lang="fr-CH" sz="1400" dirty="0" smtClean="0"/>
              <a:t>economiesuisse. </a:t>
            </a:r>
          </a:p>
          <a:p>
            <a:pPr>
              <a:spcBef>
                <a:spcPts val="0"/>
              </a:spcBef>
              <a:buNone/>
            </a:pPr>
            <a:r>
              <a:rPr lang="fr-CH" sz="1400" dirty="0" smtClean="0"/>
              <a:t>	economiesuisse </a:t>
            </a:r>
            <a:r>
              <a:rPr lang="fr-CH" sz="1400" dirty="0" smtClean="0"/>
              <a:t>réclame une meilleure prise en compte des intérêts de l’économie, de </a:t>
            </a:r>
            <a:r>
              <a:rPr lang="fr-CH" sz="1400" dirty="0" smtClean="0"/>
              <a:t>l’innovation et </a:t>
            </a:r>
            <a:r>
              <a:rPr lang="fr-CH" sz="1400" dirty="0" smtClean="0"/>
              <a:t>du site de production suisse.</a:t>
            </a:r>
          </a:p>
          <a:p>
            <a:pPr>
              <a:spcBef>
                <a:spcPts val="0"/>
              </a:spcBef>
              <a:buNone/>
            </a:pPr>
            <a:r>
              <a:rPr lang="fr-CH" sz="1400" dirty="0" smtClean="0"/>
              <a:t>	 </a:t>
            </a:r>
            <a:r>
              <a:rPr lang="fr-CH" sz="1400" dirty="0" smtClean="0"/>
              <a:t>economiesuisse demande le maintien de la flexibilité laissée actuellement aux branches en ce </a:t>
            </a:r>
            <a:r>
              <a:rPr lang="fr-CH" sz="1400" dirty="0" smtClean="0"/>
              <a:t>qui concerne </a:t>
            </a:r>
            <a:r>
              <a:rPr lang="fr-CH" sz="1400" dirty="0" smtClean="0"/>
              <a:t>l’utilisation de l’indication de provenance « Suisse ». Pour les produits </a:t>
            </a:r>
            <a:r>
              <a:rPr lang="fr-CH" sz="1400" dirty="0" smtClean="0"/>
              <a:t>naturels transformés</a:t>
            </a:r>
            <a:r>
              <a:rPr lang="fr-CH" sz="1400" dirty="0" smtClean="0"/>
              <a:t>, l’économie demande que les producteurs puissent fonder les calculs sur le poids ou </a:t>
            </a:r>
            <a:r>
              <a:rPr lang="fr-CH" sz="1400" dirty="0" smtClean="0"/>
              <a:t>la valeur </a:t>
            </a:r>
            <a:r>
              <a:rPr lang="fr-CH" sz="1400" dirty="0" smtClean="0"/>
              <a:t>des produits et que le seuil déterminant soit abaissé de 80 % à 60 %. En outre, la </a:t>
            </a:r>
            <a:r>
              <a:rPr lang="fr-CH" sz="1400" dirty="0" smtClean="0"/>
              <a:t>réalisation en </a:t>
            </a:r>
            <a:r>
              <a:rPr lang="fr-CH" sz="1400" dirty="0" smtClean="0"/>
              <a:t>Suisse de l’intégralité de la production doit être suffisante pour qu’un produit puisse </a:t>
            </a:r>
            <a:r>
              <a:rPr lang="fr-CH" sz="1400" dirty="0" smtClean="0"/>
              <a:t>être considéré </a:t>
            </a:r>
            <a:r>
              <a:rPr lang="fr-CH" sz="1400" dirty="0" smtClean="0"/>
              <a:t>comme « Swiss made ». Il importe aussi de garantir la possibilité de préciser, </a:t>
            </a:r>
            <a:r>
              <a:rPr lang="fr-CH" sz="1400" dirty="0" smtClean="0"/>
              <a:t>si nécessaire</a:t>
            </a:r>
            <a:r>
              <a:rPr lang="fr-CH" sz="1400" dirty="0" smtClean="0"/>
              <a:t>, les seuils (vers le haut et le bas) au niveau de l’ordonnance et de conserver le </a:t>
            </a:r>
            <a:r>
              <a:rPr lang="fr-CH" sz="1400" dirty="0" smtClean="0"/>
              <a:t>principe de </a:t>
            </a:r>
            <a:r>
              <a:rPr lang="fr-CH" sz="1400" dirty="0" smtClean="0"/>
              <a:t>la primauté des </a:t>
            </a:r>
            <a:r>
              <a:rPr lang="fr-CH" sz="1400" dirty="0" smtClean="0"/>
              <a:t>usages.</a:t>
            </a:r>
            <a:endParaRPr lang="de-CH" sz="1400" dirty="0" smtClean="0"/>
          </a:p>
          <a:p>
            <a:pPr>
              <a:lnSpc>
                <a:spcPct val="120000"/>
              </a:lnSpc>
              <a:spcBef>
                <a:spcPts val="600"/>
              </a:spcBef>
            </a:pPr>
            <a:endParaRPr lang="fr-CH" sz="1300" dirty="0"/>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6</a:t>
            </a:fld>
            <a:endParaRPr lang="fr-CH"/>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t>Principales étapes du processus législatif : lobbying</a:t>
            </a:r>
            <a:endParaRPr lang="fr-CH" dirty="0"/>
          </a:p>
        </p:txBody>
      </p:sp>
      <p:sp>
        <p:nvSpPr>
          <p:cNvPr id="3" name="Espace réservé du contenu 2"/>
          <p:cNvSpPr>
            <a:spLocks noGrp="1"/>
          </p:cNvSpPr>
          <p:nvPr>
            <p:ph idx="1"/>
          </p:nvPr>
        </p:nvSpPr>
        <p:spPr>
          <a:xfrm>
            <a:off x="395536" y="1412776"/>
            <a:ext cx="8229600" cy="4536504"/>
          </a:xfrm>
        </p:spPr>
        <p:txBody>
          <a:bodyPr>
            <a:noAutofit/>
          </a:bodyPr>
          <a:lstStyle/>
          <a:p>
            <a:pPr>
              <a:spcBef>
                <a:spcPts val="0"/>
              </a:spcBef>
            </a:pPr>
            <a:r>
              <a:rPr lang="fr-CH" sz="2000" b="1" dirty="0" smtClean="0"/>
              <a:t>8 </a:t>
            </a:r>
            <a:r>
              <a:rPr lang="fr-CH" sz="2000" b="1" dirty="0" smtClean="0"/>
              <a:t>octobre 2010</a:t>
            </a:r>
            <a:r>
              <a:rPr lang="fr-CH" sz="2000" dirty="0" smtClean="0"/>
              <a:t>, </a:t>
            </a:r>
            <a:r>
              <a:rPr lang="fr-CH" sz="2000" dirty="0" err="1" smtClean="0"/>
              <a:t>Migros</a:t>
            </a:r>
            <a:r>
              <a:rPr lang="fr-CH" sz="2000" dirty="0" smtClean="0"/>
              <a:t>, communiqué de presse:</a:t>
            </a:r>
          </a:p>
          <a:p>
            <a:pPr>
              <a:spcBef>
                <a:spcPts val="0"/>
              </a:spcBef>
              <a:buNone/>
            </a:pPr>
            <a:endParaRPr lang="fr-CH" sz="2000" b="1" dirty="0" smtClean="0"/>
          </a:p>
          <a:p>
            <a:pPr>
              <a:spcBef>
                <a:spcPts val="0"/>
              </a:spcBef>
              <a:buNone/>
            </a:pPr>
            <a:r>
              <a:rPr lang="fr-CH" sz="2000" b="1" dirty="0" smtClean="0"/>
              <a:t>	</a:t>
            </a:r>
            <a:r>
              <a:rPr lang="fr-CH" sz="2000" b="1" dirty="0" smtClean="0"/>
              <a:t>Désormais</a:t>
            </a:r>
            <a:r>
              <a:rPr lang="fr-CH" sz="2000" b="1" dirty="0" smtClean="0"/>
              <a:t>, </a:t>
            </a:r>
            <a:r>
              <a:rPr lang="fr-CH" sz="2000" b="1" dirty="0" err="1" smtClean="0"/>
              <a:t>Migros</a:t>
            </a:r>
            <a:r>
              <a:rPr lang="fr-CH" sz="2000" b="1" dirty="0" smtClean="0"/>
              <a:t> n’utilisera plus que des produits agricoles indigènes pour ses légumes en boîte de conserve, pour autant, il va de soi, qu’il s’agisse de végétaux susceptibles d’être cultivés en Suisse et en quantité suffisante. Il en résultera des coûts plus élevés pour </a:t>
            </a:r>
            <a:r>
              <a:rPr lang="fr-CH" sz="2000" b="1" dirty="0" err="1" smtClean="0"/>
              <a:t>Migros</a:t>
            </a:r>
            <a:r>
              <a:rPr lang="fr-CH" sz="2000" b="1" dirty="0" smtClean="0"/>
              <a:t>, toutefois sans incidence sur le prix de vente au consommateur. </a:t>
            </a:r>
          </a:p>
          <a:p>
            <a:pPr>
              <a:spcBef>
                <a:spcPts val="0"/>
              </a:spcBef>
              <a:buNone/>
            </a:pPr>
            <a:r>
              <a:rPr lang="fr-CH" sz="2000" dirty="0" smtClean="0"/>
              <a:t>	Toutes </a:t>
            </a:r>
            <a:r>
              <a:rPr lang="fr-CH" sz="2000" dirty="0" smtClean="0"/>
              <a:t>les boîtes de petits pois, de mélanges petits pois/carottes et légumes pour salade russe ainsi que de haricots arboreront désormais la croix suisse. La présence de ce symbole permettra aux acheteurs de repérer au premier coup d’</a:t>
            </a:r>
            <a:r>
              <a:rPr lang="fr-CH" sz="2000" dirty="0" err="1" smtClean="0"/>
              <a:t>oeil</a:t>
            </a:r>
            <a:r>
              <a:rPr lang="fr-CH" sz="2000" dirty="0" smtClean="0"/>
              <a:t> sur les rayons que les boîtes de légumes ont un contenu à 100% suisse.</a:t>
            </a:r>
          </a:p>
          <a:p>
            <a:pPr>
              <a:spcBef>
                <a:spcPts val="0"/>
              </a:spcBef>
              <a:buNone/>
            </a:pPr>
            <a:r>
              <a:rPr lang="fr-CH" sz="2000" dirty="0" smtClean="0"/>
              <a:t>	Ce </a:t>
            </a:r>
            <a:r>
              <a:rPr lang="fr-CH" sz="2000" dirty="0" smtClean="0"/>
              <a:t>choix délibéré s’inscrit dans la préoccupation de </a:t>
            </a:r>
            <a:r>
              <a:rPr lang="fr-CH" sz="2000" dirty="0" err="1" smtClean="0"/>
              <a:t>Migros</a:t>
            </a:r>
            <a:r>
              <a:rPr lang="fr-CH" sz="2000" dirty="0" smtClean="0"/>
              <a:t> de répondre à l’aspiration de ses clients à pouvoir disposer de produits indigènes. </a:t>
            </a:r>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7</a:t>
            </a:fld>
            <a:endParaRPr lang="fr-CH"/>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smtClean="0"/>
              <a:t>Principales étapes du processus législatif : lobbying</a:t>
            </a:r>
            <a:endParaRPr lang="fr-CH" dirty="0"/>
          </a:p>
        </p:txBody>
      </p:sp>
      <p:sp>
        <p:nvSpPr>
          <p:cNvPr id="3" name="Espace réservé du contenu 2"/>
          <p:cNvSpPr>
            <a:spLocks noGrp="1"/>
          </p:cNvSpPr>
          <p:nvPr>
            <p:ph idx="1"/>
          </p:nvPr>
        </p:nvSpPr>
        <p:spPr>
          <a:xfrm>
            <a:off x="395536" y="1340768"/>
            <a:ext cx="8229600" cy="4608512"/>
          </a:xfrm>
        </p:spPr>
        <p:txBody>
          <a:bodyPr>
            <a:noAutofit/>
          </a:bodyPr>
          <a:lstStyle/>
          <a:p>
            <a:pPr>
              <a:spcBef>
                <a:spcPts val="0"/>
              </a:spcBef>
            </a:pPr>
            <a:r>
              <a:rPr lang="fr-FR" sz="1300" b="1" dirty="0" smtClean="0"/>
              <a:t>25 février 2010</a:t>
            </a:r>
            <a:r>
              <a:rPr lang="fr-FR" sz="1300" dirty="0" smtClean="0"/>
              <a:t>, Terre &amp; Nature, question à Roland </a:t>
            </a:r>
            <a:r>
              <a:rPr lang="fr-FR" sz="1300" dirty="0" err="1" smtClean="0"/>
              <a:t>Decorvet</a:t>
            </a:r>
            <a:r>
              <a:rPr lang="fr-FR" sz="1300" dirty="0" smtClean="0"/>
              <a:t>, Directeur de Nestlé Suisse : </a:t>
            </a:r>
          </a:p>
          <a:p>
            <a:pPr>
              <a:spcBef>
                <a:spcPts val="0"/>
              </a:spcBef>
              <a:buNone/>
            </a:pPr>
            <a:r>
              <a:rPr lang="fr-FR" sz="1300" dirty="0" smtClean="0"/>
              <a:t>	</a:t>
            </a:r>
            <a:r>
              <a:rPr lang="fr-CH" sz="1300" i="1" dirty="0" smtClean="0"/>
              <a:t>Qu’exige le consommateur d’après vous?</a:t>
            </a:r>
          </a:p>
          <a:p>
            <a:pPr>
              <a:spcBef>
                <a:spcPts val="0"/>
              </a:spcBef>
              <a:buNone/>
            </a:pPr>
            <a:r>
              <a:rPr lang="fr-CH" sz="1300" dirty="0" smtClean="0"/>
              <a:t>	Les études prouvent qu’il se contenterait qu’un produit suisse soit composé à 60% de matières premières helvétiques. Or le projet de loi met la barre à 80%. Nous n’arriverons pas à respecter pour des questions de disponibilité des produits et de coûts</a:t>
            </a:r>
            <a:r>
              <a:rPr lang="fr-CH" sz="1300" dirty="0" smtClean="0"/>
              <a:t>.</a:t>
            </a:r>
          </a:p>
          <a:p>
            <a:pPr>
              <a:spcBef>
                <a:spcPts val="0"/>
              </a:spcBef>
            </a:pPr>
            <a:r>
              <a:rPr lang="fr-CH" sz="1300" b="1" dirty="0" smtClean="0"/>
              <a:t>Avril </a:t>
            </a:r>
            <a:r>
              <a:rPr lang="fr-CH" sz="1300" b="1" dirty="0" smtClean="0"/>
              <a:t>2010</a:t>
            </a:r>
            <a:r>
              <a:rPr lang="fr-CH" sz="1300" dirty="0" smtClean="0"/>
              <a:t>, FIAL-Newsletter, sondage effectué auprès de 1100 personnes: </a:t>
            </a:r>
          </a:p>
          <a:p>
            <a:pPr>
              <a:spcBef>
                <a:spcPts val="0"/>
              </a:spcBef>
              <a:buNone/>
            </a:pPr>
            <a:r>
              <a:rPr lang="fr-CH" sz="1300" dirty="0" smtClean="0"/>
              <a:t>	Pour 75% des sondés, il est important que le produit soit un produit suisse</a:t>
            </a:r>
          </a:p>
          <a:p>
            <a:pPr>
              <a:spcBef>
                <a:spcPts val="0"/>
              </a:spcBef>
              <a:buNone/>
            </a:pPr>
            <a:r>
              <a:rPr lang="fr-CH" sz="1300" dirty="0" smtClean="0"/>
              <a:t>	Pour 75% des sondés, un produit désigné comme suisse doit être fabriqué intégralement en Suisse</a:t>
            </a:r>
          </a:p>
          <a:p>
            <a:pPr>
              <a:spcBef>
                <a:spcPts val="0"/>
              </a:spcBef>
              <a:buNone/>
            </a:pPr>
            <a:r>
              <a:rPr lang="fr-CH" sz="1300" dirty="0" smtClean="0"/>
              <a:t>	</a:t>
            </a:r>
            <a:r>
              <a:rPr lang="fr-CH" sz="1300" b="1" dirty="0" smtClean="0"/>
              <a:t>Pour 54% des sondés, le lieu de production est plus important que la provenance de la matière </a:t>
            </a:r>
            <a:r>
              <a:rPr lang="fr-CH" sz="1300" b="1" dirty="0" smtClean="0"/>
              <a:t>première</a:t>
            </a:r>
          </a:p>
          <a:p>
            <a:pPr>
              <a:spcBef>
                <a:spcPts val="0"/>
              </a:spcBef>
              <a:buNone/>
            </a:pPr>
            <a:r>
              <a:rPr lang="fr-CH" sz="1300" dirty="0" smtClean="0"/>
              <a:t>	</a:t>
            </a:r>
            <a:r>
              <a:rPr lang="de-DE" sz="1300" i="1" dirty="0" smtClean="0"/>
              <a:t>Was ist für Sie wichtiger: Der Herstellungsort von einem Produkt und somit die Arbeitsplätze für die Herstellung oder das ein Produkt </a:t>
            </a:r>
            <a:r>
              <a:rPr lang="de-DE" sz="1300" i="1" dirty="0" err="1" smtClean="0"/>
              <a:t>ausschliesslich</a:t>
            </a:r>
            <a:r>
              <a:rPr lang="de-DE" sz="1300" i="1" dirty="0" smtClean="0"/>
              <a:t> aus einheimischen Rohstoffen hergestellt wird, auch wenn diese Rohstoffe nicht in ausreichender Menge oder nicht zu konkurrenzfähigen Preisen bereitgestellt werden können? Welche Aussage auf dieser Liste stimmen Sie eher zu?“</a:t>
            </a:r>
          </a:p>
          <a:p>
            <a:pPr>
              <a:spcBef>
                <a:spcPts val="0"/>
              </a:spcBef>
              <a:buNone/>
            </a:pPr>
            <a:r>
              <a:rPr lang="fr-CH" sz="1300" dirty="0" smtClean="0"/>
              <a:t>	NB: Pour 40 des sondés, c’est la provenance de la matière première qui est plus importante.</a:t>
            </a:r>
            <a:endParaRPr lang="fr-CH" sz="1300" dirty="0" smtClean="0"/>
          </a:p>
          <a:p>
            <a:pPr>
              <a:spcBef>
                <a:spcPts val="0"/>
              </a:spcBef>
            </a:pPr>
            <a:r>
              <a:rPr lang="fr-CH" sz="1300" b="1" dirty="0" smtClean="0"/>
              <a:t>Juin 2010, sondage de la FRC effectué auprès de 4300 personnes, publié en octobre 2010</a:t>
            </a:r>
            <a:r>
              <a:rPr lang="fr-CH" sz="1300" dirty="0" smtClean="0"/>
              <a:t>:</a:t>
            </a:r>
          </a:p>
          <a:p>
            <a:pPr>
              <a:spcBef>
                <a:spcPts val="0"/>
              </a:spcBef>
              <a:buNone/>
            </a:pPr>
            <a:r>
              <a:rPr lang="fr-CH" sz="1300" dirty="0" smtClean="0"/>
              <a:t>	quel devrait être le pourcentage de matière premières indigènes pour qu’un produit alimentaires puisse arborer la croix suisse ?</a:t>
            </a:r>
          </a:p>
          <a:p>
            <a:pPr>
              <a:spcBef>
                <a:spcPts val="0"/>
              </a:spcBef>
              <a:buNone/>
            </a:pPr>
            <a:r>
              <a:rPr lang="fr-CH" sz="1300" dirty="0" smtClean="0"/>
              <a:t>	100% pour 33% des sondés</a:t>
            </a:r>
          </a:p>
          <a:p>
            <a:pPr>
              <a:spcBef>
                <a:spcPts val="0"/>
              </a:spcBef>
              <a:buNone/>
            </a:pPr>
            <a:r>
              <a:rPr lang="fr-CH" sz="1300" dirty="0" smtClean="0"/>
              <a:t>	80% pour 45% des sondés</a:t>
            </a:r>
          </a:p>
          <a:p>
            <a:pPr>
              <a:spcBef>
                <a:spcPts val="0"/>
              </a:spcBef>
              <a:buNone/>
            </a:pPr>
            <a:r>
              <a:rPr lang="fr-CH" sz="1300" dirty="0" smtClean="0"/>
              <a:t>	60% pour 10% des sondés</a:t>
            </a:r>
          </a:p>
          <a:p>
            <a:pPr>
              <a:spcBef>
                <a:spcPts val="0"/>
              </a:spcBef>
              <a:buNone/>
            </a:pPr>
            <a:r>
              <a:rPr lang="fr-CH" sz="1300" dirty="0" smtClean="0"/>
              <a:t>	- de 60% pour 1% des sondés</a:t>
            </a:r>
          </a:p>
          <a:p>
            <a:pPr>
              <a:spcBef>
                <a:spcPts val="0"/>
              </a:spcBef>
              <a:buNone/>
            </a:pPr>
            <a:r>
              <a:rPr lang="fr-CH" sz="1300" b="1" dirty="0" smtClean="0"/>
              <a:t>	- peu importe le pourcentage, pourvu que la fabrication ait lieu en Suisse pour 11% des sondés.</a:t>
            </a:r>
          </a:p>
        </p:txBody>
      </p:sp>
      <p:sp>
        <p:nvSpPr>
          <p:cNvPr id="4" name="Espace réservé de la date 3"/>
          <p:cNvSpPr>
            <a:spLocks noGrp="1"/>
          </p:cNvSpPr>
          <p:nvPr>
            <p:ph type="dt" sz="half" idx="10"/>
          </p:nvPr>
        </p:nvSpPr>
        <p:spPr/>
        <p:txBody>
          <a:bodyPr/>
          <a:lstStyle/>
          <a:p>
            <a:r>
              <a:rPr lang="fr-CH" smtClean="0"/>
              <a:t>Lausanne, le 2 novembre 2010</a:t>
            </a:r>
            <a:endParaRPr lang="fr-CH"/>
          </a:p>
        </p:txBody>
      </p:sp>
      <p:sp>
        <p:nvSpPr>
          <p:cNvPr id="5" name="Espace réservé du numéro de diapositive 4"/>
          <p:cNvSpPr>
            <a:spLocks noGrp="1"/>
          </p:cNvSpPr>
          <p:nvPr>
            <p:ph type="sldNum" sz="quarter" idx="12"/>
          </p:nvPr>
        </p:nvSpPr>
        <p:spPr/>
        <p:txBody>
          <a:bodyPr/>
          <a:lstStyle/>
          <a:p>
            <a:fld id="{FF07B9A6-FC6D-4EBE-BEBD-772C5AD875A1}" type="slidenum">
              <a:rPr lang="fr-CH" smtClean="0"/>
              <a:pPr/>
              <a:t>8</a:t>
            </a:fld>
            <a:endParaRPr lang="fr-CH"/>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e la date 1"/>
          <p:cNvSpPr>
            <a:spLocks noGrp="1"/>
          </p:cNvSpPr>
          <p:nvPr>
            <p:ph type="dt" sz="half" idx="10"/>
          </p:nvPr>
        </p:nvSpPr>
        <p:spPr/>
        <p:txBody>
          <a:bodyPr/>
          <a:lstStyle/>
          <a:p>
            <a:fld id="{038EEA91-FD45-48A0-AA90-392C6919F00A}" type="datetime1">
              <a:rPr lang="de-CH"/>
              <a:pPr/>
              <a:t>02.11.2010</a:t>
            </a:fld>
            <a:endParaRPr lang="de-CH"/>
          </a:p>
        </p:txBody>
      </p:sp>
      <p:sp>
        <p:nvSpPr>
          <p:cNvPr id="26" name="Espace réservé du pied de page 2"/>
          <p:cNvSpPr>
            <a:spLocks noGrp="1"/>
          </p:cNvSpPr>
          <p:nvPr>
            <p:ph type="ftr" sz="quarter" idx="11"/>
          </p:nvPr>
        </p:nvSpPr>
        <p:spPr/>
        <p:txBody>
          <a:bodyPr/>
          <a:lstStyle/>
          <a:p>
            <a:r>
              <a:rPr lang="de-CH"/>
              <a:t>...</a:t>
            </a:r>
          </a:p>
        </p:txBody>
      </p:sp>
      <p:sp>
        <p:nvSpPr>
          <p:cNvPr id="27" name="Espace réservé du numéro de diapositive 3"/>
          <p:cNvSpPr>
            <a:spLocks noGrp="1"/>
          </p:cNvSpPr>
          <p:nvPr>
            <p:ph type="sldNum" sz="quarter" idx="12"/>
          </p:nvPr>
        </p:nvSpPr>
        <p:spPr/>
        <p:txBody>
          <a:bodyPr/>
          <a:lstStyle/>
          <a:p>
            <a:fld id="{78F62D58-4D32-49AA-AEDF-2832B1863F6C}" type="slidenum">
              <a:rPr lang="de-CH"/>
              <a:pPr/>
              <a:t>9</a:t>
            </a:fld>
            <a:endParaRPr lang="de-CH"/>
          </a:p>
        </p:txBody>
      </p:sp>
      <p:pic>
        <p:nvPicPr>
          <p:cNvPr id="94210" name="Picture 2"/>
          <p:cNvPicPr>
            <a:picLocks noChangeAspect="1" noChangeArrowheads="1"/>
          </p:cNvPicPr>
          <p:nvPr/>
        </p:nvPicPr>
        <p:blipFill>
          <a:blip r:embed="rId3" cstate="print"/>
          <a:srcRect/>
          <a:stretch>
            <a:fillRect/>
          </a:stretch>
        </p:blipFill>
        <p:spPr bwMode="auto">
          <a:xfrm>
            <a:off x="1644650" y="1951038"/>
            <a:ext cx="4589463" cy="1200150"/>
          </a:xfrm>
          <a:prstGeom prst="rect">
            <a:avLst/>
          </a:prstGeom>
          <a:noFill/>
          <a:ln w="9525" algn="ctr">
            <a:noFill/>
            <a:miter lim="800000"/>
            <a:headEnd/>
            <a:tailEnd/>
          </a:ln>
          <a:effectLst/>
        </p:spPr>
      </p:pic>
      <p:pic>
        <p:nvPicPr>
          <p:cNvPr id="94211" name="Picture 3"/>
          <p:cNvPicPr>
            <a:picLocks noChangeAspect="1" noChangeArrowheads="1"/>
          </p:cNvPicPr>
          <p:nvPr/>
        </p:nvPicPr>
        <p:blipFill>
          <a:blip r:embed="rId4" cstate="print"/>
          <a:srcRect/>
          <a:stretch>
            <a:fillRect/>
          </a:stretch>
        </p:blipFill>
        <p:spPr bwMode="auto">
          <a:xfrm>
            <a:off x="514350" y="3709988"/>
            <a:ext cx="2295525" cy="893762"/>
          </a:xfrm>
          <a:prstGeom prst="rect">
            <a:avLst/>
          </a:prstGeom>
          <a:noFill/>
          <a:ln w="9525" algn="ctr">
            <a:noFill/>
            <a:miter lim="800000"/>
            <a:headEnd/>
            <a:tailEnd/>
          </a:ln>
          <a:effectLst/>
        </p:spPr>
      </p:pic>
      <p:pic>
        <p:nvPicPr>
          <p:cNvPr id="94212" name="Picture 4"/>
          <p:cNvPicPr>
            <a:picLocks noChangeAspect="1" noChangeArrowheads="1"/>
          </p:cNvPicPr>
          <p:nvPr/>
        </p:nvPicPr>
        <p:blipFill>
          <a:blip r:embed="rId5" cstate="print"/>
          <a:srcRect/>
          <a:stretch>
            <a:fillRect/>
          </a:stretch>
        </p:blipFill>
        <p:spPr bwMode="auto">
          <a:xfrm>
            <a:off x="0" y="908720"/>
            <a:ext cx="3502025" cy="1003300"/>
          </a:xfrm>
          <a:prstGeom prst="rect">
            <a:avLst/>
          </a:prstGeom>
          <a:noFill/>
          <a:ln w="9525" algn="ctr">
            <a:noFill/>
            <a:miter lim="800000"/>
            <a:headEnd/>
            <a:tailEnd/>
          </a:ln>
          <a:effectLst/>
        </p:spPr>
      </p:pic>
      <p:sp>
        <p:nvSpPr>
          <p:cNvPr id="94213" name="Foliennummernplatzhalter 5"/>
          <p:cNvSpPr txBox="1">
            <a:spLocks noGrp="1"/>
          </p:cNvSpPr>
          <p:nvPr/>
        </p:nvSpPr>
        <p:spPr bwMode="auto">
          <a:xfrm>
            <a:off x="7808913" y="6678613"/>
            <a:ext cx="500062" cy="174625"/>
          </a:xfrm>
          <a:prstGeom prst="rect">
            <a:avLst/>
          </a:prstGeom>
          <a:noFill/>
          <a:ln w="9525">
            <a:noFill/>
            <a:miter lim="800000"/>
            <a:headEnd/>
            <a:tailEnd/>
          </a:ln>
        </p:spPr>
        <p:txBody>
          <a:bodyPr wrap="none" lIns="0" tIns="0" rIns="0" bIns="0"/>
          <a:lstStyle/>
          <a:p>
            <a:pPr defTabSz="858838" eaLnBrk="0" hangingPunct="0"/>
            <a:fld id="{AB6AAA5F-AF52-410F-9952-8CEC73BCC7B9}" type="slidenum">
              <a:rPr lang="de-DE" sz="800">
                <a:solidFill>
                  <a:schemeClr val="bg1"/>
                </a:solidFill>
                <a:ea typeface="MS Gothic" pitchFamily="49" charset="-128"/>
              </a:rPr>
              <a:pPr defTabSz="858838" eaLnBrk="0" hangingPunct="0"/>
              <a:t>9</a:t>
            </a:fld>
            <a:endParaRPr lang="de-DE" sz="800">
              <a:solidFill>
                <a:schemeClr val="bg1"/>
              </a:solidFill>
              <a:ea typeface="MS Gothic" pitchFamily="49" charset="-128"/>
            </a:endParaRPr>
          </a:p>
        </p:txBody>
      </p:sp>
      <p:sp>
        <p:nvSpPr>
          <p:cNvPr id="94214" name="Rectangle 2"/>
          <p:cNvSpPr>
            <a:spLocks noGrp="1" noChangeAspect="1" noChangeArrowheads="1"/>
          </p:cNvSpPr>
          <p:nvPr>
            <p:ph type="title" idx="4294967295"/>
          </p:nvPr>
        </p:nvSpPr>
        <p:spPr>
          <a:xfrm>
            <a:off x="323528" y="332656"/>
            <a:ext cx="8424863" cy="792088"/>
          </a:xfrm>
        </p:spPr>
        <p:txBody>
          <a:bodyPr lIns="510678" rIns="510678">
            <a:normAutofit/>
          </a:bodyPr>
          <a:lstStyle/>
          <a:p>
            <a:pPr defTabSz="992188">
              <a:lnSpc>
                <a:spcPct val="11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de-CH" sz="2800" dirty="0" err="1"/>
              <a:t>Utilisation</a:t>
            </a:r>
            <a:r>
              <a:rPr lang="de-CH" sz="2800" dirty="0"/>
              <a:t> </a:t>
            </a:r>
            <a:r>
              <a:rPr lang="de-CH" sz="2800" dirty="0" err="1"/>
              <a:t>croissante</a:t>
            </a:r>
            <a:r>
              <a:rPr lang="de-CH" sz="2800" dirty="0"/>
              <a:t> de la „</a:t>
            </a:r>
            <a:r>
              <a:rPr lang="de-CH" sz="2800" dirty="0" err="1"/>
              <a:t>marque</a:t>
            </a:r>
            <a:r>
              <a:rPr lang="de-CH" sz="2800" dirty="0"/>
              <a:t> </a:t>
            </a:r>
            <a:r>
              <a:rPr lang="de-CH" sz="2800" dirty="0" err="1"/>
              <a:t>suisse</a:t>
            </a:r>
            <a:r>
              <a:rPr lang="de-CH" sz="2800" dirty="0"/>
              <a:t>“…</a:t>
            </a:r>
          </a:p>
        </p:txBody>
      </p:sp>
      <p:sp>
        <p:nvSpPr>
          <p:cNvPr id="94215" name="Text Box 158"/>
          <p:cNvSpPr txBox="1">
            <a:spLocks noChangeArrowheads="1"/>
          </p:cNvSpPr>
          <p:nvPr/>
        </p:nvSpPr>
        <p:spPr bwMode="auto">
          <a:xfrm>
            <a:off x="704850" y="5497513"/>
            <a:ext cx="1273175" cy="357187"/>
          </a:xfrm>
          <a:prstGeom prst="rect">
            <a:avLst/>
          </a:prstGeom>
          <a:noFill/>
          <a:ln w="12700">
            <a:noFill/>
            <a:miter lim="800000"/>
            <a:headEnd type="none" w="sm" len="sm"/>
            <a:tailEnd type="none" w="sm" len="sm"/>
          </a:ln>
        </p:spPr>
        <p:txBody>
          <a:bodyPr lIns="86475" tIns="43237" rIns="86475" bIns="43237">
            <a:spAutoFit/>
          </a:bodyPr>
          <a:lstStyle/>
          <a:p>
            <a:pPr algn="l" defTabSz="857250" eaLnBrk="0" hangingPunct="0">
              <a:spcBef>
                <a:spcPct val="50000"/>
              </a:spcBef>
            </a:pPr>
            <a:r>
              <a:rPr lang="de-CH" sz="900">
                <a:solidFill>
                  <a:schemeClr val="bg1"/>
                </a:solidFill>
                <a:ea typeface="MS Gothic" pitchFamily="49" charset="-128"/>
              </a:rPr>
              <a:t>5 = stimme voll zu</a:t>
            </a:r>
            <a:br>
              <a:rPr lang="de-CH" sz="900">
                <a:solidFill>
                  <a:schemeClr val="bg1"/>
                </a:solidFill>
                <a:ea typeface="MS Gothic" pitchFamily="49" charset="-128"/>
              </a:rPr>
            </a:br>
            <a:r>
              <a:rPr lang="de-CH" sz="900">
                <a:solidFill>
                  <a:schemeClr val="bg1"/>
                </a:solidFill>
                <a:ea typeface="MS Gothic" pitchFamily="49" charset="-128"/>
              </a:rPr>
              <a:t>1 = stimme gar nicht zu</a:t>
            </a:r>
          </a:p>
        </p:txBody>
      </p:sp>
      <p:pic>
        <p:nvPicPr>
          <p:cNvPr id="94216" name="Picture 8"/>
          <p:cNvPicPr>
            <a:picLocks noChangeAspect="1" noChangeArrowheads="1"/>
          </p:cNvPicPr>
          <p:nvPr/>
        </p:nvPicPr>
        <p:blipFill>
          <a:blip r:embed="rId6" cstate="print"/>
          <a:srcRect/>
          <a:stretch>
            <a:fillRect/>
          </a:stretch>
        </p:blipFill>
        <p:spPr bwMode="auto">
          <a:xfrm>
            <a:off x="6958013" y="2022475"/>
            <a:ext cx="2185987" cy="4432300"/>
          </a:xfrm>
          <a:prstGeom prst="rect">
            <a:avLst/>
          </a:prstGeom>
          <a:noFill/>
          <a:ln w="9525" algn="ctr">
            <a:noFill/>
            <a:miter lim="800000"/>
            <a:headEnd/>
            <a:tailEnd/>
          </a:ln>
          <a:effectLst/>
        </p:spPr>
      </p:pic>
      <p:sp>
        <p:nvSpPr>
          <p:cNvPr id="94217" name="Rectangle 9"/>
          <p:cNvSpPr>
            <a:spLocks noChangeArrowheads="1"/>
          </p:cNvSpPr>
          <p:nvPr/>
        </p:nvSpPr>
        <p:spPr bwMode="auto">
          <a:xfrm>
            <a:off x="7032625" y="2795588"/>
            <a:ext cx="665163" cy="282575"/>
          </a:xfrm>
          <a:prstGeom prst="rect">
            <a:avLst/>
          </a:prstGeom>
          <a:noFill/>
          <a:ln w="28575" algn="ctr">
            <a:solidFill>
              <a:srgbClr val="FF0000"/>
            </a:solidFill>
            <a:miter lim="800000"/>
            <a:headEnd/>
            <a:tailEnd/>
          </a:ln>
          <a:effectLst/>
        </p:spPr>
        <p:txBody>
          <a:bodyPr wrap="none" lIns="92160" tIns="46080" rIns="92160" bIns="46080" anchor="ctr"/>
          <a:lstStyle/>
          <a:p>
            <a:endParaRPr lang="fr-CH"/>
          </a:p>
        </p:txBody>
      </p:sp>
      <p:sp>
        <p:nvSpPr>
          <p:cNvPr id="94218" name="Rectangle 10"/>
          <p:cNvSpPr>
            <a:spLocks noChangeArrowheads="1"/>
          </p:cNvSpPr>
          <p:nvPr/>
        </p:nvSpPr>
        <p:spPr bwMode="auto">
          <a:xfrm>
            <a:off x="7499350" y="5046663"/>
            <a:ext cx="1063625" cy="914400"/>
          </a:xfrm>
          <a:prstGeom prst="rect">
            <a:avLst/>
          </a:prstGeom>
          <a:noFill/>
          <a:ln w="28575" algn="ctr">
            <a:solidFill>
              <a:srgbClr val="FF0000"/>
            </a:solidFill>
            <a:miter lim="800000"/>
            <a:headEnd/>
            <a:tailEnd/>
          </a:ln>
          <a:effectLst/>
        </p:spPr>
        <p:txBody>
          <a:bodyPr wrap="none" lIns="92160" tIns="46080" rIns="92160" bIns="46080" anchor="ctr"/>
          <a:lstStyle/>
          <a:p>
            <a:endParaRPr lang="fr-CH"/>
          </a:p>
        </p:txBody>
      </p:sp>
      <p:sp>
        <p:nvSpPr>
          <p:cNvPr id="94219" name="Rectangle 11"/>
          <p:cNvSpPr>
            <a:spLocks noChangeArrowheads="1"/>
          </p:cNvSpPr>
          <p:nvPr/>
        </p:nvSpPr>
        <p:spPr bwMode="auto">
          <a:xfrm>
            <a:off x="6900863" y="5961063"/>
            <a:ext cx="598487" cy="352425"/>
          </a:xfrm>
          <a:prstGeom prst="rect">
            <a:avLst/>
          </a:prstGeom>
          <a:noFill/>
          <a:ln w="28575" algn="ctr">
            <a:solidFill>
              <a:srgbClr val="FF0000"/>
            </a:solidFill>
            <a:miter lim="800000"/>
            <a:headEnd/>
            <a:tailEnd/>
          </a:ln>
          <a:effectLst/>
        </p:spPr>
        <p:txBody>
          <a:bodyPr wrap="none" lIns="92160" tIns="46080" rIns="92160" bIns="46080" anchor="ctr"/>
          <a:lstStyle/>
          <a:p>
            <a:endParaRPr lang="fr-CH"/>
          </a:p>
        </p:txBody>
      </p:sp>
      <p:sp>
        <p:nvSpPr>
          <p:cNvPr id="94220" name="Rectangle 12"/>
          <p:cNvSpPr>
            <a:spLocks noChangeArrowheads="1"/>
          </p:cNvSpPr>
          <p:nvPr/>
        </p:nvSpPr>
        <p:spPr bwMode="auto">
          <a:xfrm>
            <a:off x="7764463" y="2444750"/>
            <a:ext cx="598487" cy="350838"/>
          </a:xfrm>
          <a:prstGeom prst="rect">
            <a:avLst/>
          </a:prstGeom>
          <a:noFill/>
          <a:ln w="28575" algn="ctr">
            <a:solidFill>
              <a:srgbClr val="FF0000"/>
            </a:solidFill>
            <a:miter lim="800000"/>
            <a:headEnd/>
            <a:tailEnd/>
          </a:ln>
          <a:effectLst/>
        </p:spPr>
        <p:txBody>
          <a:bodyPr wrap="none" lIns="92160" tIns="46080" rIns="92160" bIns="46080" anchor="ctr"/>
          <a:lstStyle/>
          <a:p>
            <a:endParaRPr lang="fr-CH"/>
          </a:p>
        </p:txBody>
      </p:sp>
      <p:pic>
        <p:nvPicPr>
          <p:cNvPr id="94221" name="Picture 13"/>
          <p:cNvPicPr>
            <a:picLocks noChangeAspect="1" noChangeArrowheads="1"/>
          </p:cNvPicPr>
          <p:nvPr/>
        </p:nvPicPr>
        <p:blipFill>
          <a:blip r:embed="rId7" cstate="print"/>
          <a:srcRect/>
          <a:stretch>
            <a:fillRect/>
          </a:stretch>
        </p:blipFill>
        <p:spPr bwMode="auto">
          <a:xfrm>
            <a:off x="2643188" y="4062413"/>
            <a:ext cx="1579562" cy="1647825"/>
          </a:xfrm>
          <a:prstGeom prst="rect">
            <a:avLst/>
          </a:prstGeom>
          <a:noFill/>
          <a:ln w="9525">
            <a:noFill/>
            <a:miter lim="800000"/>
            <a:headEnd/>
            <a:tailEnd/>
          </a:ln>
        </p:spPr>
      </p:pic>
      <p:sp>
        <p:nvSpPr>
          <p:cNvPr id="94222" name="Rectangle 14"/>
          <p:cNvSpPr>
            <a:spLocks noChangeArrowheads="1"/>
          </p:cNvSpPr>
          <p:nvPr/>
        </p:nvSpPr>
        <p:spPr bwMode="auto">
          <a:xfrm rot="-2803397">
            <a:off x="2634457" y="4669631"/>
            <a:ext cx="1547812" cy="333375"/>
          </a:xfrm>
          <a:prstGeom prst="rect">
            <a:avLst/>
          </a:prstGeom>
          <a:noFill/>
          <a:ln w="28575" algn="ctr">
            <a:solidFill>
              <a:srgbClr val="FF0000"/>
            </a:solidFill>
            <a:miter lim="800000"/>
            <a:headEnd/>
            <a:tailEnd/>
          </a:ln>
          <a:effectLst/>
        </p:spPr>
        <p:txBody>
          <a:bodyPr wrap="none" lIns="92160" tIns="46080" rIns="92160" bIns="46080" anchor="ctr"/>
          <a:lstStyle/>
          <a:p>
            <a:endParaRPr lang="fr-CH"/>
          </a:p>
        </p:txBody>
      </p:sp>
      <p:sp>
        <p:nvSpPr>
          <p:cNvPr id="94223" name="Rectangle 15"/>
          <p:cNvSpPr>
            <a:spLocks noChangeArrowheads="1"/>
          </p:cNvSpPr>
          <p:nvPr/>
        </p:nvSpPr>
        <p:spPr bwMode="auto">
          <a:xfrm>
            <a:off x="3308350" y="2655888"/>
            <a:ext cx="1728788" cy="209550"/>
          </a:xfrm>
          <a:prstGeom prst="rect">
            <a:avLst/>
          </a:prstGeom>
          <a:noFill/>
          <a:ln w="28575" algn="ctr">
            <a:solidFill>
              <a:srgbClr val="FF0000"/>
            </a:solidFill>
            <a:miter lim="800000"/>
            <a:headEnd/>
            <a:tailEnd/>
          </a:ln>
          <a:effectLst/>
        </p:spPr>
        <p:txBody>
          <a:bodyPr wrap="none" lIns="92160" tIns="46080" rIns="92160" bIns="46080" anchor="ctr"/>
          <a:lstStyle/>
          <a:p>
            <a:endParaRPr lang="fr-CH"/>
          </a:p>
        </p:txBody>
      </p:sp>
      <p:pic>
        <p:nvPicPr>
          <p:cNvPr id="94224" name="Picture 16"/>
          <p:cNvPicPr>
            <a:picLocks noChangeAspect="1" noChangeArrowheads="1"/>
          </p:cNvPicPr>
          <p:nvPr/>
        </p:nvPicPr>
        <p:blipFill>
          <a:blip r:embed="rId8" cstate="print"/>
          <a:srcRect/>
          <a:stretch>
            <a:fillRect/>
          </a:stretch>
        </p:blipFill>
        <p:spPr bwMode="auto">
          <a:xfrm>
            <a:off x="182563" y="4765675"/>
            <a:ext cx="1927225" cy="1604963"/>
          </a:xfrm>
          <a:prstGeom prst="rect">
            <a:avLst/>
          </a:prstGeom>
          <a:noFill/>
          <a:ln w="9525" algn="ctr">
            <a:noFill/>
            <a:miter lim="800000"/>
            <a:headEnd/>
            <a:tailEnd/>
          </a:ln>
          <a:effectLst/>
        </p:spPr>
      </p:pic>
      <p:sp>
        <p:nvSpPr>
          <p:cNvPr id="94225" name="Rectangle 17"/>
          <p:cNvSpPr>
            <a:spLocks noChangeArrowheads="1"/>
          </p:cNvSpPr>
          <p:nvPr/>
        </p:nvSpPr>
        <p:spPr bwMode="auto">
          <a:xfrm>
            <a:off x="647700" y="4835525"/>
            <a:ext cx="996950" cy="1406525"/>
          </a:xfrm>
          <a:prstGeom prst="rect">
            <a:avLst/>
          </a:prstGeom>
          <a:noFill/>
          <a:ln w="28575" algn="ctr">
            <a:solidFill>
              <a:srgbClr val="FF0000"/>
            </a:solidFill>
            <a:miter lim="800000"/>
            <a:headEnd/>
            <a:tailEnd/>
          </a:ln>
          <a:effectLst/>
        </p:spPr>
        <p:txBody>
          <a:bodyPr wrap="none" lIns="92160" tIns="46080" rIns="92160" bIns="46080" anchor="ctr"/>
          <a:lstStyle/>
          <a:p>
            <a:endParaRPr lang="fr-CH"/>
          </a:p>
        </p:txBody>
      </p:sp>
      <p:pic>
        <p:nvPicPr>
          <p:cNvPr id="94226" name="Picture 18" descr="Emmi"/>
          <p:cNvPicPr>
            <a:picLocks noChangeAspect="1" noChangeArrowheads="1"/>
          </p:cNvPicPr>
          <p:nvPr/>
        </p:nvPicPr>
        <p:blipFill>
          <a:blip r:embed="rId9" cstate="print"/>
          <a:srcRect/>
          <a:stretch>
            <a:fillRect/>
          </a:stretch>
        </p:blipFill>
        <p:spPr bwMode="auto">
          <a:xfrm>
            <a:off x="4040188" y="3992563"/>
            <a:ext cx="2860675" cy="1563687"/>
          </a:xfrm>
          <a:prstGeom prst="rect">
            <a:avLst/>
          </a:prstGeom>
          <a:noFill/>
        </p:spPr>
      </p:pic>
      <p:sp>
        <p:nvSpPr>
          <p:cNvPr id="94227" name="Rectangle 19"/>
          <p:cNvSpPr>
            <a:spLocks noChangeArrowheads="1"/>
          </p:cNvSpPr>
          <p:nvPr/>
        </p:nvSpPr>
        <p:spPr bwMode="auto">
          <a:xfrm>
            <a:off x="2044700" y="3709988"/>
            <a:ext cx="531813" cy="492125"/>
          </a:xfrm>
          <a:prstGeom prst="rect">
            <a:avLst/>
          </a:prstGeom>
          <a:noFill/>
          <a:ln w="28575" algn="ctr">
            <a:solidFill>
              <a:srgbClr val="FF0000"/>
            </a:solidFill>
            <a:miter lim="800000"/>
            <a:headEnd/>
            <a:tailEnd/>
          </a:ln>
          <a:effectLst/>
        </p:spPr>
        <p:txBody>
          <a:bodyPr wrap="none" lIns="92160" tIns="46080" rIns="92160" bIns="46080" anchor="ctr"/>
          <a:lstStyle/>
          <a:p>
            <a:endParaRPr lang="fr-CH"/>
          </a:p>
        </p:txBody>
      </p:sp>
      <p:sp>
        <p:nvSpPr>
          <p:cNvPr id="94228" name="Rectangle 20"/>
          <p:cNvSpPr>
            <a:spLocks noChangeArrowheads="1"/>
          </p:cNvSpPr>
          <p:nvPr/>
        </p:nvSpPr>
        <p:spPr bwMode="auto">
          <a:xfrm>
            <a:off x="5902325" y="4343400"/>
            <a:ext cx="865188" cy="844550"/>
          </a:xfrm>
          <a:prstGeom prst="rect">
            <a:avLst/>
          </a:prstGeom>
          <a:noFill/>
          <a:ln w="28575" algn="ctr">
            <a:solidFill>
              <a:srgbClr val="FF0000"/>
            </a:solidFill>
            <a:miter lim="800000"/>
            <a:headEnd/>
            <a:tailEnd/>
          </a:ln>
          <a:effectLst/>
        </p:spPr>
        <p:txBody>
          <a:bodyPr wrap="none" lIns="92160" tIns="46080" rIns="92160" bIns="46080" anchor="ctr"/>
          <a:lstStyle/>
          <a:p>
            <a:endParaRPr lang="fr-CH"/>
          </a:p>
        </p:txBody>
      </p:sp>
      <p:sp>
        <p:nvSpPr>
          <p:cNvPr id="94229" name="Rectangle 21"/>
          <p:cNvSpPr>
            <a:spLocks noChangeArrowheads="1"/>
          </p:cNvSpPr>
          <p:nvPr/>
        </p:nvSpPr>
        <p:spPr bwMode="auto">
          <a:xfrm>
            <a:off x="381000" y="4202113"/>
            <a:ext cx="2328863" cy="352425"/>
          </a:xfrm>
          <a:prstGeom prst="rect">
            <a:avLst/>
          </a:prstGeom>
          <a:noFill/>
          <a:ln w="28575" algn="ctr">
            <a:solidFill>
              <a:srgbClr val="FF0000"/>
            </a:solidFill>
            <a:miter lim="800000"/>
            <a:headEnd/>
            <a:tailEnd/>
          </a:ln>
          <a:effectLst/>
        </p:spPr>
        <p:txBody>
          <a:bodyPr wrap="none" lIns="92160" tIns="46080" rIns="92160" bIns="46080" anchor="ctr"/>
          <a:lstStyle/>
          <a:p>
            <a:endParaRPr lang="fr-CH"/>
          </a:p>
        </p:txBody>
      </p:sp>
      <p:pic>
        <p:nvPicPr>
          <p:cNvPr id="94230" name="Picture 22"/>
          <p:cNvPicPr>
            <a:picLocks noChangeAspect="1" noChangeArrowheads="1"/>
          </p:cNvPicPr>
          <p:nvPr/>
        </p:nvPicPr>
        <p:blipFill>
          <a:blip r:embed="rId10" cstate="print"/>
          <a:srcRect/>
          <a:stretch>
            <a:fillRect/>
          </a:stretch>
        </p:blipFill>
        <p:spPr bwMode="auto">
          <a:xfrm>
            <a:off x="4238625" y="3076575"/>
            <a:ext cx="2462213" cy="1057275"/>
          </a:xfrm>
          <a:prstGeom prst="rect">
            <a:avLst/>
          </a:prstGeom>
          <a:noFill/>
          <a:ln w="9525" algn="ctr">
            <a:noFill/>
            <a:miter lim="800000"/>
            <a:headEnd/>
            <a:tailEnd/>
          </a:ln>
          <a:effectLst/>
        </p:spPr>
      </p:pic>
      <p:sp>
        <p:nvSpPr>
          <p:cNvPr id="94231" name="Rectangle 23"/>
          <p:cNvSpPr>
            <a:spLocks noChangeArrowheads="1"/>
          </p:cNvSpPr>
          <p:nvPr/>
        </p:nvSpPr>
        <p:spPr bwMode="auto">
          <a:xfrm>
            <a:off x="4705350" y="3781425"/>
            <a:ext cx="1728788" cy="211138"/>
          </a:xfrm>
          <a:prstGeom prst="rect">
            <a:avLst/>
          </a:prstGeom>
          <a:noFill/>
          <a:ln w="28575" algn="ctr">
            <a:solidFill>
              <a:srgbClr val="FF0000"/>
            </a:solidFill>
            <a:miter lim="800000"/>
            <a:headEnd/>
            <a:tailEnd/>
          </a:ln>
          <a:effectLst/>
        </p:spPr>
        <p:txBody>
          <a:bodyPr wrap="none" lIns="92160" tIns="46080" rIns="92160" bIns="46080" anchor="ctr"/>
          <a:lstStyle/>
          <a:p>
            <a:endParaRPr lang="fr-CH"/>
          </a:p>
        </p:txBody>
      </p:sp>
      <p:pic>
        <p:nvPicPr>
          <p:cNvPr id="94232" name="Picture 24"/>
          <p:cNvPicPr>
            <a:picLocks noChangeAspect="1" noChangeArrowheads="1"/>
          </p:cNvPicPr>
          <p:nvPr/>
        </p:nvPicPr>
        <p:blipFill>
          <a:blip r:embed="rId11" cstate="print"/>
          <a:srcRect/>
          <a:stretch>
            <a:fillRect/>
          </a:stretch>
        </p:blipFill>
        <p:spPr bwMode="auto">
          <a:xfrm>
            <a:off x="249238" y="2586038"/>
            <a:ext cx="1330325" cy="1038225"/>
          </a:xfrm>
          <a:prstGeom prst="rect">
            <a:avLst/>
          </a:prstGeom>
          <a:noFill/>
          <a:ln w="9525" algn="ctr">
            <a:noFill/>
            <a:miter lim="800000"/>
            <a:headEnd/>
            <a:tailEnd/>
          </a:ln>
          <a:effectLst/>
        </p:spPr>
      </p:pic>
    </p:spTree>
  </p:cSld>
  <p:clrMapOvr>
    <a:masterClrMapping/>
  </p:clrMapOvr>
  <p:transition spd="med">
    <p:cove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orlage_f">
  <a:themeElements>
    <a:clrScheme name="vorlage_f 13">
      <a:dk1>
        <a:srgbClr val="000000"/>
      </a:dk1>
      <a:lt1>
        <a:srgbClr val="FFFFFF"/>
      </a:lt1>
      <a:dk2>
        <a:srgbClr val="000000"/>
      </a:dk2>
      <a:lt2>
        <a:srgbClr val="808080"/>
      </a:lt2>
      <a:accent1>
        <a:srgbClr val="ABCCD1"/>
      </a:accent1>
      <a:accent2>
        <a:srgbClr val="45777F"/>
      </a:accent2>
      <a:accent3>
        <a:srgbClr val="FFFFFF"/>
      </a:accent3>
      <a:accent4>
        <a:srgbClr val="000000"/>
      </a:accent4>
      <a:accent5>
        <a:srgbClr val="D2E2E5"/>
      </a:accent5>
      <a:accent6>
        <a:srgbClr val="3E6B72"/>
      </a:accent6>
      <a:hlink>
        <a:srgbClr val="66A2AC"/>
      </a:hlink>
      <a:folHlink>
        <a:srgbClr val="66A2AC"/>
      </a:folHlink>
    </a:clrScheme>
    <a:fontScheme name="vorlage_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1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1000" b="0" i="0" u="none" strike="noStrike" cap="none" normalizeH="0" baseline="0" smtClean="0">
            <a:ln>
              <a:noFill/>
            </a:ln>
            <a:solidFill>
              <a:schemeClr val="bg2"/>
            </a:solidFill>
            <a:effectLst/>
            <a:latin typeface="Arial" charset="0"/>
          </a:defRPr>
        </a:defPPr>
      </a:lstStyle>
    </a:lnDef>
  </a:objectDefaults>
  <a:extraClrSchemeLst>
    <a:extraClrScheme>
      <a:clrScheme name="vorlage_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_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_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_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_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_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_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_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_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_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_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_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orlage_f 13">
        <a:dk1>
          <a:srgbClr val="000000"/>
        </a:dk1>
        <a:lt1>
          <a:srgbClr val="FFFFFF"/>
        </a:lt1>
        <a:dk2>
          <a:srgbClr val="000000"/>
        </a:dk2>
        <a:lt2>
          <a:srgbClr val="808080"/>
        </a:lt2>
        <a:accent1>
          <a:srgbClr val="ABCCD1"/>
        </a:accent1>
        <a:accent2>
          <a:srgbClr val="45777F"/>
        </a:accent2>
        <a:accent3>
          <a:srgbClr val="FFFFFF"/>
        </a:accent3>
        <a:accent4>
          <a:srgbClr val="000000"/>
        </a:accent4>
        <a:accent5>
          <a:srgbClr val="D2E2E5"/>
        </a:accent5>
        <a:accent6>
          <a:srgbClr val="3E6B72"/>
        </a:accent6>
        <a:hlink>
          <a:srgbClr val="66A2AC"/>
        </a:hlink>
        <a:folHlink>
          <a:srgbClr val="66A2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orlage_f">
  <a:themeElements>
    <a:clrScheme name="vorlage_f 13">
      <a:dk1>
        <a:srgbClr val="000000"/>
      </a:dk1>
      <a:lt1>
        <a:srgbClr val="FFFFFF"/>
      </a:lt1>
      <a:dk2>
        <a:srgbClr val="000000"/>
      </a:dk2>
      <a:lt2>
        <a:srgbClr val="808080"/>
      </a:lt2>
      <a:accent1>
        <a:srgbClr val="ABCCD1"/>
      </a:accent1>
      <a:accent2>
        <a:srgbClr val="45777F"/>
      </a:accent2>
      <a:accent3>
        <a:srgbClr val="FFFFFF"/>
      </a:accent3>
      <a:accent4>
        <a:srgbClr val="000000"/>
      </a:accent4>
      <a:accent5>
        <a:srgbClr val="D2E2E5"/>
      </a:accent5>
      <a:accent6>
        <a:srgbClr val="3E6B72"/>
      </a:accent6>
      <a:hlink>
        <a:srgbClr val="66A2AC"/>
      </a:hlink>
      <a:folHlink>
        <a:srgbClr val="66A2AC"/>
      </a:folHlink>
    </a:clrScheme>
    <a:fontScheme name="vorlage_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1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1000" b="0" i="0" u="none" strike="noStrike" cap="none" normalizeH="0" baseline="0" smtClean="0">
            <a:ln>
              <a:noFill/>
            </a:ln>
            <a:solidFill>
              <a:schemeClr val="bg2"/>
            </a:solidFill>
            <a:effectLst/>
            <a:latin typeface="Arial" charset="0"/>
          </a:defRPr>
        </a:defPPr>
      </a:lstStyle>
    </a:lnDef>
  </a:objectDefaults>
  <a:extraClrSchemeLst>
    <a:extraClrScheme>
      <a:clrScheme name="vorlage_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_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_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_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_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_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_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_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_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_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_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_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orlage_f 13">
        <a:dk1>
          <a:srgbClr val="000000"/>
        </a:dk1>
        <a:lt1>
          <a:srgbClr val="FFFFFF"/>
        </a:lt1>
        <a:dk2>
          <a:srgbClr val="000000"/>
        </a:dk2>
        <a:lt2>
          <a:srgbClr val="808080"/>
        </a:lt2>
        <a:accent1>
          <a:srgbClr val="ABCCD1"/>
        </a:accent1>
        <a:accent2>
          <a:srgbClr val="45777F"/>
        </a:accent2>
        <a:accent3>
          <a:srgbClr val="FFFFFF"/>
        </a:accent3>
        <a:accent4>
          <a:srgbClr val="000000"/>
        </a:accent4>
        <a:accent5>
          <a:srgbClr val="D2E2E5"/>
        </a:accent5>
        <a:accent6>
          <a:srgbClr val="3E6B72"/>
        </a:accent6>
        <a:hlink>
          <a:srgbClr val="66A2AC"/>
        </a:hlink>
        <a:folHlink>
          <a:srgbClr val="66A2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1112</Words>
  <Application>Microsoft Office PowerPoint</Application>
  <PresentationFormat>Affichage à l'écran (4:3)</PresentationFormat>
  <Paragraphs>285</Paragraphs>
  <Slides>32</Slides>
  <Notes>7</Notes>
  <HiddenSlides>0</HiddenSlides>
  <MMClips>0</MMClips>
  <ScaleCrop>false</ScaleCrop>
  <HeadingPairs>
    <vt:vector size="4" baseType="variant">
      <vt:variant>
        <vt:lpstr>Thème</vt:lpstr>
      </vt:variant>
      <vt:variant>
        <vt:i4>3</vt:i4>
      </vt:variant>
      <vt:variant>
        <vt:lpstr>Titres des diapositives</vt:lpstr>
      </vt:variant>
      <vt:variant>
        <vt:i4>32</vt:i4>
      </vt:variant>
    </vt:vector>
  </HeadingPairs>
  <TitlesOfParts>
    <vt:vector size="35" baseType="lpstr">
      <vt:lpstr>Thème Office</vt:lpstr>
      <vt:lpstr>1_vorlage_f</vt:lpstr>
      <vt:lpstr>vorlage_f</vt:lpstr>
      <vt:lpstr>Suissitude et  déchéance</vt:lpstr>
      <vt:lpstr>Contenu</vt:lpstr>
      <vt:lpstr>Principales étapes du processus législatif : phase administrative</vt:lpstr>
      <vt:lpstr>Principales étapes du processus législatif : phase politique</vt:lpstr>
      <vt:lpstr>Principales étapes du processus législatif : lobbying</vt:lpstr>
      <vt:lpstr>Principales étapes du processus législatif : lobbying</vt:lpstr>
      <vt:lpstr>Principales étapes du processus législatif : lobbying</vt:lpstr>
      <vt:lpstr>Principales étapes du processus législatif : lobbying</vt:lpstr>
      <vt:lpstr>Utilisation croissante de la „marque suisse“…</vt:lpstr>
      <vt:lpstr>… et toujours plus d’interrogations</vt:lpstr>
      <vt:lpstr>Diapositive 11</vt:lpstr>
      <vt:lpstr>… et d‘abus.</vt:lpstr>
      <vt:lpstr>Conséquences</vt:lpstr>
      <vt:lpstr>La problématique résumée</vt:lpstr>
      <vt:lpstr>La problématique résumée</vt:lpstr>
      <vt:lpstr>La problématique résumée</vt:lpstr>
      <vt:lpstr>Comparaison n’est pas raison</vt:lpstr>
      <vt:lpstr>Comparaison n’est pas raison</vt:lpstr>
      <vt:lpstr>Comparaison n’est pas raison</vt:lpstr>
      <vt:lpstr>Le contenu du projet Swissness</vt:lpstr>
      <vt:lpstr>Le contenu du projet Swissness</vt:lpstr>
      <vt:lpstr>Détermination de la provenance</vt:lpstr>
      <vt:lpstr>Détermination de la provenance</vt:lpstr>
      <vt:lpstr>Exceptions</vt:lpstr>
      <vt:lpstr>Croix suisse et armoiries</vt:lpstr>
      <vt:lpstr>Moyens de contrôle / Exécution</vt:lpstr>
      <vt:lpstr>Marque géographique</vt:lpstr>
      <vt:lpstr>Marque géographique</vt:lpstr>
      <vt:lpstr>Registre</vt:lpstr>
      <vt:lpstr>Radiation pour défaut d’usage Art. 35a – 35c LPM</vt:lpstr>
      <vt:lpstr>Radiation pour défaut d’usage Art. 35a – 35c LPM</vt:lpstr>
      <vt:lpstr>Informations complémentaires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 </dc:creator>
  <cp:lastModifiedBy> </cp:lastModifiedBy>
  <cp:revision>25</cp:revision>
  <dcterms:created xsi:type="dcterms:W3CDTF">2010-10-13T14:24:24Z</dcterms:created>
  <dcterms:modified xsi:type="dcterms:W3CDTF">2010-11-02T15:33:10Z</dcterms:modified>
</cp:coreProperties>
</file>