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84"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5" r:id="rId31"/>
    <p:sldId id="286" r:id="rId32"/>
    <p:sldId id="287" r:id="rId33"/>
  </p:sldIdLst>
  <p:sldSz cx="9144000" cy="6858000" type="screen4x3"/>
  <p:notesSz cx="6662738" cy="992663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autoAdjust="0"/>
    <p:restoredTop sz="71664" autoAdjust="0"/>
  </p:normalViewPr>
  <p:slideViewPr>
    <p:cSldViewPr>
      <p:cViewPr varScale="1">
        <p:scale>
          <a:sx n="52" d="100"/>
          <a:sy n="52" d="100"/>
        </p:scale>
        <p:origin x="-63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616" y="-114"/>
      </p:cViewPr>
      <p:guideLst>
        <p:guide orient="horz" pos="3127"/>
        <p:guide pos="20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886573" cy="496332"/>
          </a:xfrm>
          <a:prstGeom prst="rect">
            <a:avLst/>
          </a:prstGeom>
          <a:noFill/>
          <a:ln w="9525">
            <a:noFill/>
            <a:miter lim="800000"/>
            <a:headEnd/>
            <a:tailEnd/>
          </a:ln>
        </p:spPr>
        <p:txBody>
          <a:bodyPr vert="horz" wrap="square" lIns="91341" tIns="45671" rIns="91341" bIns="45671" numCol="1" anchor="t" anchorCtr="0" compatLnSpc="1">
            <a:prstTxWarp prst="textNoShape">
              <a:avLst/>
            </a:prstTxWarp>
          </a:bodyPr>
          <a:lstStyle>
            <a:lvl1pPr defTabSz="913133">
              <a:defRPr sz="1200">
                <a:latin typeface="Calibri" pitchFamily="34" charset="0"/>
              </a:defRPr>
            </a:lvl1pPr>
          </a:lstStyle>
          <a:p>
            <a:pPr>
              <a:defRPr/>
            </a:pPr>
            <a:endParaRPr lang="fr-CH"/>
          </a:p>
        </p:txBody>
      </p:sp>
      <p:sp>
        <p:nvSpPr>
          <p:cNvPr id="3" name="Date Placeholder 2"/>
          <p:cNvSpPr>
            <a:spLocks noGrp="1"/>
          </p:cNvSpPr>
          <p:nvPr>
            <p:ph type="dt" idx="1"/>
          </p:nvPr>
        </p:nvSpPr>
        <p:spPr bwMode="auto">
          <a:xfrm>
            <a:off x="3774632" y="0"/>
            <a:ext cx="2886573" cy="496332"/>
          </a:xfrm>
          <a:prstGeom prst="rect">
            <a:avLst/>
          </a:prstGeom>
          <a:noFill/>
          <a:ln w="9525">
            <a:noFill/>
            <a:miter lim="800000"/>
            <a:headEnd/>
            <a:tailEnd/>
          </a:ln>
        </p:spPr>
        <p:txBody>
          <a:bodyPr vert="horz" wrap="square" lIns="91341" tIns="45671" rIns="91341" bIns="45671" numCol="1" anchor="t" anchorCtr="0" compatLnSpc="1">
            <a:prstTxWarp prst="textNoShape">
              <a:avLst/>
            </a:prstTxWarp>
          </a:bodyPr>
          <a:lstStyle>
            <a:lvl1pPr algn="r" defTabSz="913133">
              <a:defRPr sz="1200">
                <a:latin typeface="Calibri" pitchFamily="34" charset="0"/>
              </a:defRPr>
            </a:lvl1pPr>
          </a:lstStyle>
          <a:p>
            <a:pPr>
              <a:defRPr/>
            </a:pPr>
            <a:fld id="{C8801999-251A-4523-9558-8C3D2744AFA3}" type="datetimeFigureOut">
              <a:rPr lang="fr-FR"/>
              <a:pPr>
                <a:defRPr/>
              </a:pPr>
              <a:t>11/04/2012</a:t>
            </a:fld>
            <a:endParaRPr lang="fr-CH"/>
          </a:p>
        </p:txBody>
      </p:sp>
      <p:sp>
        <p:nvSpPr>
          <p:cNvPr id="4" name="Slide Image Placeholder 3"/>
          <p:cNvSpPr>
            <a:spLocks noGrp="1" noRot="1" noChangeAspect="1"/>
          </p:cNvSpPr>
          <p:nvPr>
            <p:ph type="sldImg" idx="2"/>
          </p:nvPr>
        </p:nvSpPr>
        <p:spPr>
          <a:xfrm>
            <a:off x="850900" y="744538"/>
            <a:ext cx="4960938" cy="3722687"/>
          </a:xfrm>
          <a:prstGeom prst="rect">
            <a:avLst/>
          </a:prstGeom>
          <a:noFill/>
          <a:ln w="12700">
            <a:solidFill>
              <a:prstClr val="black"/>
            </a:solidFill>
          </a:ln>
        </p:spPr>
        <p:txBody>
          <a:bodyPr vert="horz" lIns="89602" tIns="44801" rIns="89602" bIns="44801" rtlCol="0" anchor="ctr"/>
          <a:lstStyle/>
          <a:p>
            <a:pPr lvl="0"/>
            <a:endParaRPr lang="fr-CH" noProof="0"/>
          </a:p>
        </p:txBody>
      </p:sp>
      <p:sp>
        <p:nvSpPr>
          <p:cNvPr id="5" name="Notes Placeholder 4"/>
          <p:cNvSpPr>
            <a:spLocks noGrp="1"/>
          </p:cNvSpPr>
          <p:nvPr>
            <p:ph type="body" sz="quarter" idx="3"/>
          </p:nvPr>
        </p:nvSpPr>
        <p:spPr bwMode="auto">
          <a:xfrm>
            <a:off x="667195" y="4715153"/>
            <a:ext cx="5328350" cy="4466987"/>
          </a:xfrm>
          <a:prstGeom prst="rect">
            <a:avLst/>
          </a:prstGeom>
          <a:noFill/>
          <a:ln w="9525">
            <a:noFill/>
            <a:miter lim="800000"/>
            <a:headEnd/>
            <a:tailEnd/>
          </a:ln>
        </p:spPr>
        <p:txBody>
          <a:bodyPr vert="horz" wrap="square" lIns="91341" tIns="45671" rIns="91341" bIns="4567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r-CH" noProof="0"/>
          </a:p>
        </p:txBody>
      </p:sp>
      <p:sp>
        <p:nvSpPr>
          <p:cNvPr id="6" name="Footer Placeholder 5"/>
          <p:cNvSpPr>
            <a:spLocks noGrp="1"/>
          </p:cNvSpPr>
          <p:nvPr>
            <p:ph type="ftr" sz="quarter" idx="4"/>
          </p:nvPr>
        </p:nvSpPr>
        <p:spPr bwMode="auto">
          <a:xfrm>
            <a:off x="0" y="9428736"/>
            <a:ext cx="2886573" cy="496332"/>
          </a:xfrm>
          <a:prstGeom prst="rect">
            <a:avLst/>
          </a:prstGeom>
          <a:noFill/>
          <a:ln w="9525">
            <a:noFill/>
            <a:miter lim="800000"/>
            <a:headEnd/>
            <a:tailEnd/>
          </a:ln>
        </p:spPr>
        <p:txBody>
          <a:bodyPr vert="horz" wrap="square" lIns="91341" tIns="45671" rIns="91341" bIns="45671" numCol="1" anchor="b" anchorCtr="0" compatLnSpc="1">
            <a:prstTxWarp prst="textNoShape">
              <a:avLst/>
            </a:prstTxWarp>
          </a:bodyPr>
          <a:lstStyle>
            <a:lvl1pPr defTabSz="913133">
              <a:defRPr sz="1200">
                <a:latin typeface="Calibri" pitchFamily="34" charset="0"/>
              </a:defRPr>
            </a:lvl1pPr>
          </a:lstStyle>
          <a:p>
            <a:pPr>
              <a:defRPr/>
            </a:pPr>
            <a:endParaRPr lang="fr-CH"/>
          </a:p>
        </p:txBody>
      </p:sp>
      <p:sp>
        <p:nvSpPr>
          <p:cNvPr id="7" name="Slide Number Placeholder 6"/>
          <p:cNvSpPr>
            <a:spLocks noGrp="1"/>
          </p:cNvSpPr>
          <p:nvPr>
            <p:ph type="sldNum" sz="quarter" idx="5"/>
          </p:nvPr>
        </p:nvSpPr>
        <p:spPr bwMode="auto">
          <a:xfrm>
            <a:off x="3774632" y="9428736"/>
            <a:ext cx="2886573" cy="496332"/>
          </a:xfrm>
          <a:prstGeom prst="rect">
            <a:avLst/>
          </a:prstGeom>
          <a:noFill/>
          <a:ln w="9525">
            <a:noFill/>
            <a:miter lim="800000"/>
            <a:headEnd/>
            <a:tailEnd/>
          </a:ln>
        </p:spPr>
        <p:txBody>
          <a:bodyPr vert="horz" wrap="square" lIns="91341" tIns="45671" rIns="91341" bIns="45671" numCol="1" anchor="b" anchorCtr="0" compatLnSpc="1">
            <a:prstTxWarp prst="textNoShape">
              <a:avLst/>
            </a:prstTxWarp>
          </a:bodyPr>
          <a:lstStyle>
            <a:lvl1pPr algn="r" defTabSz="913133">
              <a:defRPr sz="1200">
                <a:latin typeface="Calibri" pitchFamily="34" charset="0"/>
              </a:defRPr>
            </a:lvl1pPr>
          </a:lstStyle>
          <a:p>
            <a:pPr>
              <a:defRPr/>
            </a:pPr>
            <a:fld id="{EEFE21FB-A0BB-4D61-BA65-07AF3E4A5048}" type="slidenum">
              <a:rPr lang="fr-CH"/>
              <a:pPr>
                <a:defRPr/>
              </a:pPr>
              <a:t>‹Nr.›</a:t>
            </a:fld>
            <a:endParaRPr lang="fr-CH"/>
          </a:p>
        </p:txBody>
      </p:sp>
    </p:spTree>
    <p:extLst>
      <p:ext uri="{BB962C8B-B14F-4D97-AF65-F5344CB8AC3E}">
        <p14:creationId xmlns:p14="http://schemas.microsoft.com/office/powerpoint/2010/main" val="14508871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pPr>
              <a:defRPr/>
            </a:pPr>
            <a:fld id="{EEFE21FB-A0BB-4D61-BA65-07AF3E4A5048}" type="slidenum">
              <a:rPr lang="fr-CH" smtClean="0"/>
              <a:pPr>
                <a:defRPr/>
              </a:pPr>
              <a:t>1</a:t>
            </a:fld>
            <a:endParaRPr lang="fr-CH"/>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TextEdit="1"/>
          </p:cNvSpPr>
          <p:nvPr>
            <p:ph type="sldImg"/>
          </p:nvPr>
        </p:nvSpPr>
        <p:spPr bwMode="auto">
          <a:noFill/>
          <a:ln>
            <a:solidFill>
              <a:srgbClr val="000000"/>
            </a:solidFill>
            <a:miter lim="800000"/>
            <a:headEnd/>
            <a:tailEnd/>
          </a:ln>
        </p:spPr>
      </p:sp>
      <p:sp>
        <p:nvSpPr>
          <p:cNvPr id="26626" name="Rectangle 3"/>
          <p:cNvSpPr>
            <a:spLocks noGrp="1"/>
          </p:cNvSpPr>
          <p:nvPr>
            <p:ph type="body" idx="1"/>
          </p:nvPr>
        </p:nvSpPr>
        <p:spPr>
          <a:noFill/>
          <a:ln/>
        </p:spPr>
        <p:txBody>
          <a:bodyPr/>
          <a:lstStyle/>
          <a:p>
            <a:r>
              <a:rPr lang="fr-FR" dirty="0" smtClean="0"/>
              <a:t>Cette première question concerne avant tout le stockage d’un mot clef par le prestataire du service de référencement (Google) et l’organisation, par ce dernier, de l’affichage de l’annonce de son client (l’annonceur) à partir dudit mot.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a:noFill/>
          <a:ln/>
        </p:spPr>
        <p:txBody>
          <a:bodyPr/>
          <a:lstStyle/>
          <a:p>
            <a:pPr algn="just"/>
            <a:endParaRPr lang="fr-CH" dirty="0" smtClean="0">
              <a:latin typeface="Calisto MT" pitchFamily="18" charset="0"/>
            </a:endParaRPr>
          </a:p>
        </p:txBody>
      </p:sp>
      <p:sp>
        <p:nvSpPr>
          <p:cNvPr id="28675" name="Slide Number Placeholder 3"/>
          <p:cNvSpPr>
            <a:spLocks noGrp="1"/>
          </p:cNvSpPr>
          <p:nvPr>
            <p:ph type="sldNum" sz="quarter" idx="5"/>
          </p:nvPr>
        </p:nvSpPr>
        <p:spPr>
          <a:noFill/>
        </p:spPr>
        <p:txBody>
          <a:bodyPr/>
          <a:lstStyle/>
          <a:p>
            <a:fld id="{D1B59428-7799-4777-8270-F1FD32ABE8F5}" type="slidenum">
              <a:rPr lang="fr-CH" smtClean="0"/>
              <a:pPr/>
              <a:t>11</a:t>
            </a:fld>
            <a:endParaRPr lang="fr-CH"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TextEdit="1"/>
          </p:cNvSpPr>
          <p:nvPr>
            <p:ph type="sldImg"/>
          </p:nvPr>
        </p:nvSpPr>
        <p:spPr bwMode="auto">
          <a:noFill/>
          <a:ln>
            <a:solidFill>
              <a:srgbClr val="000000"/>
            </a:solidFill>
            <a:miter lim="800000"/>
            <a:headEnd/>
            <a:tailEnd/>
          </a:ln>
        </p:spPr>
      </p:sp>
      <p:sp>
        <p:nvSpPr>
          <p:cNvPr id="30722" name="Rectangle 3"/>
          <p:cNvSpPr>
            <a:spLocks noGrp="1"/>
          </p:cNvSpPr>
          <p:nvPr>
            <p:ph type="body" idx="1"/>
          </p:nvPr>
        </p:nvSpPr>
        <p:spPr>
          <a:noFill/>
          <a:ln/>
        </p:spPr>
        <p:txBody>
          <a:bodyPr/>
          <a:lstStyle/>
          <a:p>
            <a:pPr defTabSz="896021">
              <a:defRPr/>
            </a:pPr>
            <a:r>
              <a:rPr lang="fr-FR" sz="1000" dirty="0" smtClean="0"/>
              <a:t>Là encore, comme pour la première question dans l’affaire 236/08 (Vuitton), celle-ci concerne avant tout le stockage d’un mot clef par le prestataire du service de référencement (Google) et l’organisation, par ce dernier, de l’affichage de l’annonce de son client (l’annonceur) à partir dudit mot.</a:t>
            </a:r>
          </a:p>
          <a:p>
            <a:endParaRPr lang="fr-CH" sz="1000" dirty="0" smtClean="0">
              <a:latin typeface="Calisto MT"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pPr>
              <a:defRPr/>
            </a:pPr>
            <a:fld id="{EEFE21FB-A0BB-4D61-BA65-07AF3E4A5048}" type="slidenum">
              <a:rPr lang="fr-CH" smtClean="0"/>
              <a:pPr>
                <a:defRPr/>
              </a:pPr>
              <a:t>13</a:t>
            </a:fld>
            <a:endParaRPr lang="fr-CH"/>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bwMode="auto">
          <a:noFill/>
          <a:ln>
            <a:solidFill>
              <a:srgbClr val="000000"/>
            </a:solidFill>
            <a:miter lim="800000"/>
            <a:headEnd/>
            <a:tailEnd/>
          </a:ln>
        </p:spPr>
      </p:sp>
      <p:sp>
        <p:nvSpPr>
          <p:cNvPr id="33794" name="Rectangle 3"/>
          <p:cNvSpPr>
            <a:spLocks noGrp="1"/>
          </p:cNvSpPr>
          <p:nvPr>
            <p:ph type="body" idx="1"/>
          </p:nvPr>
        </p:nvSpPr>
        <p:spPr>
          <a:noFill/>
          <a:ln/>
        </p:spPr>
        <p:txBody>
          <a:bodyPr/>
          <a:lstStyle/>
          <a:p>
            <a:r>
              <a:rPr lang="fr-FR" sz="1000" dirty="0" smtClean="0">
                <a:latin typeface="Calisto MT" pitchFamily="18" charset="0"/>
              </a:rPr>
              <a:t>Contrairement aux premières questions dans les deux précédentes affaires (Vuitton et </a:t>
            </a:r>
            <a:r>
              <a:rPr lang="fr-FR" sz="1000" dirty="0" err="1" smtClean="0">
                <a:latin typeface="Calisto MT" pitchFamily="18" charset="0"/>
              </a:rPr>
              <a:t>Viaticum</a:t>
            </a:r>
            <a:r>
              <a:rPr lang="fr-FR" sz="1000" dirty="0" smtClean="0">
                <a:latin typeface="Calisto MT" pitchFamily="18" charset="0"/>
              </a:rPr>
              <a:t>), l’accent est mis ici </a:t>
            </a:r>
            <a:r>
              <a:rPr lang="fr-FR" sz="1000" dirty="0" smtClean="0"/>
              <a:t>sur </a:t>
            </a:r>
            <a:r>
              <a:rPr lang="fr-FR" sz="1000" b="1" dirty="0" smtClean="0"/>
              <a:t>la sélection du signe</a:t>
            </a:r>
            <a:r>
              <a:rPr lang="fr-FR" sz="1000" dirty="0" smtClean="0"/>
              <a:t> en tant que mot clé par </a:t>
            </a:r>
            <a:r>
              <a:rPr lang="fr-FR" sz="1000" b="1" dirty="0" smtClean="0"/>
              <a:t>l’annonceur </a:t>
            </a:r>
            <a:r>
              <a:rPr lang="fr-FR" sz="1000" dirty="0" smtClean="0"/>
              <a:t>et sur l’affichage de l’annonce qui résulte, par le mécanisme du référencement, de ladite sélection (et non pas sur le stockage d’un tel mot clef par Google, qui lui fera l’objet d’une deuxième question dans cette 3ème affaire formulée de manière semblable à celle des premières questions dans les affaires Vuitton et </a:t>
            </a:r>
            <a:r>
              <a:rPr lang="fr-FR" sz="1000" dirty="0" err="1" smtClean="0"/>
              <a:t>Viaticum</a:t>
            </a:r>
            <a:r>
              <a:rPr lang="fr-FR" sz="1000" dirty="0" smtClean="0"/>
              <a:t>).</a:t>
            </a:r>
            <a:r>
              <a:rPr lang="fr-FR" sz="1000" dirty="0" smtClean="0">
                <a:latin typeface="Calisto MT" pitchFamily="18" charset="0"/>
              </a:rPr>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a:noFill/>
          <a:ln/>
        </p:spPr>
        <p:txBody>
          <a:bodyPr/>
          <a:lstStyle/>
          <a:p>
            <a:pPr>
              <a:lnSpc>
                <a:spcPct val="90000"/>
              </a:lnSpc>
            </a:pPr>
            <a:endParaRPr lang="fr-CH" sz="1000" dirty="0" smtClean="0">
              <a:latin typeface="Calisto MT" pitchFamily="18" charset="0"/>
            </a:endParaRPr>
          </a:p>
        </p:txBody>
      </p:sp>
      <p:sp>
        <p:nvSpPr>
          <p:cNvPr id="35843" name="Slide Number Placeholder 3"/>
          <p:cNvSpPr>
            <a:spLocks noGrp="1"/>
          </p:cNvSpPr>
          <p:nvPr>
            <p:ph type="sldNum" sz="quarter" idx="5"/>
          </p:nvPr>
        </p:nvSpPr>
        <p:spPr>
          <a:noFill/>
        </p:spPr>
        <p:txBody>
          <a:bodyPr/>
          <a:lstStyle/>
          <a:p>
            <a:fld id="{3C541526-FB97-447B-A55D-F2B88ACE0643}" type="slidenum">
              <a:rPr lang="fr-CH" smtClean="0"/>
              <a:pPr/>
              <a:t>15</a:t>
            </a:fld>
            <a:endParaRPr lang="fr-CH"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a:noFill/>
          <a:ln/>
        </p:spPr>
        <p:txBody>
          <a:bodyPr/>
          <a:lstStyle/>
          <a:p>
            <a:pPr>
              <a:lnSpc>
                <a:spcPct val="80000"/>
              </a:lnSpc>
            </a:pPr>
            <a:endParaRPr lang="fr-CH" sz="1000" dirty="0" smtClean="0">
              <a:latin typeface="Calisto MT" pitchFamily="18" charset="0"/>
            </a:endParaRPr>
          </a:p>
        </p:txBody>
      </p:sp>
      <p:sp>
        <p:nvSpPr>
          <p:cNvPr id="37891" name="Slide Number Placeholder 3"/>
          <p:cNvSpPr>
            <a:spLocks noGrp="1"/>
          </p:cNvSpPr>
          <p:nvPr>
            <p:ph type="sldNum" sz="quarter" idx="5"/>
          </p:nvPr>
        </p:nvSpPr>
        <p:spPr>
          <a:noFill/>
        </p:spPr>
        <p:txBody>
          <a:bodyPr/>
          <a:lstStyle/>
          <a:p>
            <a:fld id="{3A895B97-DA22-410E-8739-6B598746B04B}" type="slidenum">
              <a:rPr lang="fr-CH" smtClean="0"/>
              <a:pPr/>
              <a:t>16</a:t>
            </a:fld>
            <a:endParaRPr lang="fr-CH"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smtClean="0"/>
              <a:t>Les litiges au principal trouvent leur origine dans l’emploi, en tant que mots clés dans le cadre d’un service de référencement sur Internet, de signes qui correspondent à des marques, sans que les titulaires de celles-ci n’aient donné leur consentement. Lesdits mots clés ont été choisis par des clients du prestataire du service de référencement et ont été acceptés et stockés par ce dernier. Les clients en cause commercialisent des imitations des produits du titulaire de la marque (affaire C‑236/08) ou sont, simplement, des concurrents de celui-ci (affaires C‑237/08 et C‑238/08).</a:t>
            </a:r>
            <a:endParaRPr lang="de-CH" dirty="0"/>
          </a:p>
        </p:txBody>
      </p:sp>
      <p:sp>
        <p:nvSpPr>
          <p:cNvPr id="4" name="Foliennummernplatzhalter 3"/>
          <p:cNvSpPr>
            <a:spLocks noGrp="1"/>
          </p:cNvSpPr>
          <p:nvPr>
            <p:ph type="sldNum" sz="quarter" idx="10"/>
          </p:nvPr>
        </p:nvSpPr>
        <p:spPr/>
        <p:txBody>
          <a:bodyPr/>
          <a:lstStyle/>
          <a:p>
            <a:pPr>
              <a:defRPr/>
            </a:pPr>
            <a:fld id="{EEFE21FB-A0BB-4D61-BA65-07AF3E4A5048}" type="slidenum">
              <a:rPr lang="fr-CH" smtClean="0"/>
              <a:pPr>
                <a:defRPr/>
              </a:pPr>
              <a:t>17</a:t>
            </a:fld>
            <a:endParaRPr lang="fr-CH"/>
          </a:p>
        </p:txBody>
      </p:sp>
    </p:spTree>
    <p:extLst>
      <p:ext uri="{BB962C8B-B14F-4D97-AF65-F5344CB8AC3E}">
        <p14:creationId xmlns:p14="http://schemas.microsoft.com/office/powerpoint/2010/main" val="44911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TextEdi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a:noFill/>
          <a:ln/>
        </p:spPr>
        <p:txBody>
          <a:bodyPr/>
          <a:lstStyle/>
          <a:p>
            <a:pPr marL="224005" indent="-224005" algn="just"/>
            <a:r>
              <a:rPr lang="fr-FR" sz="1000" dirty="0" smtClean="0"/>
              <a:t>	En application de l’article 5 § 1 a de la directive 89/104 ou, en cas de marque communautaire, de l’article 9 §1 a du règlement n° 40/94, le titulaire de la marque est habilité à interdire l’usage, sans son consentement, d’un signe identique à ladite marque par un tiers, lorsque cet usage a lieu dans la vie des affaires, est fait pour des produits ou des services identiques à ceux pour lesquels la marque est enregistrée, et porte atteinte ou est susceptible de porter atteinte aux fonctions de la marque (voir, notamment, arrêt du 11 septembre 2007, Céline, C‑17/06, Rec. p. I‑7041, point 16; ordonnance du 19 février 2009, UDV </a:t>
            </a:r>
            <a:r>
              <a:rPr lang="fr-FR" sz="1000" dirty="0" err="1" smtClean="0"/>
              <a:t>North</a:t>
            </a:r>
            <a:r>
              <a:rPr lang="fr-FR" sz="1000" dirty="0" smtClean="0"/>
              <a:t> </a:t>
            </a:r>
            <a:r>
              <a:rPr lang="fr-FR" sz="1000" dirty="0" err="1" smtClean="0"/>
              <a:t>America</a:t>
            </a:r>
            <a:r>
              <a:rPr lang="fr-FR" sz="1000" dirty="0" smtClean="0"/>
              <a:t>, C‑62/08, point 42, ainsi que arrêt du 18 juin 2009, L’Oréal </a:t>
            </a:r>
            <a:r>
              <a:rPr lang="fr-FR" sz="1000" dirty="0" err="1" smtClean="0"/>
              <a:t>e.a</a:t>
            </a:r>
            <a:r>
              <a:rPr lang="fr-FR" sz="1000" dirty="0" smtClean="0"/>
              <a:t>., C‑487/07, point 58).</a:t>
            </a:r>
            <a:endParaRPr lang="fr-FR" sz="1000" b="1" i="1"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TextEdi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p:txBody>
          <a:bodyPr/>
          <a:lstStyle/>
          <a:p>
            <a:pPr marL="224005" indent="-224005" algn="just">
              <a:defRPr/>
            </a:pPr>
            <a:r>
              <a:rPr lang="fr-FR" sz="1000" dirty="0" smtClean="0"/>
              <a:t>	</a:t>
            </a:r>
            <a:r>
              <a:rPr lang="fr-FR" sz="800" dirty="0" smtClean="0"/>
              <a:t>L’usage du signe identique à la marque a lieu dans la vie des affaires dès lors qu’il se situe dans le contexte d’une activité commerciale visant à un avantage économique et non dans le domaine privé (arrêts du 12 novembre 2002, Arsenal Football Club, C‑206/01, Rec. p. I‑10273, point 40, et Céline, précité, point 17, ainsi que ordonnance UDV </a:t>
            </a:r>
            <a:r>
              <a:rPr lang="fr-FR" sz="800" dirty="0" err="1" smtClean="0"/>
              <a:t>North</a:t>
            </a:r>
            <a:r>
              <a:rPr lang="fr-FR" sz="800" dirty="0" smtClean="0"/>
              <a:t> </a:t>
            </a:r>
            <a:r>
              <a:rPr lang="fr-FR" sz="800" dirty="0" err="1" smtClean="0"/>
              <a:t>America</a:t>
            </a:r>
            <a:r>
              <a:rPr lang="fr-FR" sz="800" dirty="0" smtClean="0"/>
              <a:t>, précitée, point 44).</a:t>
            </a:r>
          </a:p>
          <a:p>
            <a:pPr marL="224005" indent="-224005" algn="just">
              <a:defRPr/>
            </a:pPr>
            <a:endParaRPr lang="fr-FR" sz="800" b="1" i="1" dirty="0" smtClean="0"/>
          </a:p>
          <a:p>
            <a:pPr marL="224005" indent="-224005" algn="just">
              <a:defRPr/>
            </a:pPr>
            <a:r>
              <a:rPr lang="fr-FR" sz="800" dirty="0" smtClean="0"/>
              <a:t>	La Cour énonce qu’en achetant le service de référencement et en choisissant en tant que mot clé un signe identique à une marque d’autrui, </a:t>
            </a:r>
            <a:r>
              <a:rPr lang="fr-FR" sz="800" b="1" dirty="0" smtClean="0"/>
              <a:t>l’annonceur fait un usage dudit signe</a:t>
            </a:r>
            <a:r>
              <a:rPr lang="fr-FR" sz="800" dirty="0" smtClean="0"/>
              <a:t> au sens de cette jurisprudence.</a:t>
            </a:r>
          </a:p>
          <a:p>
            <a:pPr marL="224005" indent="-224005" algn="just">
              <a:defRPr/>
            </a:pPr>
            <a:endParaRPr lang="fr-FR" sz="800" b="1" i="1" dirty="0" smtClean="0"/>
          </a:p>
          <a:p>
            <a:pPr marL="224005" indent="-224005" algn="just">
              <a:defRPr/>
            </a:pPr>
            <a:r>
              <a:rPr lang="fr-FR" sz="800" dirty="0" smtClean="0"/>
              <a:t>	</a:t>
            </a:r>
            <a:r>
              <a:rPr lang="fr-FR" sz="800" b="1" dirty="0" smtClean="0"/>
              <a:t>La sélection par l’annonceur </a:t>
            </a:r>
            <a:r>
              <a:rPr lang="fr-FR" sz="800" dirty="0" smtClean="0"/>
              <a:t>du mot clé identique à la marque </a:t>
            </a:r>
            <a:r>
              <a:rPr lang="fr-FR" sz="800" b="1" dirty="0" smtClean="0"/>
              <a:t>a pour objet et pour effet l’affichage</a:t>
            </a:r>
            <a:r>
              <a:rPr lang="fr-FR" sz="800" dirty="0" smtClean="0"/>
              <a:t> d’un lien promotionnel vers le site sur lequel il offre à la vente ses produits ou ses services. Le signe sélectionné en tant que </a:t>
            </a:r>
            <a:r>
              <a:rPr lang="fr-FR" sz="800" b="1" dirty="0" smtClean="0"/>
              <a:t>mot clé étant le moyen utilisé pour déclencher cet affichage publicitaire</a:t>
            </a:r>
            <a:r>
              <a:rPr lang="fr-FR" sz="800" dirty="0" smtClean="0"/>
              <a:t>, selon la Cour il est incontestable que l’annonceur en fait un usage dans le contexte de ses activités commerciales et non dans le domaine privé.</a:t>
            </a:r>
          </a:p>
          <a:p>
            <a:pPr marL="224005" indent="-224005" algn="just">
              <a:defRPr/>
            </a:pPr>
            <a:endParaRPr lang="fr-FR" sz="800" dirty="0" smtClean="0"/>
          </a:p>
          <a:p>
            <a:pPr marL="224005" indent="-224005" algn="just" defTabSz="896021">
              <a:defRPr/>
            </a:pPr>
            <a:r>
              <a:rPr lang="fr-FR" sz="800" dirty="0" smtClean="0"/>
              <a:t>	L’avocat général M.M. </a:t>
            </a:r>
            <a:r>
              <a:rPr lang="fr-FR" sz="800" dirty="0" err="1" smtClean="0"/>
              <a:t>Poiaeres</a:t>
            </a:r>
            <a:r>
              <a:rPr lang="fr-FR" sz="800" dirty="0" smtClean="0"/>
              <a:t> </a:t>
            </a:r>
            <a:r>
              <a:rPr lang="fr-FR" sz="800" dirty="0" err="1" smtClean="0"/>
              <a:t>Maduro</a:t>
            </a:r>
            <a:r>
              <a:rPr lang="fr-FR" sz="800" dirty="0" smtClean="0"/>
              <a:t> n’est pas de cet avis et considère que l’annonceur fait un usage privé du signe en sélectionnant un mot clef identique à une marque. La sélection d’un mot clef est une procédure purement interne entre Google et l’annonceur. Or, l’affichage d’annonces (et l’usage de la marque que cela peut impliquer ou non) diffère de la sélection de mots clefs. En effet, seul l’affichage est destiné à un public de consommateurs et intervient à un stade ultérieur, un tel public fait défaut lorsque l’annonceur sélectionne un mot clef. </a:t>
            </a:r>
          </a:p>
          <a:p>
            <a:pPr marL="224005" indent="-224005" algn="just">
              <a:defRPr/>
            </a:pPr>
            <a:endParaRPr lang="fr-FR" sz="800" dirty="0" smtClean="0"/>
          </a:p>
          <a:p>
            <a:pPr marL="224005" indent="-224005" algn="just">
              <a:defRPr/>
            </a:pPr>
            <a:r>
              <a:rPr lang="fr-FR" sz="800" dirty="0" smtClean="0"/>
              <a:t>	En outre, l’avocat général souligne à maintes reprises à propos de l’usage fait par Google (stockage de mots clefs et organisation de l’affichage) et les annonceurs (sélection de mots clefs) dans le cadre d’</a:t>
            </a:r>
            <a:r>
              <a:rPr lang="fr-FR" sz="800" dirty="0" err="1" smtClean="0"/>
              <a:t>Adwords</a:t>
            </a:r>
            <a:r>
              <a:rPr lang="fr-FR" sz="800" dirty="0" smtClean="0"/>
              <a:t> de signes identiques à des marques que </a:t>
            </a:r>
            <a:r>
              <a:rPr lang="fr-FR" sz="800" u="sng" dirty="0" smtClean="0"/>
              <a:t>la Cour n’est pas interrogée sur l’usage de marques faits sur les sites des annonceurs , ni sur les produits vendus sur ces sites, ni encore dans le texte des annonces affichées, mais seulement sur la légalité de l’usage de mots clefs!! </a:t>
            </a:r>
          </a:p>
          <a:p>
            <a:pPr marL="224005" indent="-224005" algn="just">
              <a:defRPr/>
            </a:pPr>
            <a:endParaRPr lang="fr-FR" sz="800" u="sng" dirty="0" smtClean="0"/>
          </a:p>
          <a:p>
            <a:pPr marL="224005" indent="-224005" algn="just">
              <a:defRPr/>
            </a:pPr>
            <a:r>
              <a:rPr lang="fr-FR" sz="800" dirty="0" smtClean="0"/>
              <a:t>	S’agissant du prestataire du service de référencement (Google), la Cour ne conteste pas que celui-ci exerce une activité commerciale et vise une avantage économique en stockant pour le compte de ses clients (les annonceurs) des mots clefs et en organisant l’affichage d’annonces à partir de ceux-ci.</a:t>
            </a:r>
          </a:p>
          <a:p>
            <a:pPr marL="224005" indent="-224005" algn="just">
              <a:defRPr/>
            </a:pPr>
            <a:endParaRPr lang="fr-FR" sz="800" dirty="0" smtClean="0"/>
          </a:p>
          <a:p>
            <a:pPr marL="224005" indent="-224005" algn="just">
              <a:defRPr/>
            </a:pPr>
            <a:r>
              <a:rPr lang="fr-FR" sz="800" dirty="0" smtClean="0"/>
              <a:t>	Pour la Cour (contrairement à l’avis de l’avocat général) la rémunération du prestataire du service de référencement par ses clients n’est pas suffisante pour établir que Google fait usage du signe dans la vie des affaires. Selon elle, il aurait fallu au moins qu’il y ait eu utilisation du signe par Google dans le cadre de sa propre communication commerciale. Or tel n’était pas le cas.  </a:t>
            </a:r>
          </a:p>
          <a:p>
            <a:pPr marL="224005" indent="-224005" algn="just">
              <a:defRPr/>
            </a:pPr>
            <a:endParaRPr lang="fr-FR" sz="800" b="1" i="1" dirty="0" smtClean="0"/>
          </a:p>
          <a:p>
            <a:pPr marL="224005" indent="-224005" algn="just">
              <a:defRPr/>
            </a:pPr>
            <a:endParaRPr lang="fr-FR" sz="800" b="1" i="1"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pPr>
              <a:defRPr/>
            </a:pPr>
            <a:fld id="{EEFE21FB-A0BB-4D61-BA65-07AF3E4A5048}" type="slidenum">
              <a:rPr lang="fr-CH" smtClean="0"/>
              <a:pPr>
                <a:defRPr/>
              </a:pPr>
              <a:t>2</a:t>
            </a:fld>
            <a:endParaRPr lang="fr-CH"/>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TextEdi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p:txBody>
          <a:bodyPr/>
          <a:lstStyle/>
          <a:p>
            <a:pPr marL="224005" indent="-224005" algn="just">
              <a:defRPr/>
            </a:pPr>
            <a:r>
              <a:rPr lang="fr-FR" sz="1000" dirty="0" smtClean="0"/>
              <a:t>	Là encore, il convient de relever à titre subsidiaire que la Cour n’est pas interrogée sur l’usage d’un signe identique à la marque dans le texte des annonces mais uniquement sur l’usage d’un signe identique à la marque lors de la sélection d’un signe en tant que mot clef. </a:t>
            </a:r>
          </a:p>
          <a:p>
            <a:pPr marL="224005" indent="-224005" algn="just">
              <a:defRPr/>
            </a:pPr>
            <a:endParaRPr lang="fr-FR" sz="1000" dirty="0" smtClean="0"/>
          </a:p>
          <a:p>
            <a:pPr marL="224005" indent="-224005" algn="just">
              <a:defRPr/>
            </a:pPr>
            <a:r>
              <a:rPr lang="fr-FR" sz="1000" dirty="0" smtClean="0"/>
              <a:t>	Dans le cas du service de référencement, il est constant que l’annonceur ayant sélectionné en tant que mot clé le signe identique à une marque d’autrui, vise à ce que les internautes introduisant ce mot en tant que terme de recherche cliqueront non seulement sur les liens affichés qui proviennent du titulaire de ladite marque, mais également sur le lien promotionnel dudit annonceur.</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TextEdi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p:txBody>
          <a:bodyPr/>
          <a:lstStyle/>
          <a:p>
            <a:pPr marL="224005" indent="-224005">
              <a:defRPr/>
            </a:pPr>
            <a:r>
              <a:rPr lang="fr-FR" sz="1000" dirty="0" smtClean="0"/>
              <a:t>	En effet, ainsi que la Cour l’a déjà jugé, un tel usage existe en tout état de cause lorsque le tiers utilise le signe identique à la marque de telle façon qu’il s’établit </a:t>
            </a:r>
            <a:r>
              <a:rPr lang="fr-FR" sz="1000" b="1" dirty="0" smtClean="0"/>
              <a:t>un lien </a:t>
            </a:r>
            <a:r>
              <a:rPr lang="fr-FR" sz="1000" dirty="0" smtClean="0"/>
              <a:t>entre ledit signe et les produits commercialisés ou les services fournis par le tiers (arrêt Céline, précité, point 23, et ordonnance UDV </a:t>
            </a:r>
            <a:r>
              <a:rPr lang="fr-FR" sz="1000" dirty="0" err="1" smtClean="0"/>
              <a:t>North</a:t>
            </a:r>
            <a:r>
              <a:rPr lang="fr-FR" sz="1000" dirty="0" smtClean="0"/>
              <a:t> </a:t>
            </a:r>
            <a:r>
              <a:rPr lang="fr-FR" sz="1000" dirty="0" err="1" smtClean="0"/>
              <a:t>America</a:t>
            </a:r>
            <a:r>
              <a:rPr lang="fr-FR" sz="1000" dirty="0" smtClean="0"/>
              <a:t>, précitée, point 47).</a:t>
            </a:r>
          </a:p>
          <a:p>
            <a:pPr marL="224005" indent="-224005">
              <a:defRPr/>
            </a:pPr>
            <a:endParaRPr lang="fr-FR" sz="1000" b="1" i="1" dirty="0" smtClean="0"/>
          </a:p>
          <a:p>
            <a:pPr marL="224005" indent="-224005">
              <a:defRPr/>
            </a:pPr>
            <a:r>
              <a:rPr lang="fr-FR" sz="1000" dirty="0" smtClean="0"/>
              <a:t>	La notion </a:t>
            </a:r>
            <a:r>
              <a:rPr lang="fr-FR" sz="1000" b="1" dirty="0" smtClean="0"/>
              <a:t>d’induction en erreur</a:t>
            </a:r>
            <a:r>
              <a:rPr lang="fr-FR" sz="1000" dirty="0" smtClean="0"/>
              <a:t> mise en avant par la </a:t>
            </a:r>
            <a:r>
              <a:rPr lang="fr-FR" sz="1000" dirty="0" smtClean="0"/>
              <a:t>CJUE </a:t>
            </a:r>
            <a:r>
              <a:rPr lang="fr-FR" sz="1000" dirty="0" smtClean="0"/>
              <a:t>semble étrangère à celle du risque de confusion et ne semble pas être transposable en droit suisse (Ralph </a:t>
            </a:r>
            <a:r>
              <a:rPr lang="fr-FR" sz="1000" dirty="0" err="1" smtClean="0"/>
              <a:t>Schlosser</a:t>
            </a:r>
            <a:r>
              <a:rPr lang="fr-FR" sz="1000" dirty="0" smtClean="0"/>
              <a:t>, </a:t>
            </a:r>
            <a:r>
              <a:rPr lang="fr-FR" sz="1000" dirty="0" err="1" smtClean="0"/>
              <a:t>Infolex</a:t>
            </a:r>
            <a:r>
              <a:rPr lang="fr-FR" sz="1000" dirty="0" smtClean="0"/>
              <a:t> 2/10)</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TextEdit="1"/>
          </p:cNvSpPr>
          <p:nvPr>
            <p:ph type="sldImg"/>
          </p:nvPr>
        </p:nvSpPr>
        <p:spPr bwMode="auto">
          <a:noFill/>
          <a:ln>
            <a:solidFill>
              <a:srgbClr val="000000"/>
            </a:solidFill>
            <a:miter lim="800000"/>
            <a:headEnd/>
            <a:tailEnd/>
          </a:ln>
        </p:spPr>
      </p:sp>
      <p:sp>
        <p:nvSpPr>
          <p:cNvPr id="49154" name="Rectangle 3"/>
          <p:cNvSpPr>
            <a:spLocks noGrp="1"/>
          </p:cNvSpPr>
          <p:nvPr>
            <p:ph type="body" idx="1"/>
          </p:nvPr>
        </p:nvSpPr>
        <p:spPr>
          <a:noFill/>
          <a:ln/>
        </p:spPr>
        <p:txBody>
          <a:bodyPr/>
          <a:lstStyle/>
          <a:p>
            <a:pPr marL="224005" indent="-224005" algn="just"/>
            <a:endParaRPr lang="fr-FR" sz="1000" dirty="0" smtClean="0">
              <a:latin typeface="Calisto MT"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TextEdit="1"/>
          </p:cNvSpPr>
          <p:nvPr>
            <p:ph type="sldImg"/>
          </p:nvPr>
        </p:nvSpPr>
        <p:spPr bwMode="auto">
          <a:noFill/>
          <a:ln>
            <a:solidFill>
              <a:srgbClr val="000000"/>
            </a:solidFill>
            <a:miter lim="800000"/>
            <a:headEnd/>
            <a:tailEnd/>
          </a:ln>
        </p:spPr>
      </p:sp>
      <p:sp>
        <p:nvSpPr>
          <p:cNvPr id="51202" name="Rectangle 3"/>
          <p:cNvSpPr>
            <a:spLocks noGrp="1"/>
          </p:cNvSpPr>
          <p:nvPr>
            <p:ph type="body" idx="1"/>
          </p:nvPr>
        </p:nvSpPr>
        <p:spPr>
          <a:noFill/>
          <a:ln/>
        </p:spPr>
        <p:txBody>
          <a:bodyPr/>
          <a:lstStyle/>
          <a:p>
            <a:pPr marL="224005" indent="-224005" algn="just"/>
            <a:r>
              <a:rPr lang="fr-FR" sz="1000" dirty="0" smtClean="0"/>
              <a:t>	Il est utile de relever que le besoin d’un affichage transparent des annonces sur Internet est souligné dans la législation de l’Union sur le commerce électronique.</a:t>
            </a:r>
            <a:endParaRPr lang="fr-FR" sz="1000" b="1" i="1"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TextEdit="1"/>
          </p:cNvSpPr>
          <p:nvPr>
            <p:ph type="sldImg"/>
          </p:nvPr>
        </p:nvSpPr>
        <p:spPr bwMode="auto">
          <a:noFill/>
          <a:ln>
            <a:solidFill>
              <a:srgbClr val="000000"/>
            </a:solidFill>
            <a:miter lim="800000"/>
            <a:headEnd/>
            <a:tailEnd/>
          </a:ln>
        </p:spPr>
      </p:sp>
      <p:sp>
        <p:nvSpPr>
          <p:cNvPr id="53250" name="Rectangle 3"/>
          <p:cNvSpPr>
            <a:spLocks noGrp="1"/>
          </p:cNvSpPr>
          <p:nvPr>
            <p:ph type="body" idx="1"/>
          </p:nvPr>
        </p:nvSpPr>
        <p:spPr>
          <a:noFill/>
          <a:ln/>
        </p:spPr>
        <p:txBody>
          <a:bodyPr/>
          <a:lstStyle/>
          <a:p>
            <a:pPr marL="224005" indent="-224005" algn="just"/>
            <a:r>
              <a:rPr lang="fr-CH" dirty="0" smtClean="0"/>
              <a:t>	</a:t>
            </a:r>
            <a:r>
              <a:rPr lang="fr-FR" sz="1000" dirty="0" smtClean="0"/>
              <a:t>Lorsque l’internaute introduit le nom d’une marque en tant que mot de recherche, le site d’accueil et promotionnel du titulaire de ladite marque va apparaître dans la liste des résultats naturels et cela, normalement, sur l’un des premiers rangs de cette liste. Cet affichage, qui est en outre gratuit, a pour conséquence que la visibilité pour l’internaute des produits ou services du titulaire de la marque est garantie, indépendamment de la question de savoir si ce titulaire réussit ou non à faire également afficher, sur l’un des premiers rangs, une annonce dans la rubrique «liens commerciaux».</a:t>
            </a:r>
          </a:p>
          <a:p>
            <a:pPr marL="224005" indent="-224005" algn="just"/>
            <a:endParaRPr lang="fr-FR" sz="1000" b="1" i="1" dirty="0" smtClean="0"/>
          </a:p>
          <a:p>
            <a:pPr marL="224005" indent="-224005" algn="just"/>
            <a:r>
              <a:rPr lang="fr-FR" sz="1000" dirty="0" smtClean="0"/>
              <a:t>	</a:t>
            </a:r>
            <a:r>
              <a:rPr lang="fr-FR" sz="1000" b="1" dirty="0" smtClean="0"/>
              <a:t>Ainsi l’usage d’un signe identique à une marque d’autrui dans le cadre d’un service de référencement n’est pas susceptible de porter atteinte à la fonction de publicité de la marque.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TextEdit="1"/>
          </p:cNvSpPr>
          <p:nvPr>
            <p:ph type="sldImg"/>
          </p:nvPr>
        </p:nvSpPr>
        <p:spPr bwMode="auto">
          <a:noFill/>
          <a:ln>
            <a:solidFill>
              <a:srgbClr val="000000"/>
            </a:solidFill>
            <a:miter lim="800000"/>
            <a:headEnd/>
            <a:tailEnd/>
          </a:ln>
        </p:spPr>
      </p:sp>
      <p:sp>
        <p:nvSpPr>
          <p:cNvPr id="55298" name="Rectangle 3"/>
          <p:cNvSpPr>
            <a:spLocks noGrp="1"/>
          </p:cNvSpPr>
          <p:nvPr>
            <p:ph type="body" idx="1"/>
          </p:nvPr>
        </p:nvSpPr>
        <p:spPr>
          <a:noFill/>
          <a:ln/>
        </p:spPr>
        <p:txBody>
          <a:bodyPr/>
          <a:lstStyle/>
          <a:p>
            <a:pPr algn="just"/>
            <a:endParaRPr lang="fr-FR" sz="1000" b="1" i="1" dirty="0" smtClean="0">
              <a:latin typeface="Calisto MT"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TextEdit="1"/>
          </p:cNvSpPr>
          <p:nvPr>
            <p:ph type="sldImg"/>
          </p:nvPr>
        </p:nvSpPr>
        <p:spPr bwMode="auto">
          <a:noFill/>
          <a:ln>
            <a:solidFill>
              <a:srgbClr val="000000"/>
            </a:solidFill>
            <a:miter lim="800000"/>
            <a:headEnd/>
            <a:tailEnd/>
          </a:ln>
        </p:spPr>
      </p:sp>
      <p:sp>
        <p:nvSpPr>
          <p:cNvPr id="57346" name="Rectangle 3"/>
          <p:cNvSpPr>
            <a:spLocks noGrp="1"/>
          </p:cNvSpPr>
          <p:nvPr>
            <p:ph type="body" idx="1"/>
          </p:nvPr>
        </p:nvSpPr>
        <p:spPr>
          <a:noFill/>
          <a:ln/>
        </p:spPr>
        <p:txBody>
          <a:bodyPr/>
          <a:lstStyle/>
          <a:p>
            <a:pPr algn="just"/>
            <a:endParaRPr lang="fr-FR" sz="1000" dirty="0" smtClean="0"/>
          </a:p>
          <a:p>
            <a:pPr algn="just"/>
            <a:r>
              <a:rPr lang="fr-FR" sz="1000" dirty="0" smtClean="0"/>
              <a:t>Il sied de relever pour certains auteurs toutefois, que l’usage de la marque de haute renommée en droit suisse comme « appât » dans Google sera presque toujours constitutif de l’exploitation de leur réputation au sens de l’art. 15 LPM, de sorte que leur violation pourra être assez largement admise (M. Ralph </a:t>
            </a:r>
            <a:r>
              <a:rPr lang="fr-FR" sz="1000" dirty="0" err="1" smtClean="0"/>
              <a:t>Schlosser</a:t>
            </a:r>
            <a:r>
              <a:rPr lang="fr-FR" sz="1000" dirty="0" smtClean="0"/>
              <a:t>, </a:t>
            </a:r>
            <a:r>
              <a:rPr lang="fr-FR" sz="1000" dirty="0" err="1" smtClean="0"/>
              <a:t>InfoLex</a:t>
            </a:r>
            <a:r>
              <a:rPr lang="fr-FR" sz="1000" dirty="0" smtClean="0"/>
              <a:t> 2/10).</a:t>
            </a:r>
          </a:p>
          <a:p>
            <a:pPr algn="just"/>
            <a:endParaRPr lang="fr-FR" sz="1000" dirty="0" smtClean="0"/>
          </a:p>
          <a:p>
            <a:pPr algn="just"/>
            <a:endParaRPr lang="fr-FR" sz="1000" dirty="0" smtClean="0"/>
          </a:p>
          <a:p>
            <a:pPr algn="just"/>
            <a:r>
              <a:rPr lang="fr-FR" sz="1000" dirty="0" smtClean="0"/>
              <a:t>Le législateur a défini dans la directive 2000/31 la notion de «service de la société de l’information» comme englobant les services qui sont prestés à distance au moyen d’équipements électroniques de traitement et de stockage de données, à la demande individuelle d’un destinataire de services et, normalement, contre rémunération. C’est bien le cas de Google.</a:t>
            </a:r>
          </a:p>
          <a:p>
            <a:pPr algn="just"/>
            <a:endParaRPr lang="fr-FR" sz="1000" b="1" i="1" dirty="0" smtClean="0">
              <a:latin typeface="Calisto MT" pitchFamily="18" charset="0"/>
            </a:endParaRPr>
          </a:p>
          <a:p>
            <a:pPr algn="just"/>
            <a:r>
              <a:rPr lang="fr-FR" sz="1000" dirty="0" smtClean="0"/>
              <a:t>Son comportement se limite-il à celui d’un «prestataire intermédiaire» au sens voulu par le législateur dans le cadre de la section 4 de cette directive?</a:t>
            </a:r>
          </a:p>
          <a:p>
            <a:pPr algn="just"/>
            <a:endParaRPr lang="fr-FR" sz="1000" b="1" i="1" dirty="0" smtClean="0">
              <a:latin typeface="Calisto MT" pitchFamily="18" charset="0"/>
            </a:endParaRPr>
          </a:p>
          <a:p>
            <a:pPr algn="just"/>
            <a:r>
              <a:rPr lang="fr-FR" sz="1000" dirty="0" smtClean="0">
                <a:latin typeface="Calisto MT" pitchFamily="18" charset="0"/>
              </a:rPr>
              <a:t>Il importe dans ce cas de vérifier </a:t>
            </a:r>
            <a:r>
              <a:rPr lang="fr-FR" sz="1000" dirty="0" smtClean="0"/>
              <a:t>si le comportement de Google est purement technique, automatique et passif, impliquant l’absence de connaissance ou de contrôle des données qu’il stocke.</a:t>
            </a:r>
          </a:p>
          <a:p>
            <a:pPr algn="just"/>
            <a:endParaRPr lang="fr-FR" sz="1000" dirty="0" smtClean="0">
              <a:latin typeface="Calisto MT" pitchFamily="18" charset="0"/>
            </a:endParaRPr>
          </a:p>
          <a:p>
            <a:pPr algn="just"/>
            <a:r>
              <a:rPr lang="fr-FR" sz="1000" dirty="0" smtClean="0"/>
              <a:t>Ainsi, Google détermine l’ordre d’affichage en fonction, notamment, de la rémunération payée par les annonceurs.</a:t>
            </a:r>
            <a:endParaRPr lang="fr-FR" sz="1000" dirty="0" smtClean="0">
              <a:latin typeface="Calisto MT"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TextEdit="1"/>
          </p:cNvSpPr>
          <p:nvPr>
            <p:ph type="sldImg"/>
          </p:nvPr>
        </p:nvSpPr>
        <p:spPr bwMode="auto">
          <a:noFill/>
          <a:ln>
            <a:solidFill>
              <a:srgbClr val="000000"/>
            </a:solidFill>
            <a:miter lim="800000"/>
            <a:headEnd/>
            <a:tailEnd/>
          </a:ln>
        </p:spPr>
      </p:sp>
      <p:sp>
        <p:nvSpPr>
          <p:cNvPr id="59394" name="Rectangle 3"/>
          <p:cNvSpPr>
            <a:spLocks noGrp="1"/>
          </p:cNvSpPr>
          <p:nvPr>
            <p:ph type="body" idx="1"/>
          </p:nvPr>
        </p:nvSpPr>
        <p:spPr>
          <a:noFill/>
          <a:ln/>
        </p:spPr>
        <p:txBody>
          <a:bodyPr/>
          <a:lstStyle/>
          <a:p>
            <a:pPr marL="224005" indent="-224005" algn="just"/>
            <a:endParaRPr lang="fr-FR" sz="1000" b="1" i="1" dirty="0" smtClean="0">
              <a:latin typeface="Calisto MT"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TextEdi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p:txBody>
          <a:bodyPr/>
          <a:lstStyle/>
          <a:p>
            <a:pPr>
              <a:defRPr/>
            </a:pPr>
            <a:r>
              <a:rPr lang="fr-FR" sz="1000" dirty="0" smtClean="0">
                <a:latin typeface="Calisto MT" pitchFamily="18" charset="0"/>
              </a:rPr>
              <a:t>En Suisse: </a:t>
            </a:r>
          </a:p>
          <a:p>
            <a:pPr>
              <a:defRPr/>
            </a:pPr>
            <a:endParaRPr lang="fr-FR" sz="1000" dirty="0" smtClean="0">
              <a:latin typeface="Calisto MT" pitchFamily="18" charset="0"/>
            </a:endParaRPr>
          </a:p>
          <a:p>
            <a:pPr algn="just">
              <a:defRPr/>
            </a:pPr>
            <a:r>
              <a:rPr lang="fr-FR" sz="1000" dirty="0" smtClean="0">
                <a:latin typeface="Calisto MT" pitchFamily="18" charset="0"/>
              </a:rPr>
              <a:t>Selon la doctrine dominante, l’usage de la marque d’un tiers en tant que mot clef est constitutif d’une violation du droit des marques </a:t>
            </a:r>
            <a:r>
              <a:rPr lang="fr-FR" sz="1000" u="sng" dirty="0" smtClean="0">
                <a:latin typeface="Calisto MT" pitchFamily="18" charset="0"/>
              </a:rPr>
              <a:t>si l’annonceur n’offre pas les produits de la marque en question</a:t>
            </a:r>
            <a:r>
              <a:rPr lang="fr-FR" sz="1000" dirty="0" smtClean="0">
                <a:latin typeface="Calisto MT" pitchFamily="18" charset="0"/>
              </a:rPr>
              <a:t> (M. </a:t>
            </a:r>
            <a:r>
              <a:rPr lang="fr-FR" sz="1000" dirty="0" err="1" smtClean="0">
                <a:latin typeface="Calisto MT" pitchFamily="18" charset="0"/>
              </a:rPr>
              <a:t>Reinle</a:t>
            </a:r>
            <a:r>
              <a:rPr lang="fr-FR" sz="1000" dirty="0" smtClean="0">
                <a:latin typeface="Calisto MT" pitchFamily="18" charset="0"/>
              </a:rPr>
              <a:t>/M. </a:t>
            </a:r>
            <a:r>
              <a:rPr lang="fr-FR" sz="1000" dirty="0" err="1" smtClean="0">
                <a:latin typeface="Calisto MT" pitchFamily="18" charset="0"/>
              </a:rPr>
              <a:t>Obrecht</a:t>
            </a:r>
            <a:r>
              <a:rPr lang="fr-FR" sz="1000" dirty="0" smtClean="0">
                <a:latin typeface="Calisto MT" pitchFamily="18" charset="0"/>
              </a:rPr>
              <a:t>, sic! 2009, 112 </a:t>
            </a:r>
            <a:r>
              <a:rPr lang="fr-FR" sz="1000" dirty="0" err="1" smtClean="0">
                <a:latin typeface="Calisto MT" pitchFamily="18" charset="0"/>
              </a:rPr>
              <a:t>ss</a:t>
            </a:r>
            <a:r>
              <a:rPr lang="fr-FR" sz="1000" dirty="0" smtClean="0">
                <a:latin typeface="Calisto MT" pitchFamily="18" charset="0"/>
              </a:rPr>
              <a:t>). Nul besoin pour qu’il y ait violation du droit des marques qu’il y ait usage en tant que marque; une utilisation en tant que signe distinctif suffit.</a:t>
            </a:r>
          </a:p>
          <a:p>
            <a:pPr algn="just">
              <a:defRPr/>
            </a:pPr>
            <a:endParaRPr lang="fr-FR" sz="1000" dirty="0" smtClean="0">
              <a:latin typeface="Calisto MT" pitchFamily="18" charset="0"/>
            </a:endParaRPr>
          </a:p>
          <a:p>
            <a:pPr algn="just">
              <a:defRPr/>
            </a:pPr>
            <a:r>
              <a:rPr lang="fr-FR" sz="1000" dirty="0" smtClean="0">
                <a:latin typeface="Calisto MT" pitchFamily="18" charset="0"/>
              </a:rPr>
              <a:t>Pour d’autres auteurs, dont je partage l’avis, l’usage de la marque d’autrui dans </a:t>
            </a:r>
            <a:r>
              <a:rPr lang="fr-FR" sz="1000" dirty="0" err="1" smtClean="0">
                <a:latin typeface="Calisto MT" pitchFamily="18" charset="0"/>
              </a:rPr>
              <a:t>Adwords</a:t>
            </a:r>
            <a:r>
              <a:rPr lang="fr-FR" sz="1000" dirty="0" smtClean="0">
                <a:latin typeface="Calisto MT" pitchFamily="18" charset="0"/>
              </a:rPr>
              <a:t> n’est jamais constitutif d’une violation. En effet, ces marques « </a:t>
            </a:r>
            <a:r>
              <a:rPr lang="fr-FR" sz="1000" i="1" dirty="0" smtClean="0">
                <a:latin typeface="Calisto MT" pitchFamily="18" charset="0"/>
              </a:rPr>
              <a:t>utilisées comme </a:t>
            </a:r>
            <a:r>
              <a:rPr lang="fr-FR" sz="1000" i="1" dirty="0" err="1" smtClean="0">
                <a:latin typeface="Calisto MT" pitchFamily="18" charset="0"/>
              </a:rPr>
              <a:t>metatags</a:t>
            </a:r>
            <a:r>
              <a:rPr lang="fr-FR" sz="1000" i="1" dirty="0" smtClean="0">
                <a:latin typeface="Calisto MT" pitchFamily="18" charset="0"/>
              </a:rPr>
              <a:t> sur les sites Internet ou comme mots clefs pour déclencher une annonce dans un moteur de recherche sont tout à fait perçues par les utilisateurs du moteur de recherche</a:t>
            </a:r>
            <a:r>
              <a:rPr lang="fr-FR" sz="1000" dirty="0" smtClean="0">
                <a:latin typeface="Calisto MT" pitchFamily="18" charset="0"/>
              </a:rPr>
              <a:t>. </a:t>
            </a:r>
            <a:r>
              <a:rPr lang="fr-FR" sz="1000" i="1" dirty="0" smtClean="0">
                <a:latin typeface="Calisto MT" pitchFamily="18" charset="0"/>
              </a:rPr>
              <a:t>Cela ne conduit toutefois pas - du moins pour les annonces publicitaires - à une utilisation en tant que signe distinctif</a:t>
            </a:r>
            <a:r>
              <a:rPr lang="fr-FR" sz="1000" dirty="0" smtClean="0">
                <a:latin typeface="Calisto MT" pitchFamily="18" charset="0"/>
              </a:rPr>
              <a:t>.  </a:t>
            </a:r>
            <a:r>
              <a:rPr lang="fr-FR" sz="1000" i="1" dirty="0" smtClean="0">
                <a:latin typeface="Calisto MT" pitchFamily="18" charset="0"/>
              </a:rPr>
              <a:t>Au  contraire, l’utilisateur moyen de moteurs de recherche comprend que la marque n’est pas utilisée comme indication spécifique de la provenance, mais </a:t>
            </a:r>
            <a:r>
              <a:rPr lang="fr-FR" sz="1000" b="1" i="1" dirty="0" smtClean="0">
                <a:latin typeface="Calisto MT" pitchFamily="18" charset="0"/>
              </a:rPr>
              <a:t>comme référence contextuelle</a:t>
            </a:r>
            <a:r>
              <a:rPr lang="fr-FR" sz="1000" i="1" dirty="0" smtClean="0">
                <a:latin typeface="Calisto MT" pitchFamily="18" charset="0"/>
              </a:rPr>
              <a:t>  </a:t>
            </a:r>
            <a:r>
              <a:rPr lang="fr-FR" sz="1000" dirty="0" smtClean="0">
                <a:latin typeface="Calisto MT" pitchFamily="18" charset="0"/>
              </a:rPr>
              <a:t>(T. Koli, sic! 2009, 629 </a:t>
            </a:r>
            <a:r>
              <a:rPr lang="fr-FR" sz="1000" dirty="0" err="1" smtClean="0">
                <a:latin typeface="Calisto MT" pitchFamily="18" charset="0"/>
              </a:rPr>
              <a:t>ss</a:t>
            </a:r>
            <a:r>
              <a:rPr lang="fr-FR" sz="1000" dirty="0" smtClean="0">
                <a:latin typeface="Calisto MT" pitchFamily="18" charset="0"/>
              </a:rPr>
              <a:t>; P. Gilliéron, IIC 2008, 70 </a:t>
            </a:r>
            <a:r>
              <a:rPr lang="fr-FR" sz="1000" dirty="0" err="1" smtClean="0">
                <a:latin typeface="Calisto MT" pitchFamily="18" charset="0"/>
              </a:rPr>
              <a:t>ss</a:t>
            </a:r>
            <a:r>
              <a:rPr lang="fr-FR" sz="1000" dirty="0" smtClean="0">
                <a:latin typeface="Calisto MT" pitchFamily="18" charset="0"/>
              </a:rPr>
              <a:t>).</a:t>
            </a:r>
          </a:p>
          <a:p>
            <a:pPr algn="just">
              <a:defRPr/>
            </a:pPr>
            <a:endParaRPr lang="fr-FR" sz="1000" dirty="0" smtClean="0">
              <a:latin typeface="Calisto MT" pitchFamily="18" charset="0"/>
            </a:endParaRPr>
          </a:p>
          <a:p>
            <a:pPr>
              <a:defRPr/>
            </a:pPr>
            <a:endParaRPr lang="fr-FR" sz="1000" dirty="0" smtClean="0">
              <a:latin typeface="Calisto MT"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pPr>
              <a:defRPr/>
            </a:pPr>
            <a:fld id="{EEFE21FB-A0BB-4D61-BA65-07AF3E4A5048}" type="slidenum">
              <a:rPr lang="fr-CH" smtClean="0"/>
              <a:pPr>
                <a:defRPr/>
              </a:pPr>
              <a:t>31</a:t>
            </a:fld>
            <a:endParaRPr lang="fr-CH"/>
          </a:p>
        </p:txBody>
      </p:sp>
    </p:spTree>
    <p:extLst>
      <p:ext uri="{BB962C8B-B14F-4D97-AF65-F5344CB8AC3E}">
        <p14:creationId xmlns:p14="http://schemas.microsoft.com/office/powerpoint/2010/main" val="3339424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pPr>
              <a:defRPr/>
            </a:pPr>
            <a:fld id="{EEFE21FB-A0BB-4D61-BA65-07AF3E4A5048}" type="slidenum">
              <a:rPr lang="fr-CH" smtClean="0"/>
              <a:pPr>
                <a:defRPr/>
              </a:pPr>
              <a:t>3</a:t>
            </a:fld>
            <a:endParaRPr lang="fr-CH"/>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fr-FR" dirty="0" smtClean="0"/>
              <a:t>Aussi pour les marques de garantie (art. 21 LPM), il n'est pas exclu qu'un signe utilisé pour un produit (ou service) par une collectivité d’entreprises sur la base d'un règlement d'usage de la marque, et qui appartient au domaine public, puisse s'imposer dans le commerce,</a:t>
            </a:r>
            <a:r>
              <a:rPr lang="fr-FR" baseline="0" dirty="0" smtClean="0"/>
              <a:t> à condition toutefois qu’il ne soit pas soumis à un besoin de libre disposition absolu (qui empêche l’enregistrement comme marque imposée).</a:t>
            </a:r>
            <a:endParaRPr lang="fr-FR" dirty="0" smtClean="0"/>
          </a:p>
          <a:p>
            <a:pPr algn="just"/>
            <a:endParaRPr lang="fr-FR" dirty="0" smtClean="0"/>
          </a:p>
          <a:p>
            <a:pPr algn="just"/>
            <a:r>
              <a:rPr lang="fr-FR" dirty="0" smtClean="0"/>
              <a:t>L’existence d’un besoin de disponibilité absolu</a:t>
            </a:r>
            <a:r>
              <a:rPr lang="fr-FR" baseline="0" dirty="0" smtClean="0"/>
              <a:t> doit s’évaluer selon les circonstances en fonction du produit (ou service) en cause. Ces principes valent aussi pour les marques de garantie telles que celles de la SSH.</a:t>
            </a:r>
            <a:endParaRPr lang="fr-FR" dirty="0" smtClean="0"/>
          </a:p>
          <a:p>
            <a:pPr algn="just"/>
            <a:endParaRPr lang="fr-FR" dirty="0" smtClean="0"/>
          </a:p>
          <a:p>
            <a:pPr algn="just"/>
            <a:r>
              <a:rPr lang="fr-FR" dirty="0" smtClean="0"/>
              <a:t>Vu l'importante popularité de la classification des établissements hôteliers au moyen d'étoiles, il n'existe pas de signe de valeur équivalente, ce qui implique un besoin de libre disposition absolu. </a:t>
            </a:r>
            <a:endParaRPr lang="fr-FR" dirty="0"/>
          </a:p>
        </p:txBody>
      </p:sp>
      <p:sp>
        <p:nvSpPr>
          <p:cNvPr id="4" name="Foliennummernplatzhalter 3"/>
          <p:cNvSpPr>
            <a:spLocks noGrp="1"/>
          </p:cNvSpPr>
          <p:nvPr>
            <p:ph type="sldNum" sz="quarter" idx="10"/>
          </p:nvPr>
        </p:nvSpPr>
        <p:spPr/>
        <p:txBody>
          <a:bodyPr/>
          <a:lstStyle/>
          <a:p>
            <a:pPr>
              <a:defRPr/>
            </a:pPr>
            <a:fld id="{EEFE21FB-A0BB-4D61-BA65-07AF3E4A5048}" type="slidenum">
              <a:rPr lang="fr-CH" smtClean="0"/>
              <a:pPr>
                <a:defRPr/>
              </a:pPr>
              <a:t>32</a:t>
            </a:fld>
            <a:endParaRPr lang="fr-CH"/>
          </a:p>
        </p:txBody>
      </p:sp>
    </p:spTree>
    <p:extLst>
      <p:ext uri="{BB962C8B-B14F-4D97-AF65-F5344CB8AC3E}">
        <p14:creationId xmlns:p14="http://schemas.microsoft.com/office/powerpoint/2010/main" val="3339424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a:p>
        </p:txBody>
      </p:sp>
      <p:sp>
        <p:nvSpPr>
          <p:cNvPr id="4" name="Espace réservé du numéro de diapositive 3"/>
          <p:cNvSpPr>
            <a:spLocks noGrp="1"/>
          </p:cNvSpPr>
          <p:nvPr>
            <p:ph type="sldNum" sz="quarter" idx="10"/>
          </p:nvPr>
        </p:nvSpPr>
        <p:spPr/>
        <p:txBody>
          <a:bodyPr/>
          <a:lstStyle/>
          <a:p>
            <a:pPr>
              <a:defRPr/>
            </a:pPr>
            <a:fld id="{EEFE21FB-A0BB-4D61-BA65-07AF3E4A5048}" type="slidenum">
              <a:rPr lang="fr-CH" smtClean="0"/>
              <a:pPr>
                <a:defRPr/>
              </a:pPr>
              <a:t>4</a:t>
            </a:fld>
            <a:endParaRPr lang="fr-CH"/>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68004" indent="-168004" algn="just">
              <a:buFont typeface="Arial" pitchFamily="34" charset="0"/>
              <a:buChar char="•"/>
            </a:pPr>
            <a:r>
              <a:rPr lang="fr-FR" dirty="0" smtClean="0"/>
              <a:t>Lorsqu’un internaute effectue une recherche sur le moteur de recherche</a:t>
            </a:r>
            <a:r>
              <a:rPr lang="fr-FR" baseline="0" dirty="0" smtClean="0"/>
              <a:t> Google, </a:t>
            </a:r>
            <a:r>
              <a:rPr lang="fr-FR" dirty="0" smtClean="0"/>
              <a:t>à partir d’un ou de plusieurs mots, celui-ci</a:t>
            </a:r>
            <a:r>
              <a:rPr lang="fr-FR" baseline="0" dirty="0" smtClean="0"/>
              <a:t> affiche </a:t>
            </a:r>
            <a:r>
              <a:rPr lang="fr-FR" dirty="0" smtClean="0"/>
              <a:t>les sites qui paraissent le mieux correspondre à ces mots par ordre décroissant de pertinence grâce aux algorithmes automatiques</a:t>
            </a:r>
            <a:r>
              <a:rPr lang="fr-FR" baseline="0" dirty="0" smtClean="0"/>
              <a:t> à la base du programme du moteur de recherche</a:t>
            </a:r>
            <a:r>
              <a:rPr lang="fr-FR" dirty="0" smtClean="0"/>
              <a:t>. Il s’agit des </a:t>
            </a:r>
            <a:r>
              <a:rPr lang="fr-FR" b="1" u="none" dirty="0" smtClean="0"/>
              <a:t>résultats dits «naturels» </a:t>
            </a:r>
            <a:r>
              <a:rPr lang="fr-FR" dirty="0" smtClean="0"/>
              <a:t>de la recherche.</a:t>
            </a:r>
          </a:p>
          <a:p>
            <a:pPr algn="just"/>
            <a:endParaRPr lang="fr-FR" dirty="0" smtClean="0"/>
          </a:p>
          <a:p>
            <a:pPr marL="168004" indent="-168004" algn="just">
              <a:buFont typeface="Arial" pitchFamily="34" charset="0"/>
              <a:buChar char="•"/>
            </a:pPr>
            <a:r>
              <a:rPr lang="fr-FR" dirty="0" smtClean="0"/>
              <a:t>Par ailleurs, Google propose </a:t>
            </a:r>
            <a:r>
              <a:rPr lang="fr-FR" b="1" dirty="0" smtClean="0">
                <a:effectLst>
                  <a:outerShdw blurRad="38100" dist="38100" dir="2700000" algn="tl">
                    <a:srgbClr val="000000">
                      <a:alpha val="43137"/>
                    </a:srgbClr>
                  </a:outerShdw>
                </a:effectLst>
              </a:rPr>
              <a:t>un service de référencement payant dénommé «</a:t>
            </a:r>
            <a:r>
              <a:rPr lang="fr-FR" b="1" dirty="0" err="1" smtClean="0">
                <a:effectLst>
                  <a:outerShdw blurRad="38100" dist="38100" dir="2700000" algn="tl">
                    <a:srgbClr val="000000">
                      <a:alpha val="43137"/>
                    </a:srgbClr>
                  </a:outerShdw>
                </a:effectLst>
              </a:rPr>
              <a:t>AdWords</a:t>
            </a:r>
            <a:r>
              <a:rPr lang="fr-FR" b="1" dirty="0" smtClean="0">
                <a:effectLst>
                  <a:outerShdw blurRad="38100" dist="38100" dir="2700000" algn="tl">
                    <a:srgbClr val="000000">
                      <a:alpha val="43137"/>
                    </a:srgbClr>
                  </a:outerShdw>
                </a:effectLst>
              </a:rPr>
              <a:t>»,</a:t>
            </a:r>
            <a:r>
              <a:rPr lang="fr-FR" b="1" baseline="0" dirty="0" smtClean="0">
                <a:effectLst>
                  <a:outerShdw blurRad="38100" dist="38100" dir="2700000" algn="tl">
                    <a:srgbClr val="000000">
                      <a:alpha val="43137"/>
                    </a:srgbClr>
                  </a:outerShdw>
                </a:effectLst>
              </a:rPr>
              <a:t> </a:t>
            </a:r>
            <a:r>
              <a:rPr lang="fr-FR" baseline="0" dirty="0" smtClean="0"/>
              <a:t>qui </a:t>
            </a:r>
            <a:r>
              <a:rPr lang="fr-FR" dirty="0" smtClean="0"/>
              <a:t>permet à tout opérateur économique (annonceur) de</a:t>
            </a:r>
            <a:r>
              <a:rPr lang="fr-FR" baseline="0" dirty="0" smtClean="0"/>
              <a:t> </a:t>
            </a:r>
            <a:r>
              <a:rPr lang="fr-FR" dirty="0" smtClean="0"/>
              <a:t>sélectionner</a:t>
            </a:r>
            <a:r>
              <a:rPr lang="fr-FR" baseline="0" dirty="0" smtClean="0"/>
              <a:t> </a:t>
            </a:r>
            <a:r>
              <a:rPr lang="fr-FR" dirty="0" smtClean="0"/>
              <a:t>un ou plusieurs mots clés</a:t>
            </a:r>
            <a:r>
              <a:rPr lang="fr-FR" baseline="0" dirty="0" smtClean="0"/>
              <a:t> et d’afficher</a:t>
            </a:r>
            <a:r>
              <a:rPr lang="fr-FR" dirty="0" smtClean="0"/>
              <a:t>, en cas de concordance entre ce ou ces mots et celui ou ceux contenus dans la recherche faite par un internaute sur Google, une annonce, </a:t>
            </a:r>
            <a:r>
              <a:rPr lang="fr-FR" b="1" u="sng" dirty="0" smtClean="0"/>
              <a:t>à savoir un bref</a:t>
            </a:r>
            <a:r>
              <a:rPr lang="fr-FR" b="1" u="sng" baseline="0" dirty="0" smtClean="0"/>
              <a:t> </a:t>
            </a:r>
            <a:r>
              <a:rPr lang="fr-FR" b="1" u="sng" dirty="0" smtClean="0"/>
              <a:t>message commercial</a:t>
            </a:r>
            <a:r>
              <a:rPr lang="fr-FR" b="1" u="sng" baseline="0" dirty="0" smtClean="0"/>
              <a:t> avec </a:t>
            </a:r>
            <a:r>
              <a:rPr lang="fr-FR" b="1" u="sng" dirty="0" smtClean="0"/>
              <a:t>un lien promotionnel vers son site</a:t>
            </a:r>
            <a:r>
              <a:rPr lang="fr-FR" dirty="0" smtClean="0"/>
              <a:t>. Ce lien promotionnel apparaît dans la rubrique «liens commerciaux», qui est affichée soit dans</a:t>
            </a:r>
            <a:r>
              <a:rPr lang="fr-FR" baseline="0" dirty="0" smtClean="0"/>
              <a:t> la marge à droite </a:t>
            </a:r>
            <a:r>
              <a:rPr lang="fr-FR" dirty="0" smtClean="0"/>
              <a:t>des résultats naturels, soit en haut de la page sur un fond jaune au-dessus desdits résultats.</a:t>
            </a:r>
          </a:p>
          <a:p>
            <a:pPr marL="168004" indent="-168004">
              <a:buFont typeface="Arial" pitchFamily="34" charset="0"/>
              <a:buChar char="•"/>
            </a:pPr>
            <a:r>
              <a:rPr lang="fr-FR" dirty="0" smtClean="0"/>
              <a:t>Les</a:t>
            </a:r>
            <a:r>
              <a:rPr lang="fr-FR" baseline="0" dirty="0" smtClean="0"/>
              <a:t> systèmes de publicité de Yahoo! et Microsoft sont très comparables à ceux de Google.</a:t>
            </a:r>
          </a:p>
          <a:p>
            <a:pPr marL="168004" indent="-168004">
              <a:buFont typeface="Arial" pitchFamily="34" charset="0"/>
              <a:buChar char="•"/>
            </a:pPr>
            <a:r>
              <a:rPr lang="fr-FR" dirty="0" smtClean="0"/>
              <a:t>Une rémunération du service de référencement</a:t>
            </a:r>
            <a:r>
              <a:rPr lang="fr-FR" baseline="0" dirty="0" smtClean="0"/>
              <a:t> </a:t>
            </a:r>
            <a:r>
              <a:rPr lang="fr-FR" dirty="0" smtClean="0"/>
              <a:t>due par l’annonceur est calculée en fonction, notamment, du «prix maximal par clic», du nombre de clics convenu</a:t>
            </a:r>
            <a:r>
              <a:rPr lang="fr-FR" baseline="0" dirty="0" smtClean="0"/>
              <a:t> entre l’annonceur et Google </a:t>
            </a:r>
            <a:r>
              <a:rPr lang="fr-FR" dirty="0" smtClean="0"/>
              <a:t>lors de la conclusion du contrat de service de référencement entre</a:t>
            </a:r>
            <a:r>
              <a:rPr lang="fr-FR" baseline="0" dirty="0" smtClean="0"/>
              <a:t> les parties</a:t>
            </a:r>
            <a:r>
              <a:rPr lang="fr-FR" dirty="0" smtClean="0"/>
              <a:t>.</a:t>
            </a:r>
          </a:p>
          <a:p>
            <a:endParaRPr lang="de-CH" dirty="0"/>
          </a:p>
        </p:txBody>
      </p:sp>
      <p:sp>
        <p:nvSpPr>
          <p:cNvPr id="4" name="Foliennummernplatzhalter 3"/>
          <p:cNvSpPr>
            <a:spLocks noGrp="1"/>
          </p:cNvSpPr>
          <p:nvPr>
            <p:ph type="sldNum" sz="quarter" idx="10"/>
          </p:nvPr>
        </p:nvSpPr>
        <p:spPr/>
        <p:txBody>
          <a:bodyPr/>
          <a:lstStyle/>
          <a:p>
            <a:pPr>
              <a:defRPr/>
            </a:pPr>
            <a:fld id="{EEFE21FB-A0BB-4D61-BA65-07AF3E4A5048}" type="slidenum">
              <a:rPr lang="fr-CH" smtClean="0"/>
              <a:pPr>
                <a:defRPr/>
              </a:pPr>
              <a:t>5</a:t>
            </a:fld>
            <a:endParaRPr lang="fr-CH"/>
          </a:p>
        </p:txBody>
      </p:sp>
    </p:spTree>
    <p:extLst>
      <p:ext uri="{BB962C8B-B14F-4D97-AF65-F5344CB8AC3E}">
        <p14:creationId xmlns:p14="http://schemas.microsoft.com/office/powerpoint/2010/main" val="1379573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p:spPr>
      </p:sp>
      <p:sp>
        <p:nvSpPr>
          <p:cNvPr id="19458" name="Rectangle 3"/>
          <p:cNvSpPr>
            <a:spLocks noGrp="1"/>
          </p:cNvSpPr>
          <p:nvPr>
            <p:ph type="body" idx="1"/>
          </p:nvPr>
        </p:nvSpPr>
        <p:spPr>
          <a:noFill/>
          <a:ln/>
        </p:spPr>
        <p:txBody>
          <a:bodyPr/>
          <a:lstStyle/>
          <a:p>
            <a:endParaRPr lang="fr-FR"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a:noFill/>
          <a:ln/>
        </p:spPr>
        <p:txBody>
          <a:bodyPr/>
          <a:lstStyle/>
          <a:p>
            <a:pPr defTabSz="896021" eaLnBrk="1" hangingPunct="1">
              <a:spcBef>
                <a:spcPct val="0"/>
              </a:spcBef>
              <a:defRPr/>
            </a:pPr>
            <a:r>
              <a:rPr lang="fr-FR" b="1" dirty="0" smtClean="0">
                <a:latin typeface="Calisto MT" pitchFamily="18" charset="0"/>
              </a:rPr>
              <a:t>L’affaire C-236/08</a:t>
            </a:r>
          </a:p>
          <a:p>
            <a:pPr eaLnBrk="1" hangingPunct="1">
              <a:spcBef>
                <a:spcPct val="0"/>
              </a:spcBef>
            </a:pPr>
            <a:endParaRPr lang="fr-FR" dirty="0" smtClean="0"/>
          </a:p>
          <a:p>
            <a:pPr eaLnBrk="1" hangingPunct="1">
              <a:spcBef>
                <a:spcPct val="0"/>
              </a:spcBef>
            </a:pPr>
            <a:endParaRPr lang="fr-FR" dirty="0" smtClean="0"/>
          </a:p>
          <a:p>
            <a:pPr algn="just" eaLnBrk="1" hangingPunct="1">
              <a:spcBef>
                <a:spcPct val="0"/>
              </a:spcBef>
            </a:pPr>
            <a:r>
              <a:rPr lang="fr-FR" dirty="0" smtClean="0"/>
              <a:t>Louis</a:t>
            </a:r>
            <a:r>
              <a:rPr lang="fr-FR" baseline="0" dirty="0" smtClean="0"/>
              <a:t> Vuitton Malletier SA (</a:t>
            </a:r>
            <a:r>
              <a:rPr lang="fr-FR" dirty="0" smtClean="0"/>
              <a:t>L.V.) a fait constater que la saisie par les internautes sur Google</a:t>
            </a:r>
            <a:r>
              <a:rPr lang="fr-FR" baseline="0" dirty="0" smtClean="0"/>
              <a:t> </a:t>
            </a:r>
            <a:r>
              <a:rPr lang="fr-FR" dirty="0" smtClean="0"/>
              <a:t>de mots constituant ses marques faisait apparaître, dans la rubrique «liens commerciaux», des liens vers des sites proposant de</a:t>
            </a:r>
            <a:r>
              <a:rPr lang="fr-FR" baseline="0" dirty="0" smtClean="0"/>
              <a:t>s </a:t>
            </a:r>
            <a:r>
              <a:rPr lang="fr-FR" dirty="0" smtClean="0"/>
              <a:t>produits </a:t>
            </a:r>
            <a:r>
              <a:rPr lang="fr-FR" b="1" dirty="0" smtClean="0"/>
              <a:t>contrefaisants</a:t>
            </a:r>
            <a:r>
              <a:rPr lang="fr-FR" dirty="0" smtClean="0"/>
              <a:t> Vuitton. </a:t>
            </a:r>
          </a:p>
          <a:p>
            <a:pPr algn="just" eaLnBrk="1" hangingPunct="1">
              <a:spcBef>
                <a:spcPct val="0"/>
              </a:spcBef>
            </a:pPr>
            <a:endParaRPr lang="fr-FR" dirty="0" smtClean="0"/>
          </a:p>
          <a:p>
            <a:pPr algn="just" eaLnBrk="1" hangingPunct="1">
              <a:spcBef>
                <a:spcPct val="0"/>
              </a:spcBef>
            </a:pPr>
            <a:r>
              <a:rPr lang="fr-FR" dirty="0" smtClean="0"/>
              <a:t>Google offrait aux annonceurs la possibilité de sélectionner non seulement des mots clefs correspondant aux marques de Vuitton, mais aussi </a:t>
            </a:r>
            <a:r>
              <a:rPr lang="fr-FR" b="1" dirty="0" smtClean="0"/>
              <a:t>ces mots clés associés à d’autres</a:t>
            </a:r>
            <a:r>
              <a:rPr lang="fr-FR" b="1" baseline="0" dirty="0" smtClean="0"/>
              <a:t> mots clefs </a:t>
            </a:r>
            <a:r>
              <a:rPr lang="fr-FR" b="1" dirty="0" smtClean="0"/>
              <a:t>évoquant la contrefaçon</a:t>
            </a:r>
            <a:r>
              <a:rPr lang="fr-FR" dirty="0" smtClean="0"/>
              <a:t>, telles que «imitation», « réplique » et «copie».</a:t>
            </a:r>
            <a:endParaRPr lang="fr-CH" dirty="0" smtClean="0"/>
          </a:p>
        </p:txBody>
      </p:sp>
      <p:sp>
        <p:nvSpPr>
          <p:cNvPr id="21507" name="Slide Number Placeholder 3"/>
          <p:cNvSpPr>
            <a:spLocks noGrp="1"/>
          </p:cNvSpPr>
          <p:nvPr>
            <p:ph type="sldNum" sz="quarter" idx="5"/>
          </p:nvPr>
        </p:nvSpPr>
        <p:spPr>
          <a:noFill/>
        </p:spPr>
        <p:txBody>
          <a:bodyPr/>
          <a:lstStyle/>
          <a:p>
            <a:fld id="{42594F9C-79D5-4BB9-AFFF-20375367AA49}" type="slidenum">
              <a:rPr lang="fr-CH" smtClean="0"/>
              <a:pPr/>
              <a:t>7</a:t>
            </a:fld>
            <a:endParaRPr lang="fr-CH"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fr-FR" dirty="0" err="1" smtClean="0"/>
              <a:t>Viaticum</a:t>
            </a:r>
            <a:r>
              <a:rPr lang="fr-FR" dirty="0" smtClean="0"/>
              <a:t> et </a:t>
            </a:r>
            <a:r>
              <a:rPr lang="fr-FR" dirty="0" err="1" smtClean="0"/>
              <a:t>Luteciel</a:t>
            </a:r>
            <a:r>
              <a:rPr lang="fr-FR" dirty="0" smtClean="0"/>
              <a:t> ont fait constater que, lors de l’utilisation du moteur de recherche de Google par des internautes, la saisie des termes constituant les marques susvisées faisait apparaître, dans la rubrique «liens commerciaux», des liens vers des sites de produits</a:t>
            </a:r>
            <a:r>
              <a:rPr lang="fr-FR" baseline="0" dirty="0" smtClean="0"/>
              <a:t> </a:t>
            </a:r>
            <a:r>
              <a:rPr lang="fr-FR" b="1" dirty="0" smtClean="0"/>
              <a:t>concurrents</a:t>
            </a:r>
            <a:r>
              <a:rPr lang="fr-FR" dirty="0" smtClean="0"/>
              <a:t> de </a:t>
            </a:r>
            <a:r>
              <a:rPr lang="fr-FR" dirty="0" err="1" smtClean="0"/>
              <a:t>Viaticum</a:t>
            </a:r>
            <a:r>
              <a:rPr lang="fr-FR" dirty="0" smtClean="0"/>
              <a:t>. Il a également été établi que Google offrait aux annonceurs la possibilité de sélectionner à cette fin des mots clés correspondant auxdites marques.</a:t>
            </a:r>
            <a:endParaRPr lang="de-CH" dirty="0"/>
          </a:p>
        </p:txBody>
      </p:sp>
      <p:sp>
        <p:nvSpPr>
          <p:cNvPr id="4" name="Foliennummernplatzhalter 3"/>
          <p:cNvSpPr>
            <a:spLocks noGrp="1"/>
          </p:cNvSpPr>
          <p:nvPr>
            <p:ph type="sldNum" sz="quarter" idx="10"/>
          </p:nvPr>
        </p:nvSpPr>
        <p:spPr/>
        <p:txBody>
          <a:bodyPr/>
          <a:lstStyle/>
          <a:p>
            <a:pPr>
              <a:defRPr/>
            </a:pPr>
            <a:fld id="{EEFE21FB-A0BB-4D61-BA65-07AF3E4A5048}" type="slidenum">
              <a:rPr lang="fr-CH" smtClean="0"/>
              <a:pPr>
                <a:defRPr/>
              </a:pPr>
              <a:t>8</a:t>
            </a:fld>
            <a:endParaRPr lang="fr-CH"/>
          </a:p>
        </p:txBody>
      </p:sp>
    </p:spTree>
    <p:extLst>
      <p:ext uri="{BB962C8B-B14F-4D97-AF65-F5344CB8AC3E}">
        <p14:creationId xmlns:p14="http://schemas.microsoft.com/office/powerpoint/2010/main" val="4227439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TextEdi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a:noFill/>
          <a:ln/>
        </p:spPr>
        <p:txBody>
          <a:bodyPr/>
          <a:lstStyle/>
          <a:p>
            <a:pPr algn="just"/>
            <a:endParaRPr lang="fr-FR" dirty="0" smtClean="0"/>
          </a:p>
          <a:p>
            <a:pPr algn="just"/>
            <a:r>
              <a:rPr lang="fr-FR" dirty="0" smtClean="0"/>
              <a:t>Au cours de l’année 2003, M. </a:t>
            </a:r>
            <a:r>
              <a:rPr lang="fr-FR" dirty="0" err="1" smtClean="0"/>
              <a:t>Thonet</a:t>
            </a:r>
            <a:r>
              <a:rPr lang="fr-FR" dirty="0" smtClean="0"/>
              <a:t> et le Centre</a:t>
            </a:r>
            <a:r>
              <a:rPr lang="fr-FR" baseline="0" dirty="0" smtClean="0"/>
              <a:t> National de Recherche en Relation Humaines (</a:t>
            </a:r>
            <a:r>
              <a:rPr lang="fr-FR" dirty="0" smtClean="0"/>
              <a:t>CNRRH) ont fait constater que, lors de l’utilisation du moteur de recherche de Google par des internautes, la saisie du terme correspondant à la marque susvisée faisait apparaître, dans la rubrique «liens commerciaux», des liens vers des sites de produits </a:t>
            </a:r>
            <a:r>
              <a:rPr lang="fr-FR" b="1" dirty="0" smtClean="0"/>
              <a:t>concurrents</a:t>
            </a:r>
            <a:r>
              <a:rPr lang="fr-FR" dirty="0" smtClean="0"/>
              <a:t> de CNRRH, exploités respectivement par M. </a:t>
            </a:r>
            <a:r>
              <a:rPr lang="fr-FR" dirty="0" err="1" smtClean="0"/>
              <a:t>Raboin</a:t>
            </a:r>
            <a:r>
              <a:rPr lang="fr-FR" dirty="0" smtClean="0"/>
              <a:t> et </a:t>
            </a:r>
            <a:r>
              <a:rPr lang="fr-FR" dirty="0" err="1" smtClean="0"/>
              <a:t>Tiger</a:t>
            </a:r>
            <a:r>
              <a:rPr lang="fr-FR" dirty="0" smtClean="0"/>
              <a:t>. Il a également été établi que Google offrait aux annonceurs la possibilité de sélectionner à cette fin ledit terme en tant que mot clé.</a:t>
            </a:r>
            <a:endParaRPr lang="fr-CH" dirty="0" smtClean="0">
              <a:latin typeface="Calisto MT" pitchFamily="18" charset="0"/>
            </a:endParaRPr>
          </a:p>
          <a:p>
            <a:endParaRPr lang="fr-FR"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C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H"/>
          </a:p>
        </p:txBody>
      </p:sp>
      <p:sp>
        <p:nvSpPr>
          <p:cNvPr id="4" name="Date Placeholder 3"/>
          <p:cNvSpPr>
            <a:spLocks noGrp="1"/>
          </p:cNvSpPr>
          <p:nvPr>
            <p:ph type="dt" sz="half" idx="10"/>
          </p:nvPr>
        </p:nvSpPr>
        <p:spPr/>
        <p:txBody>
          <a:bodyPr/>
          <a:lstStyle>
            <a:lvl1pPr>
              <a:defRPr/>
            </a:lvl1pPr>
          </a:lstStyle>
          <a:p>
            <a:pPr>
              <a:defRPr/>
            </a:pPr>
            <a:fld id="{E6F45214-B44D-4241-AE83-7ABA32E7DBB8}" type="datetimeFigureOut">
              <a:rPr lang="fr-FR"/>
              <a:pPr>
                <a:defRPr/>
              </a:pPr>
              <a:t>11/04/2012</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9F909FD2-B3BD-4812-8412-9A0FC8C7CFF3}" type="slidenum">
              <a:rPr lang="fr-CH"/>
              <a:pPr>
                <a:defRPr/>
              </a:pPr>
              <a:t>‹Nr.›</a:t>
            </a:fld>
            <a:endParaRPr lang="fr-C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lvl1pPr>
              <a:defRPr/>
            </a:lvl1pPr>
          </a:lstStyle>
          <a:p>
            <a:pPr>
              <a:defRPr/>
            </a:pPr>
            <a:fld id="{EAE660BE-1B35-4EE7-B664-859E290B93A7}" type="datetimeFigureOut">
              <a:rPr lang="fr-FR"/>
              <a:pPr>
                <a:defRPr/>
              </a:pPr>
              <a:t>11/04/2012</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506EB90E-905F-4092-84E7-4C7DE6501405}" type="slidenum">
              <a:rPr lang="fr-CH"/>
              <a:pPr>
                <a:defRPr/>
              </a:pPr>
              <a:t>‹Nr.›</a:t>
            </a:fld>
            <a:endParaRPr lang="fr-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lvl1pPr>
              <a:defRPr/>
            </a:lvl1pPr>
          </a:lstStyle>
          <a:p>
            <a:pPr>
              <a:defRPr/>
            </a:pPr>
            <a:fld id="{14D897D6-A188-4B37-8B5D-68C49742BC80}" type="datetimeFigureOut">
              <a:rPr lang="fr-FR"/>
              <a:pPr>
                <a:defRPr/>
              </a:pPr>
              <a:t>11/04/2012</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616F4981-1F9A-4392-9B27-49F9D10450E2}" type="slidenum">
              <a:rPr lang="fr-CH"/>
              <a:pPr>
                <a:defRPr/>
              </a:pPr>
              <a:t>‹Nr.›</a:t>
            </a:fld>
            <a:endParaRPr lang="fr-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lvl1pPr>
              <a:defRPr/>
            </a:lvl1pPr>
          </a:lstStyle>
          <a:p>
            <a:pPr>
              <a:defRPr/>
            </a:pPr>
            <a:fld id="{3FF2F557-2BF8-44E5-B6E5-542BFE68503E}" type="datetimeFigureOut">
              <a:rPr lang="fr-FR"/>
              <a:pPr>
                <a:defRPr/>
              </a:pPr>
              <a:t>11/04/2012</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70133F6A-8806-44BF-B45A-8C8A8150A2CC}" type="slidenum">
              <a:rPr lang="fr-CH"/>
              <a:pPr>
                <a:defRPr/>
              </a:pPr>
              <a:t>‹Nr.›</a:t>
            </a:fld>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D978040-E87B-4D05-882B-AF7DD03B1193}" type="datetimeFigureOut">
              <a:rPr lang="fr-FR"/>
              <a:pPr>
                <a:defRPr/>
              </a:pPr>
              <a:t>11/04/2012</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A91DF999-FD5E-4C1D-8785-2898B98CD385}" type="slidenum">
              <a:rPr lang="fr-CH"/>
              <a:pPr>
                <a:defRPr/>
              </a:pPr>
              <a:t>‹Nr.›</a:t>
            </a:fld>
            <a:endParaRPr lang="fr-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Date Placeholder 3"/>
          <p:cNvSpPr>
            <a:spLocks noGrp="1"/>
          </p:cNvSpPr>
          <p:nvPr>
            <p:ph type="dt" sz="half" idx="10"/>
          </p:nvPr>
        </p:nvSpPr>
        <p:spPr/>
        <p:txBody>
          <a:bodyPr/>
          <a:lstStyle>
            <a:lvl1pPr>
              <a:defRPr/>
            </a:lvl1pPr>
          </a:lstStyle>
          <a:p>
            <a:pPr>
              <a:defRPr/>
            </a:pPr>
            <a:fld id="{9F89D8F3-42FA-4A69-9705-6B188341F0A7}" type="datetimeFigureOut">
              <a:rPr lang="fr-FR"/>
              <a:pPr>
                <a:defRPr/>
              </a:pPr>
              <a:t>11/04/2012</a:t>
            </a:fld>
            <a:endParaRPr lang="fr-CH"/>
          </a:p>
        </p:txBody>
      </p:sp>
      <p:sp>
        <p:nvSpPr>
          <p:cNvPr id="6" name="Footer Placeholder 4"/>
          <p:cNvSpPr>
            <a:spLocks noGrp="1"/>
          </p:cNvSpPr>
          <p:nvPr>
            <p:ph type="ftr" sz="quarter" idx="11"/>
          </p:nvPr>
        </p:nvSpPr>
        <p:spPr/>
        <p:txBody>
          <a:bodyPr/>
          <a:lstStyle>
            <a:lvl1pPr>
              <a:defRPr/>
            </a:lvl1pPr>
          </a:lstStyle>
          <a:p>
            <a:pPr>
              <a:defRPr/>
            </a:pPr>
            <a:endParaRPr lang="fr-CH"/>
          </a:p>
        </p:txBody>
      </p:sp>
      <p:sp>
        <p:nvSpPr>
          <p:cNvPr id="7" name="Slide Number Placeholder 5"/>
          <p:cNvSpPr>
            <a:spLocks noGrp="1"/>
          </p:cNvSpPr>
          <p:nvPr>
            <p:ph type="sldNum" sz="quarter" idx="12"/>
          </p:nvPr>
        </p:nvSpPr>
        <p:spPr/>
        <p:txBody>
          <a:bodyPr/>
          <a:lstStyle>
            <a:lvl1pPr>
              <a:defRPr/>
            </a:lvl1pPr>
          </a:lstStyle>
          <a:p>
            <a:pPr>
              <a:defRPr/>
            </a:pPr>
            <a:fld id="{8AE13914-8F2D-4107-834E-2F6E0E5FBC7B}" type="slidenum">
              <a:rPr lang="fr-CH"/>
              <a:pPr>
                <a:defRPr/>
              </a:pPr>
              <a:t>‹Nr.›</a:t>
            </a:fld>
            <a:endParaRPr lang="fr-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Date Placeholder 3"/>
          <p:cNvSpPr>
            <a:spLocks noGrp="1"/>
          </p:cNvSpPr>
          <p:nvPr>
            <p:ph type="dt" sz="half" idx="10"/>
          </p:nvPr>
        </p:nvSpPr>
        <p:spPr/>
        <p:txBody>
          <a:bodyPr/>
          <a:lstStyle>
            <a:lvl1pPr>
              <a:defRPr/>
            </a:lvl1pPr>
          </a:lstStyle>
          <a:p>
            <a:pPr>
              <a:defRPr/>
            </a:pPr>
            <a:fld id="{2682AC93-206F-4361-BC8A-139DC0A3B5B4}" type="datetimeFigureOut">
              <a:rPr lang="fr-FR"/>
              <a:pPr>
                <a:defRPr/>
              </a:pPr>
              <a:t>11/04/2012</a:t>
            </a:fld>
            <a:endParaRPr lang="fr-CH"/>
          </a:p>
        </p:txBody>
      </p:sp>
      <p:sp>
        <p:nvSpPr>
          <p:cNvPr id="8" name="Footer Placeholder 4"/>
          <p:cNvSpPr>
            <a:spLocks noGrp="1"/>
          </p:cNvSpPr>
          <p:nvPr>
            <p:ph type="ftr" sz="quarter" idx="11"/>
          </p:nvPr>
        </p:nvSpPr>
        <p:spPr/>
        <p:txBody>
          <a:bodyPr/>
          <a:lstStyle>
            <a:lvl1pPr>
              <a:defRPr/>
            </a:lvl1pPr>
          </a:lstStyle>
          <a:p>
            <a:pPr>
              <a:defRPr/>
            </a:pPr>
            <a:endParaRPr lang="fr-CH"/>
          </a:p>
        </p:txBody>
      </p:sp>
      <p:sp>
        <p:nvSpPr>
          <p:cNvPr id="9" name="Slide Number Placeholder 5"/>
          <p:cNvSpPr>
            <a:spLocks noGrp="1"/>
          </p:cNvSpPr>
          <p:nvPr>
            <p:ph type="sldNum" sz="quarter" idx="12"/>
          </p:nvPr>
        </p:nvSpPr>
        <p:spPr/>
        <p:txBody>
          <a:bodyPr/>
          <a:lstStyle>
            <a:lvl1pPr>
              <a:defRPr/>
            </a:lvl1pPr>
          </a:lstStyle>
          <a:p>
            <a:pPr>
              <a:defRPr/>
            </a:pPr>
            <a:fld id="{94C690EC-0D18-4A22-9AC3-1A880943525D}" type="slidenum">
              <a:rPr lang="fr-CH"/>
              <a:pPr>
                <a:defRPr/>
              </a:pPr>
              <a:t>‹Nr.›</a:t>
            </a:fld>
            <a:endParaRPr lang="fr-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Date Placeholder 3"/>
          <p:cNvSpPr>
            <a:spLocks noGrp="1"/>
          </p:cNvSpPr>
          <p:nvPr>
            <p:ph type="dt" sz="half" idx="10"/>
          </p:nvPr>
        </p:nvSpPr>
        <p:spPr/>
        <p:txBody>
          <a:bodyPr/>
          <a:lstStyle>
            <a:lvl1pPr>
              <a:defRPr/>
            </a:lvl1pPr>
          </a:lstStyle>
          <a:p>
            <a:pPr>
              <a:defRPr/>
            </a:pPr>
            <a:fld id="{599E8D14-5B9C-4417-BB23-073DAE4C7D1E}" type="datetimeFigureOut">
              <a:rPr lang="fr-FR"/>
              <a:pPr>
                <a:defRPr/>
              </a:pPr>
              <a:t>11/04/2012</a:t>
            </a:fld>
            <a:endParaRPr lang="fr-CH"/>
          </a:p>
        </p:txBody>
      </p:sp>
      <p:sp>
        <p:nvSpPr>
          <p:cNvPr id="4" name="Footer Placeholder 4"/>
          <p:cNvSpPr>
            <a:spLocks noGrp="1"/>
          </p:cNvSpPr>
          <p:nvPr>
            <p:ph type="ftr" sz="quarter" idx="11"/>
          </p:nvPr>
        </p:nvSpPr>
        <p:spPr/>
        <p:txBody>
          <a:bodyPr/>
          <a:lstStyle>
            <a:lvl1pPr>
              <a:defRPr/>
            </a:lvl1pPr>
          </a:lstStyle>
          <a:p>
            <a:pPr>
              <a:defRPr/>
            </a:pPr>
            <a:endParaRPr lang="fr-CH"/>
          </a:p>
        </p:txBody>
      </p:sp>
      <p:sp>
        <p:nvSpPr>
          <p:cNvPr id="5" name="Slide Number Placeholder 5"/>
          <p:cNvSpPr>
            <a:spLocks noGrp="1"/>
          </p:cNvSpPr>
          <p:nvPr>
            <p:ph type="sldNum" sz="quarter" idx="12"/>
          </p:nvPr>
        </p:nvSpPr>
        <p:spPr/>
        <p:txBody>
          <a:bodyPr/>
          <a:lstStyle>
            <a:lvl1pPr>
              <a:defRPr/>
            </a:lvl1pPr>
          </a:lstStyle>
          <a:p>
            <a:pPr>
              <a:defRPr/>
            </a:pPr>
            <a:fld id="{70F841D3-469B-4A77-85FA-5513A84DB43E}" type="slidenum">
              <a:rPr lang="fr-CH"/>
              <a:pPr>
                <a:defRPr/>
              </a:pPr>
              <a:t>‹Nr.›</a:t>
            </a:fld>
            <a:endParaRPr lang="fr-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DC7DC47-FAFF-4953-85F1-C9765F1FF5F7}" type="datetimeFigureOut">
              <a:rPr lang="fr-FR"/>
              <a:pPr>
                <a:defRPr/>
              </a:pPr>
              <a:t>11/04/2012</a:t>
            </a:fld>
            <a:endParaRPr lang="fr-CH"/>
          </a:p>
        </p:txBody>
      </p:sp>
      <p:sp>
        <p:nvSpPr>
          <p:cNvPr id="3" name="Footer Placeholder 4"/>
          <p:cNvSpPr>
            <a:spLocks noGrp="1"/>
          </p:cNvSpPr>
          <p:nvPr>
            <p:ph type="ftr" sz="quarter" idx="11"/>
          </p:nvPr>
        </p:nvSpPr>
        <p:spPr/>
        <p:txBody>
          <a:bodyPr/>
          <a:lstStyle>
            <a:lvl1pPr>
              <a:defRPr/>
            </a:lvl1pPr>
          </a:lstStyle>
          <a:p>
            <a:pPr>
              <a:defRPr/>
            </a:pPr>
            <a:endParaRPr lang="fr-CH"/>
          </a:p>
        </p:txBody>
      </p:sp>
      <p:sp>
        <p:nvSpPr>
          <p:cNvPr id="4" name="Slide Number Placeholder 5"/>
          <p:cNvSpPr>
            <a:spLocks noGrp="1"/>
          </p:cNvSpPr>
          <p:nvPr>
            <p:ph type="sldNum" sz="quarter" idx="12"/>
          </p:nvPr>
        </p:nvSpPr>
        <p:spPr/>
        <p:txBody>
          <a:bodyPr/>
          <a:lstStyle>
            <a:lvl1pPr>
              <a:defRPr/>
            </a:lvl1pPr>
          </a:lstStyle>
          <a:p>
            <a:pPr>
              <a:defRPr/>
            </a:pPr>
            <a:fld id="{326375B9-1DF5-4F7A-A51F-F7F5FAB4F9BE}" type="slidenum">
              <a:rPr lang="fr-CH"/>
              <a:pPr>
                <a:defRPr/>
              </a:pPr>
              <a:t>‹Nr.›</a:t>
            </a:fld>
            <a:endParaRPr lang="fr-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6AAF351-6F52-402B-86EF-750C1CD218AB}" type="datetimeFigureOut">
              <a:rPr lang="fr-FR"/>
              <a:pPr>
                <a:defRPr/>
              </a:pPr>
              <a:t>11/04/2012</a:t>
            </a:fld>
            <a:endParaRPr lang="fr-CH"/>
          </a:p>
        </p:txBody>
      </p:sp>
      <p:sp>
        <p:nvSpPr>
          <p:cNvPr id="6" name="Footer Placeholder 4"/>
          <p:cNvSpPr>
            <a:spLocks noGrp="1"/>
          </p:cNvSpPr>
          <p:nvPr>
            <p:ph type="ftr" sz="quarter" idx="11"/>
          </p:nvPr>
        </p:nvSpPr>
        <p:spPr/>
        <p:txBody>
          <a:bodyPr/>
          <a:lstStyle>
            <a:lvl1pPr>
              <a:defRPr/>
            </a:lvl1pPr>
          </a:lstStyle>
          <a:p>
            <a:pPr>
              <a:defRPr/>
            </a:pPr>
            <a:endParaRPr lang="fr-CH"/>
          </a:p>
        </p:txBody>
      </p:sp>
      <p:sp>
        <p:nvSpPr>
          <p:cNvPr id="7" name="Slide Number Placeholder 5"/>
          <p:cNvSpPr>
            <a:spLocks noGrp="1"/>
          </p:cNvSpPr>
          <p:nvPr>
            <p:ph type="sldNum" sz="quarter" idx="12"/>
          </p:nvPr>
        </p:nvSpPr>
        <p:spPr/>
        <p:txBody>
          <a:bodyPr/>
          <a:lstStyle>
            <a:lvl1pPr>
              <a:defRPr/>
            </a:lvl1pPr>
          </a:lstStyle>
          <a:p>
            <a:pPr>
              <a:defRPr/>
            </a:pPr>
            <a:fld id="{82E15410-F736-40F5-8EEA-6573FC863861}" type="slidenum">
              <a:rPr lang="fr-CH"/>
              <a:pPr>
                <a:defRPr/>
              </a:pPr>
              <a:t>‹Nr.›</a:t>
            </a:fld>
            <a:endParaRPr lang="fr-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B809BB4-4DED-4E07-A34A-62B239B9043B}" type="datetimeFigureOut">
              <a:rPr lang="fr-FR"/>
              <a:pPr>
                <a:defRPr/>
              </a:pPr>
              <a:t>11/04/2012</a:t>
            </a:fld>
            <a:endParaRPr lang="fr-CH"/>
          </a:p>
        </p:txBody>
      </p:sp>
      <p:sp>
        <p:nvSpPr>
          <p:cNvPr id="6" name="Footer Placeholder 4"/>
          <p:cNvSpPr>
            <a:spLocks noGrp="1"/>
          </p:cNvSpPr>
          <p:nvPr>
            <p:ph type="ftr" sz="quarter" idx="11"/>
          </p:nvPr>
        </p:nvSpPr>
        <p:spPr/>
        <p:txBody>
          <a:bodyPr/>
          <a:lstStyle>
            <a:lvl1pPr>
              <a:defRPr/>
            </a:lvl1pPr>
          </a:lstStyle>
          <a:p>
            <a:pPr>
              <a:defRPr/>
            </a:pPr>
            <a:endParaRPr lang="fr-CH"/>
          </a:p>
        </p:txBody>
      </p:sp>
      <p:sp>
        <p:nvSpPr>
          <p:cNvPr id="7" name="Slide Number Placeholder 5"/>
          <p:cNvSpPr>
            <a:spLocks noGrp="1"/>
          </p:cNvSpPr>
          <p:nvPr>
            <p:ph type="sldNum" sz="quarter" idx="12"/>
          </p:nvPr>
        </p:nvSpPr>
        <p:spPr/>
        <p:txBody>
          <a:bodyPr/>
          <a:lstStyle>
            <a:lvl1pPr>
              <a:defRPr/>
            </a:lvl1pPr>
          </a:lstStyle>
          <a:p>
            <a:pPr>
              <a:defRPr/>
            </a:pPr>
            <a:fld id="{769B56FF-9BB9-4E36-9EFD-384282655663}" type="slidenum">
              <a:rPr lang="fr-CH"/>
              <a:pPr>
                <a:defRPr/>
              </a:pPr>
              <a:t>‹Nr.›</a:t>
            </a:fld>
            <a:endParaRPr lang="fr-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fr-CH"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025A463-434B-403B-9854-B02718595A9F}" type="datetimeFigureOut">
              <a:rPr lang="fr-FR"/>
              <a:pPr>
                <a:defRPr/>
              </a:pPr>
              <a:t>11/04/2012</a:t>
            </a:fld>
            <a:endParaRPr lang="fr-C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8443032-8B7E-4F80-A0D9-F39898CCCE3E}" type="slidenum">
              <a:rPr lang="fr-CH"/>
              <a:pPr>
                <a:defRPr/>
              </a:pPr>
              <a:t>‹Nr.›</a:t>
            </a:fld>
            <a:endParaRPr lang="fr-CH"/>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323850" y="571500"/>
            <a:ext cx="8134350" cy="3714750"/>
          </a:xfrm>
        </p:spPr>
        <p:txBody>
          <a:bodyPr/>
          <a:lstStyle/>
          <a:p>
            <a:pPr eaLnBrk="1" hangingPunct="1"/>
            <a:r>
              <a:rPr lang="fr-FR" sz="4000" b="1" dirty="0" smtClean="0">
                <a:solidFill>
                  <a:srgbClr val="8F008F"/>
                </a:solidFill>
              </a:rPr>
              <a:t/>
            </a:r>
            <a:br>
              <a:rPr lang="fr-FR" sz="4000" b="1" dirty="0" smtClean="0">
                <a:solidFill>
                  <a:srgbClr val="8F008F"/>
                </a:solidFill>
              </a:rPr>
            </a:br>
            <a:r>
              <a:rPr lang="fr-FR" sz="4000" b="1" dirty="0" smtClean="0">
                <a:solidFill>
                  <a:srgbClr val="8F008F"/>
                </a:solidFill>
              </a:rPr>
              <a:t/>
            </a:r>
            <a:br>
              <a:rPr lang="fr-FR" sz="4000" b="1" dirty="0" smtClean="0">
                <a:solidFill>
                  <a:srgbClr val="8F008F"/>
                </a:solidFill>
              </a:rPr>
            </a:br>
            <a:r>
              <a:rPr lang="fr-FR" sz="4000" b="1" dirty="0" smtClean="0">
                <a:solidFill>
                  <a:srgbClr val="8F008F"/>
                </a:solidFill>
              </a:rPr>
              <a:t/>
            </a:r>
            <a:br>
              <a:rPr lang="fr-FR" sz="4000" b="1" dirty="0" smtClean="0">
                <a:solidFill>
                  <a:srgbClr val="8F008F"/>
                </a:solidFill>
              </a:rPr>
            </a:br>
            <a:r>
              <a:rPr lang="fr-FR" sz="4000" b="1" dirty="0" smtClean="0">
                <a:solidFill>
                  <a:srgbClr val="8F008F"/>
                </a:solidFill>
              </a:rPr>
              <a:t/>
            </a:r>
            <a:br>
              <a:rPr lang="fr-FR" sz="4000" b="1" dirty="0" smtClean="0">
                <a:solidFill>
                  <a:srgbClr val="8F008F"/>
                </a:solidFill>
              </a:rPr>
            </a:br>
            <a:r>
              <a:rPr lang="fr-FR" sz="4000" b="1" dirty="0" smtClean="0">
                <a:solidFill>
                  <a:srgbClr val="8F008F"/>
                </a:solidFill>
                <a:latin typeface="Arial (Headings)"/>
              </a:rPr>
              <a:t/>
            </a:r>
            <a:br>
              <a:rPr lang="fr-FR" sz="4000" b="1" dirty="0" smtClean="0">
                <a:solidFill>
                  <a:srgbClr val="8F008F"/>
                </a:solidFill>
                <a:latin typeface="Arial (Headings)"/>
              </a:rPr>
            </a:br>
            <a:r>
              <a:rPr lang="fr-FR" sz="3200" b="1" dirty="0">
                <a:solidFill>
                  <a:schemeClr val="tx2"/>
                </a:solidFill>
                <a:latin typeface="Copperplate Gothic Bold" pitchFamily="34" charset="0"/>
                <a:cs typeface="Arial" charset="0"/>
              </a:rPr>
              <a:t>Revue </a:t>
            </a:r>
            <a:br>
              <a:rPr lang="fr-FR" sz="3200" b="1" dirty="0">
                <a:solidFill>
                  <a:schemeClr val="tx2"/>
                </a:solidFill>
                <a:latin typeface="Copperplate Gothic Bold" pitchFamily="34" charset="0"/>
                <a:cs typeface="Arial" charset="0"/>
              </a:rPr>
            </a:br>
            <a:r>
              <a:rPr lang="fr-FR" sz="3200" b="1" dirty="0">
                <a:solidFill>
                  <a:schemeClr val="tx2"/>
                </a:solidFill>
                <a:latin typeface="Copperplate Gothic Bold" pitchFamily="34" charset="0"/>
                <a:cs typeface="Arial" charset="0"/>
              </a:rPr>
              <a:t>Droit des marques</a:t>
            </a:r>
            <a:br>
              <a:rPr lang="fr-FR" sz="3200" b="1" dirty="0">
                <a:solidFill>
                  <a:schemeClr val="tx2"/>
                </a:solidFill>
                <a:latin typeface="Copperplate Gothic Bold" pitchFamily="34" charset="0"/>
                <a:cs typeface="Arial" charset="0"/>
              </a:rPr>
            </a:br>
            <a:r>
              <a:rPr lang="fr-FR" sz="3200" b="1" dirty="0">
                <a:solidFill>
                  <a:schemeClr val="tx2"/>
                </a:solidFill>
                <a:latin typeface="Copperplate Gothic Bold" pitchFamily="34" charset="0"/>
                <a:cs typeface="Arial" charset="0"/>
              </a:rPr>
              <a:t>Communautaire </a:t>
            </a:r>
            <a:br>
              <a:rPr lang="fr-FR" sz="3200" b="1" dirty="0">
                <a:solidFill>
                  <a:schemeClr val="tx2"/>
                </a:solidFill>
                <a:latin typeface="Copperplate Gothic Bold" pitchFamily="34" charset="0"/>
                <a:cs typeface="Arial" charset="0"/>
              </a:rPr>
            </a:br>
            <a:r>
              <a:rPr lang="fr-FR" sz="3200" b="1" dirty="0">
                <a:solidFill>
                  <a:schemeClr val="tx2"/>
                </a:solidFill>
                <a:latin typeface="Copperplate Gothic Bold" pitchFamily="34" charset="0"/>
                <a:cs typeface="Arial" charset="0"/>
              </a:rPr>
              <a:t>et</a:t>
            </a:r>
            <a:br>
              <a:rPr lang="fr-FR" sz="3200" b="1" dirty="0">
                <a:solidFill>
                  <a:schemeClr val="tx2"/>
                </a:solidFill>
                <a:latin typeface="Copperplate Gothic Bold" pitchFamily="34" charset="0"/>
                <a:cs typeface="Arial" charset="0"/>
              </a:rPr>
            </a:br>
            <a:r>
              <a:rPr lang="fr-FR" sz="3200" b="1" dirty="0">
                <a:solidFill>
                  <a:schemeClr val="tx2"/>
                </a:solidFill>
                <a:latin typeface="Copperplate Gothic Bold" pitchFamily="34" charset="0"/>
                <a:cs typeface="Arial" charset="0"/>
              </a:rPr>
              <a:t>suisse</a:t>
            </a:r>
            <a:br>
              <a:rPr lang="fr-FR" sz="3200" b="1" dirty="0">
                <a:solidFill>
                  <a:schemeClr val="tx2"/>
                </a:solidFill>
                <a:latin typeface="Copperplate Gothic Bold" pitchFamily="34" charset="0"/>
                <a:cs typeface="Arial" charset="0"/>
              </a:rPr>
            </a:br>
            <a:r>
              <a:rPr lang="fr-FR" sz="4000" b="1" dirty="0">
                <a:solidFill>
                  <a:schemeClr val="tx2"/>
                </a:solidFill>
              </a:rPr>
              <a:t/>
            </a:r>
            <a:br>
              <a:rPr lang="fr-FR" sz="4000" b="1" dirty="0">
                <a:solidFill>
                  <a:schemeClr val="tx2"/>
                </a:solidFill>
              </a:rPr>
            </a:br>
            <a:r>
              <a:rPr lang="fr-FR" sz="2900" dirty="0">
                <a:solidFill>
                  <a:schemeClr val="tx2"/>
                </a:solidFill>
                <a:latin typeface="Copperplate Gothic Bold" pitchFamily="34" charset="0"/>
                <a:cs typeface="Arial" charset="0"/>
              </a:rPr>
              <a:t>AROPI, le 10 avril 2012</a:t>
            </a:r>
            <a:r>
              <a:rPr lang="fr-FR" sz="2400" dirty="0">
                <a:solidFill>
                  <a:schemeClr val="tx2"/>
                </a:solidFill>
                <a:latin typeface="Arial" charset="0"/>
                <a:cs typeface="Arial" charset="0"/>
              </a:rPr>
              <a:t/>
            </a:r>
            <a:br>
              <a:rPr lang="fr-FR" sz="2400" dirty="0">
                <a:solidFill>
                  <a:schemeClr val="tx2"/>
                </a:solidFill>
                <a:latin typeface="Arial" charset="0"/>
                <a:cs typeface="Arial" charset="0"/>
              </a:rPr>
            </a:br>
            <a:r>
              <a:rPr lang="fr-FR" sz="2800" dirty="0">
                <a:solidFill>
                  <a:schemeClr val="tx2"/>
                </a:solidFill>
              </a:rPr>
              <a:t/>
            </a:r>
            <a:br>
              <a:rPr lang="fr-FR" sz="2800" dirty="0">
                <a:solidFill>
                  <a:schemeClr val="tx2"/>
                </a:solidFill>
              </a:rPr>
            </a:br>
            <a:r>
              <a:rPr lang="fr-FR" sz="2800" dirty="0">
                <a:solidFill>
                  <a:schemeClr val="tx2"/>
                </a:solidFill>
              </a:rPr>
              <a:t/>
            </a:r>
            <a:br>
              <a:rPr lang="fr-FR" sz="2800" dirty="0">
                <a:solidFill>
                  <a:schemeClr val="tx2"/>
                </a:solidFill>
              </a:rPr>
            </a:br>
            <a:r>
              <a:rPr lang="en-US" sz="1800" dirty="0">
                <a:solidFill>
                  <a:schemeClr val="tx2"/>
                </a:solidFill>
                <a:latin typeface="Copperplate Gothic Bold" pitchFamily="34" charset="0"/>
              </a:rPr>
              <a:t>Laurence </a:t>
            </a:r>
            <a:r>
              <a:rPr lang="en-US" sz="1800" dirty="0" err="1">
                <a:solidFill>
                  <a:schemeClr val="tx2"/>
                </a:solidFill>
                <a:latin typeface="Copperplate Gothic Bold" pitchFamily="34" charset="0"/>
              </a:rPr>
              <a:t>Clemmer</a:t>
            </a:r>
            <a:r>
              <a:rPr lang="en-US" sz="1800" dirty="0">
                <a:solidFill>
                  <a:schemeClr val="tx2"/>
                </a:solidFill>
                <a:latin typeface="Copperplate Gothic Bold" pitchFamily="34" charset="0"/>
              </a:rPr>
              <a:t> , B.M.G. </a:t>
            </a:r>
            <a:r>
              <a:rPr lang="en-US" sz="1800" dirty="0" err="1">
                <a:solidFill>
                  <a:schemeClr val="tx2"/>
                </a:solidFill>
                <a:latin typeface="Copperplate Gothic Bold" pitchFamily="34" charset="0"/>
              </a:rPr>
              <a:t>avocats</a:t>
            </a:r>
            <a:endParaRPr lang="fr-CH" sz="28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ctrTitle"/>
          </p:nvPr>
        </p:nvSpPr>
        <p:spPr>
          <a:xfrm>
            <a:off x="685800" y="357188"/>
            <a:ext cx="7772400" cy="1271612"/>
          </a:xfrm>
        </p:spPr>
        <p:txBody>
          <a:bodyPr/>
          <a:lstStyle/>
          <a:p>
            <a:pPr algn="l" eaLnBrk="1" hangingPunct="1"/>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r>
              <a:rPr lang="fr-FR" sz="2400" b="1" dirty="0">
                <a:latin typeface="Arial" charset="0"/>
                <a:cs typeface="Arial" charset="0"/>
              </a:rPr>
              <a:t/>
            </a:r>
            <a:br>
              <a:rPr lang="fr-FR" sz="2400" b="1" dirty="0">
                <a:latin typeface="Arial" charset="0"/>
                <a:cs typeface="Arial" charset="0"/>
              </a:rPr>
            </a:br>
            <a:r>
              <a:rPr lang="fr-FR" sz="2400" b="1" dirty="0">
                <a:latin typeface="Arial" charset="0"/>
                <a:cs typeface="Arial" charset="0"/>
              </a:rPr>
              <a:t/>
            </a:r>
            <a:br>
              <a:rPr lang="fr-FR" sz="2400" b="1" dirty="0">
                <a:latin typeface="Arial" charset="0"/>
                <a:cs typeface="Arial" charset="0"/>
              </a:rPr>
            </a:br>
            <a:endParaRPr lang="fr-CH" sz="2400" i="1" dirty="0" smtClean="0">
              <a:solidFill>
                <a:schemeClr val="tx2"/>
              </a:solidFill>
              <a:latin typeface="Copperplate Gothic Bold" pitchFamily="34" charset="0"/>
            </a:endParaRPr>
          </a:p>
        </p:txBody>
      </p:sp>
      <p:sp>
        <p:nvSpPr>
          <p:cNvPr id="25602" name="Subtitle 2"/>
          <p:cNvSpPr>
            <a:spLocks noGrp="1"/>
          </p:cNvSpPr>
          <p:nvPr>
            <p:ph type="subTitle" idx="1"/>
          </p:nvPr>
        </p:nvSpPr>
        <p:spPr>
          <a:xfrm>
            <a:off x="755650" y="1428750"/>
            <a:ext cx="6430963" cy="4879975"/>
          </a:xfrm>
        </p:spPr>
        <p:txBody>
          <a:bodyPr/>
          <a:lstStyle/>
          <a:p>
            <a:pPr algn="just"/>
            <a:r>
              <a:rPr lang="fr-CH" sz="2400" b="1" i="1" dirty="0" smtClean="0">
                <a:solidFill>
                  <a:schemeClr val="tx1"/>
                </a:solidFill>
                <a:latin typeface="Calisto MT" pitchFamily="18" charset="0"/>
              </a:rPr>
              <a:t>IV-Questions préjudicielles </a:t>
            </a:r>
          </a:p>
          <a:p>
            <a:pPr algn="just"/>
            <a:endParaRPr lang="fr-CH" sz="2000" b="1" dirty="0">
              <a:solidFill>
                <a:schemeClr val="tx1"/>
              </a:solidFill>
              <a:latin typeface="Calisto MT" pitchFamily="18" charset="0"/>
            </a:endParaRPr>
          </a:p>
          <a:p>
            <a:pPr algn="just"/>
            <a:r>
              <a:rPr lang="fr-FR" sz="2400" b="1" dirty="0">
                <a:solidFill>
                  <a:schemeClr val="tx1"/>
                </a:solidFill>
                <a:latin typeface="Calisto MT" pitchFamily="18" charset="0"/>
              </a:rPr>
              <a:t>L’affaire </a:t>
            </a:r>
            <a:r>
              <a:rPr lang="fr-FR" sz="2400" b="1" dirty="0" smtClean="0">
                <a:solidFill>
                  <a:schemeClr val="tx1"/>
                </a:solidFill>
                <a:latin typeface="Calisto MT" pitchFamily="18" charset="0"/>
              </a:rPr>
              <a:t>C-236/08 (3 questions)</a:t>
            </a:r>
            <a:endParaRPr lang="fr-FR" sz="2400" b="1" dirty="0">
              <a:solidFill>
                <a:schemeClr val="tx1"/>
              </a:solidFill>
              <a:latin typeface="Calisto MT" pitchFamily="18" charset="0"/>
            </a:endParaRPr>
          </a:p>
          <a:p>
            <a:pPr marL="457200" indent="-457200" algn="just">
              <a:buFont typeface="+mj-lt"/>
              <a:buAutoNum type="arabicPeriod"/>
            </a:pPr>
            <a:r>
              <a:rPr lang="fr-FR" sz="2000" dirty="0" smtClean="0">
                <a:solidFill>
                  <a:schemeClr val="tx1"/>
                </a:solidFill>
                <a:latin typeface="Calisto MT" pitchFamily="18" charset="0"/>
              </a:rPr>
              <a:t>Les </a:t>
            </a:r>
            <a:r>
              <a:rPr lang="fr-FR" sz="2000" dirty="0">
                <a:solidFill>
                  <a:schemeClr val="tx1"/>
                </a:solidFill>
                <a:latin typeface="Calisto MT" pitchFamily="18" charset="0"/>
              </a:rPr>
              <a:t>articles 5, § 1 a) et b) de la directive 89/104 et 9, § 1, a) et b) du règlement n° 40/94 doivent-ils être interprétés en ce sens que le prestataire de service de référencement payant (Google) qui met à la disposition des annonceurs des mots clés reproduisant ou imitant des marques déposées, et organise par le contrat de référencement la création et l’affichage privilégié, à partir de ces mots clés, de liens promotionnels vers des sites de produits </a:t>
            </a:r>
            <a:r>
              <a:rPr lang="fr-FR" sz="2000" b="1" dirty="0">
                <a:solidFill>
                  <a:schemeClr val="tx1"/>
                </a:solidFill>
                <a:latin typeface="Calisto MT" pitchFamily="18" charset="0"/>
              </a:rPr>
              <a:t>contrefaisants</a:t>
            </a:r>
            <a:r>
              <a:rPr lang="fr-FR" sz="2000" dirty="0">
                <a:solidFill>
                  <a:schemeClr val="tx1"/>
                </a:solidFill>
                <a:latin typeface="Calisto MT" pitchFamily="18" charset="0"/>
              </a:rPr>
              <a:t>, fait un usage de ces marques que leur titulaire est habilité à interdire?</a:t>
            </a:r>
          </a:p>
          <a:p>
            <a:pPr marL="342900" indent="-342900" algn="just">
              <a:buFont typeface="Arial" charset="0"/>
              <a:buAutoNum type="arabicPeriod"/>
            </a:pPr>
            <a:endParaRPr lang="fr-CH" sz="2000" dirty="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ctrTitle"/>
          </p:nvPr>
        </p:nvSpPr>
        <p:spPr>
          <a:xfrm>
            <a:off x="685800" y="357188"/>
            <a:ext cx="7772400" cy="1343620"/>
          </a:xfrm>
        </p:spPr>
        <p:txBody>
          <a:bodyPr/>
          <a:lstStyle/>
          <a:p>
            <a:pPr algn="l" eaLnBrk="1" hangingPunct="1"/>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r>
              <a:rPr lang="fr-FR" sz="2400" b="1" dirty="0">
                <a:latin typeface="Arial" charset="0"/>
                <a:cs typeface="Arial" charset="0"/>
              </a:rPr>
              <a:t/>
            </a:r>
            <a:br>
              <a:rPr lang="fr-FR" sz="2400" b="1" dirty="0">
                <a:latin typeface="Arial" charset="0"/>
                <a:cs typeface="Arial" charset="0"/>
              </a:rPr>
            </a:br>
            <a:r>
              <a:rPr lang="fr-FR" sz="2400" b="1" dirty="0">
                <a:latin typeface="Arial" charset="0"/>
                <a:cs typeface="Arial" charset="0"/>
              </a:rPr>
              <a:t/>
            </a:r>
            <a:br>
              <a:rPr lang="fr-FR" sz="2400" b="1" dirty="0">
                <a:latin typeface="Arial" charset="0"/>
                <a:cs typeface="Arial" charset="0"/>
              </a:rPr>
            </a:br>
            <a:endParaRPr lang="fr-CH" sz="2400" b="1" i="1" dirty="0" smtClean="0">
              <a:solidFill>
                <a:schemeClr val="tx2"/>
              </a:solidFill>
              <a:latin typeface="Copperplate Gothic Bold" pitchFamily="34" charset="0"/>
              <a:cs typeface="Arial" charset="0"/>
            </a:endParaRPr>
          </a:p>
        </p:txBody>
      </p:sp>
      <p:sp>
        <p:nvSpPr>
          <p:cNvPr id="27650" name="Subtitle 2"/>
          <p:cNvSpPr>
            <a:spLocks noGrp="1"/>
          </p:cNvSpPr>
          <p:nvPr>
            <p:ph type="subTitle" idx="1"/>
          </p:nvPr>
        </p:nvSpPr>
        <p:spPr>
          <a:xfrm>
            <a:off x="755576" y="1268760"/>
            <a:ext cx="7488238" cy="5112915"/>
          </a:xfrm>
        </p:spPr>
        <p:txBody>
          <a:bodyPr/>
          <a:lstStyle/>
          <a:p>
            <a:pPr algn="just"/>
            <a:r>
              <a:rPr lang="fr-FR" sz="2400" b="1" dirty="0" smtClean="0">
                <a:solidFill>
                  <a:schemeClr val="tx1"/>
                </a:solidFill>
                <a:latin typeface="Calisto MT" pitchFamily="18" charset="0"/>
              </a:rPr>
              <a:t>L’affaire C-236/08 </a:t>
            </a:r>
            <a:r>
              <a:rPr lang="fr-FR" sz="2400" b="1" dirty="0">
                <a:solidFill>
                  <a:schemeClr val="tx1"/>
                </a:solidFill>
                <a:latin typeface="Calisto MT" pitchFamily="18" charset="0"/>
              </a:rPr>
              <a:t>(3 questions</a:t>
            </a:r>
            <a:r>
              <a:rPr lang="fr-FR" sz="2400" b="1" dirty="0" smtClean="0">
                <a:solidFill>
                  <a:schemeClr val="tx1"/>
                </a:solidFill>
                <a:latin typeface="Calisto MT" pitchFamily="18" charset="0"/>
              </a:rPr>
              <a:t>)</a:t>
            </a:r>
            <a:endParaRPr lang="fr-FR" sz="2400" b="1" dirty="0">
              <a:solidFill>
                <a:schemeClr val="tx1"/>
              </a:solidFill>
              <a:latin typeface="Calisto MT" pitchFamily="18" charset="0"/>
            </a:endParaRPr>
          </a:p>
          <a:p>
            <a:pPr marL="457200" indent="-457200" algn="just">
              <a:buAutoNum type="arabicPeriod" startAt="2"/>
            </a:pPr>
            <a:r>
              <a:rPr lang="fr-FR" sz="2000" dirty="0" smtClean="0">
                <a:solidFill>
                  <a:schemeClr val="tx1"/>
                </a:solidFill>
                <a:latin typeface="Calisto MT" pitchFamily="18" charset="0"/>
              </a:rPr>
              <a:t>Dans </a:t>
            </a:r>
            <a:r>
              <a:rPr lang="fr-FR" sz="2000" dirty="0">
                <a:solidFill>
                  <a:schemeClr val="tx1"/>
                </a:solidFill>
                <a:latin typeface="Calisto MT" pitchFamily="18" charset="0"/>
              </a:rPr>
              <a:t>l’hypothèse où les marques sont des marques renommées, le titulaire pourrait-il s’opposer à un tel usage, sur le fondement de l’article 5, § 2, de la directive 89/104, et de l’article 9, § 1c., du règlement n° 40/94</a:t>
            </a:r>
            <a:r>
              <a:rPr lang="fr-FR" sz="2000" dirty="0" smtClean="0">
                <a:solidFill>
                  <a:schemeClr val="tx1"/>
                </a:solidFill>
                <a:latin typeface="Calisto MT" pitchFamily="18" charset="0"/>
              </a:rPr>
              <a:t>?</a:t>
            </a:r>
          </a:p>
          <a:p>
            <a:pPr marL="457200" indent="-457200" algn="just">
              <a:buFont typeface="Arial" charset="0"/>
              <a:buAutoNum type="arabicPeriod" startAt="2"/>
            </a:pPr>
            <a:endParaRPr lang="fr-FR" sz="2000" dirty="0" smtClean="0">
              <a:solidFill>
                <a:schemeClr val="tx1"/>
              </a:solidFill>
              <a:latin typeface="Calisto MT" pitchFamily="18" charset="0"/>
            </a:endParaRPr>
          </a:p>
          <a:p>
            <a:pPr marL="457200" indent="-457200" algn="just">
              <a:buFont typeface="Arial" charset="0"/>
              <a:buAutoNum type="arabicPeriod" startAt="2"/>
            </a:pPr>
            <a:r>
              <a:rPr lang="fr-FR" sz="2000" dirty="0" smtClean="0">
                <a:solidFill>
                  <a:schemeClr val="tx1"/>
                </a:solidFill>
                <a:latin typeface="Calisto MT" pitchFamily="18" charset="0"/>
              </a:rPr>
              <a:t>Dans </a:t>
            </a:r>
            <a:r>
              <a:rPr lang="fr-FR" sz="2000" dirty="0">
                <a:solidFill>
                  <a:schemeClr val="tx1"/>
                </a:solidFill>
                <a:latin typeface="Calisto MT" pitchFamily="18" charset="0"/>
              </a:rPr>
              <a:t>l’hypothèse où un tel usage ne constituerait pas un usage susceptible d’être interdit par le titulaire de la marque, en application des textes susvisés, le prestataire de service de référencement payant peut-il être considéré comme </a:t>
            </a:r>
            <a:r>
              <a:rPr lang="fr-FR" sz="2000" b="1" dirty="0">
                <a:solidFill>
                  <a:schemeClr val="tx1"/>
                </a:solidFill>
                <a:latin typeface="Calisto MT" pitchFamily="18" charset="0"/>
              </a:rPr>
              <a:t>fournissant un service de la société de l’information </a:t>
            </a:r>
            <a:r>
              <a:rPr lang="fr-FR" sz="2000" dirty="0">
                <a:solidFill>
                  <a:schemeClr val="tx1"/>
                </a:solidFill>
                <a:latin typeface="Calisto MT" pitchFamily="18" charset="0"/>
              </a:rPr>
              <a:t>consistant à stocker des informations fournies par un destinataire du service, au sens de l’article 14 de la directive 2000/31, de sorte que </a:t>
            </a:r>
            <a:r>
              <a:rPr lang="fr-FR" sz="2000" b="1" dirty="0">
                <a:solidFill>
                  <a:schemeClr val="tx1"/>
                </a:solidFill>
                <a:latin typeface="Calisto MT" pitchFamily="18" charset="0"/>
              </a:rPr>
              <a:t>sa responsabilité ne pourrait être recherchée avant qu’il n’ait été informé par le titulaire de la marque de l’usage illicite du signe par l’annonceur?»</a:t>
            </a:r>
            <a:endParaRPr lang="fr-CH" sz="2000" b="1" dirty="0">
              <a:solidFill>
                <a:schemeClr val="tx1"/>
              </a:solidFill>
              <a:latin typeface="Calisto MT" pitchFamily="18" charset="0"/>
            </a:endParaRPr>
          </a:p>
          <a:p>
            <a:pPr marL="457200" indent="-457200" algn="just">
              <a:buAutoNum type="arabicPeriod" startAt="2"/>
            </a:pPr>
            <a:endParaRPr lang="fr-FR" sz="2000" dirty="0" smtClean="0">
              <a:solidFill>
                <a:schemeClr val="tx1"/>
              </a:solidFill>
              <a:latin typeface="Calisto MT" pitchFamily="18" charset="0"/>
            </a:endParaRPr>
          </a:p>
          <a:p>
            <a:pPr marL="457200" indent="-457200" algn="just">
              <a:buAutoNum type="arabicPeriod" startAt="2"/>
            </a:pPr>
            <a:endParaRPr lang="fr-FR" sz="2000" dirty="0" smtClean="0">
              <a:solidFill>
                <a:schemeClr val="tx1"/>
              </a:solidFill>
              <a:latin typeface="Calisto MT" pitchFamily="18" charset="0"/>
            </a:endParaRPr>
          </a:p>
          <a:p>
            <a:pPr algn="just"/>
            <a:endParaRPr lang="fr-FR" sz="2000" dirty="0" smtClean="0">
              <a:solidFill>
                <a:schemeClr val="tx1"/>
              </a:solidFill>
              <a:latin typeface="Calisto MT" pitchFamily="18" charset="0"/>
            </a:endParaRPr>
          </a:p>
          <a:p>
            <a:pPr algn="just"/>
            <a:endParaRPr lang="fr-FR" sz="2000" dirty="0" smtClean="0">
              <a:solidFill>
                <a:schemeClr val="tx1"/>
              </a:solidFill>
              <a:latin typeface="Calisto MT" pitchFamily="18" charset="0"/>
            </a:endParaRPr>
          </a:p>
          <a:p>
            <a:pPr marL="457200" indent="-457200" algn="just">
              <a:buAutoNum type="arabicPeriod" startAt="2"/>
            </a:pPr>
            <a:endParaRPr lang="fr-FR" sz="2000" dirty="0" smtClean="0">
              <a:solidFill>
                <a:schemeClr val="tx1"/>
              </a:solidFill>
              <a:latin typeface="Calisto MT" pitchFamily="18" charset="0"/>
            </a:endParaRPr>
          </a:p>
          <a:p>
            <a:pPr algn="just" eaLnBrk="1" hangingPunct="1">
              <a:lnSpc>
                <a:spcPct val="70000"/>
              </a:lnSpc>
            </a:pPr>
            <a:endParaRPr lang="fr-CH" sz="1800" dirty="0">
              <a:solidFill>
                <a:schemeClr val="tx1"/>
              </a:solidFill>
              <a:latin typeface="Calisto MT" pitchFamily="18" charset="0"/>
            </a:endParaRPr>
          </a:p>
          <a:p>
            <a:pPr algn="just" eaLnBrk="1" hangingPunct="1">
              <a:lnSpc>
                <a:spcPct val="70000"/>
              </a:lnSpc>
            </a:pPr>
            <a:endParaRPr lang="fr-CH" sz="2100" b="1" dirty="0" smtClean="0">
              <a:solidFill>
                <a:schemeClr val="tx1"/>
              </a:solidFill>
              <a:latin typeface="Arial (Body)"/>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ctrTitle"/>
          </p:nvPr>
        </p:nvSpPr>
        <p:spPr>
          <a:xfrm>
            <a:off x="684213" y="357188"/>
            <a:ext cx="7773987" cy="1631950"/>
          </a:xfrm>
        </p:spPr>
        <p:txBody>
          <a:bodyPr/>
          <a:lstStyle/>
          <a:p>
            <a:pPr algn="l" eaLnBrk="1" hangingPunct="1"/>
            <a:r>
              <a:rPr lang="en-GB" sz="2300" b="1" i="1" dirty="0" smtClean="0">
                <a:solidFill>
                  <a:srgbClr val="8F008F"/>
                </a:solidFill>
                <a:latin typeface="Arial (Headings)"/>
                <a:cs typeface="Arial" charset="0"/>
              </a:rPr>
              <a:t/>
            </a:r>
            <a:br>
              <a:rPr lang="en-GB" sz="2300" b="1" i="1" dirty="0" smtClean="0">
                <a:solidFill>
                  <a:srgbClr val="8F008F"/>
                </a:solidFill>
                <a:latin typeface="Arial (Headings)"/>
                <a:cs typeface="Arial" charset="0"/>
              </a:rPr>
            </a:b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r>
              <a:rPr lang="fr-FR" sz="2400" b="1" dirty="0">
                <a:latin typeface="Arial" charset="0"/>
                <a:cs typeface="Arial" charset="0"/>
              </a:rPr>
              <a:t/>
            </a:r>
            <a:br>
              <a:rPr lang="fr-FR" sz="2400" b="1" dirty="0">
                <a:latin typeface="Arial" charset="0"/>
                <a:cs typeface="Arial" charset="0"/>
              </a:rPr>
            </a:br>
            <a:r>
              <a:rPr lang="fr-FR" sz="2400" b="1" dirty="0">
                <a:latin typeface="Arial" charset="0"/>
                <a:cs typeface="Arial" charset="0"/>
              </a:rPr>
              <a:t/>
            </a:r>
            <a:br>
              <a:rPr lang="fr-FR" sz="2400" b="1" dirty="0">
                <a:latin typeface="Arial" charset="0"/>
                <a:cs typeface="Arial" charset="0"/>
              </a:rPr>
            </a:br>
            <a:endParaRPr lang="fr-CH" sz="2400" b="1" dirty="0" smtClean="0">
              <a:solidFill>
                <a:schemeClr val="tx2"/>
              </a:solidFill>
              <a:latin typeface="Copperplate Gothic Bold" pitchFamily="34" charset="0"/>
              <a:cs typeface="Arial" charset="0"/>
            </a:endParaRPr>
          </a:p>
        </p:txBody>
      </p:sp>
      <p:sp>
        <p:nvSpPr>
          <p:cNvPr id="29698" name="Subtitle 2"/>
          <p:cNvSpPr>
            <a:spLocks noGrp="1"/>
          </p:cNvSpPr>
          <p:nvPr>
            <p:ph type="subTitle" idx="1"/>
          </p:nvPr>
        </p:nvSpPr>
        <p:spPr>
          <a:xfrm>
            <a:off x="899592" y="1340768"/>
            <a:ext cx="6872287" cy="5184428"/>
          </a:xfrm>
        </p:spPr>
        <p:txBody>
          <a:bodyPr/>
          <a:lstStyle/>
          <a:p>
            <a:pPr algn="just"/>
            <a:endParaRPr lang="fr-FR" sz="1800" b="1" dirty="0" smtClean="0">
              <a:solidFill>
                <a:schemeClr val="tx1"/>
              </a:solidFill>
              <a:latin typeface="Calisto MT" pitchFamily="18" charset="0"/>
            </a:endParaRPr>
          </a:p>
          <a:p>
            <a:pPr algn="just"/>
            <a:endParaRPr lang="fr-FR" sz="1800" b="1" dirty="0">
              <a:solidFill>
                <a:schemeClr val="tx1"/>
              </a:solidFill>
              <a:latin typeface="Calisto MT" pitchFamily="18" charset="0"/>
            </a:endParaRPr>
          </a:p>
          <a:p>
            <a:pPr algn="just"/>
            <a:r>
              <a:rPr lang="fr-FR" sz="2400" b="1" dirty="0" smtClean="0">
                <a:solidFill>
                  <a:schemeClr val="tx1"/>
                </a:solidFill>
                <a:latin typeface="Calisto MT" pitchFamily="18" charset="0"/>
              </a:rPr>
              <a:t>L’affaire C-237/08 (2 </a:t>
            </a:r>
            <a:r>
              <a:rPr lang="fr-FR" sz="2400" b="1" dirty="0">
                <a:solidFill>
                  <a:schemeClr val="tx1"/>
                </a:solidFill>
                <a:latin typeface="Calisto MT" pitchFamily="18" charset="0"/>
              </a:rPr>
              <a:t>questions)</a:t>
            </a:r>
          </a:p>
          <a:p>
            <a:pPr marL="342900" indent="-342900" algn="just">
              <a:buAutoNum type="arabicPeriod"/>
            </a:pPr>
            <a:r>
              <a:rPr lang="fr-FR" sz="2000" dirty="0" smtClean="0">
                <a:solidFill>
                  <a:schemeClr val="tx1"/>
                </a:solidFill>
                <a:latin typeface="Calisto MT" pitchFamily="18" charset="0"/>
              </a:rPr>
              <a:t>Les </a:t>
            </a:r>
            <a:r>
              <a:rPr lang="fr-FR" sz="2000" dirty="0">
                <a:solidFill>
                  <a:schemeClr val="tx1"/>
                </a:solidFill>
                <a:latin typeface="Calisto MT" pitchFamily="18" charset="0"/>
              </a:rPr>
              <a:t>articles 5, § 1 a) et b) de la directive 89/104 et 9, § 1, a) et b) du règlement n° 40/94 doivent-ils être interprétés en ce sens que le prestataire de service de référencement payant (Google) qui met à la disposition des annonceurs des mots clés reproduisant ou imitant des marques déposées, et organise par le contrat de référencement la création et l’affichage privilégié, à partir de ces mots clés, de liens promotionnels vers des sites de produits </a:t>
            </a:r>
            <a:r>
              <a:rPr lang="fr-FR" sz="2000" dirty="0" smtClean="0">
                <a:solidFill>
                  <a:schemeClr val="tx1"/>
                </a:solidFill>
                <a:latin typeface="Calisto MT" pitchFamily="18" charset="0"/>
              </a:rPr>
              <a:t>identiques ou similaires (</a:t>
            </a:r>
            <a:r>
              <a:rPr lang="fr-FR" sz="2000" b="1" dirty="0" smtClean="0">
                <a:solidFill>
                  <a:schemeClr val="tx1"/>
                </a:solidFill>
                <a:latin typeface="Calisto MT" pitchFamily="18" charset="0"/>
              </a:rPr>
              <a:t>concurrents)</a:t>
            </a:r>
            <a:r>
              <a:rPr lang="fr-FR" sz="2000" dirty="0" smtClean="0">
                <a:solidFill>
                  <a:schemeClr val="tx1"/>
                </a:solidFill>
                <a:latin typeface="Calisto MT" pitchFamily="18" charset="0"/>
              </a:rPr>
              <a:t>, </a:t>
            </a:r>
            <a:r>
              <a:rPr lang="fr-FR" sz="2000" dirty="0">
                <a:solidFill>
                  <a:schemeClr val="tx1"/>
                </a:solidFill>
                <a:latin typeface="Calisto MT" pitchFamily="18" charset="0"/>
              </a:rPr>
              <a:t>fait un usage de ces marques que leur titulaire est habilité à interdire</a:t>
            </a:r>
            <a:r>
              <a:rPr lang="fr-FR" sz="2000" dirty="0" smtClean="0">
                <a:solidFill>
                  <a:schemeClr val="tx1"/>
                </a:solidFill>
                <a:latin typeface="Calisto MT" pitchFamily="18" charset="0"/>
              </a:rPr>
              <a:t>?</a:t>
            </a:r>
          </a:p>
          <a:p>
            <a:pPr marL="342900" indent="-342900" algn="just">
              <a:buAutoNum type="arabicPeriod"/>
            </a:pPr>
            <a:endParaRPr lang="fr-FR" sz="1800" dirty="0">
              <a:solidFill>
                <a:schemeClr val="tx1"/>
              </a:solidFill>
              <a:latin typeface="Calisto MT" pitchFamily="18" charset="0"/>
            </a:endParaRPr>
          </a:p>
          <a:p>
            <a:pPr algn="just"/>
            <a:r>
              <a:rPr lang="fr-FR" sz="1800" b="1" dirty="0" smtClean="0">
                <a:solidFill>
                  <a:schemeClr val="tx1"/>
                </a:solidFill>
                <a:latin typeface="Calisto MT" pitchFamily="18" charset="0"/>
              </a:rPr>
              <a:t> </a:t>
            </a:r>
            <a:endParaRPr lang="fr-CH" sz="1800" dirty="0" smtClean="0">
              <a:solidFill>
                <a:schemeClr val="tx1"/>
              </a:solidFill>
              <a:latin typeface="Calisto MT" pitchFamily="18" charset="0"/>
            </a:endParaRPr>
          </a:p>
          <a:p>
            <a:pPr algn="just"/>
            <a:r>
              <a:rPr lang="fr-FR" sz="1800" b="1" dirty="0" smtClean="0">
                <a:solidFill>
                  <a:schemeClr val="tx1"/>
                </a:solidFill>
                <a:latin typeface="Calisto MT" pitchFamily="18" charset="0"/>
              </a:rPr>
              <a:t> </a:t>
            </a:r>
            <a:endParaRPr lang="fr-CH" sz="1800" dirty="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ctrTitle"/>
          </p:nvPr>
        </p:nvSpPr>
        <p:spPr>
          <a:xfrm>
            <a:off x="714375" y="571500"/>
            <a:ext cx="7743825" cy="1857375"/>
          </a:xfrm>
        </p:spPr>
        <p:txBody>
          <a:bodyPr/>
          <a:lstStyle/>
          <a:p>
            <a:pPr algn="l" eaLnBrk="1" hangingPunct="1"/>
            <a:r>
              <a:rPr lang="fr-FR" sz="2400" b="1" dirty="0" err="1" smtClean="0">
                <a:solidFill>
                  <a:schemeClr val="tx2"/>
                </a:solidFill>
                <a:latin typeface="Copperplate Gothic Bold" pitchFamily="34" charset="0"/>
                <a:cs typeface="Arial" charset="0"/>
              </a:rPr>
              <a:t>Adwords</a:t>
            </a:r>
            <a:r>
              <a:rPr lang="fr-FR" sz="2400" b="1" dirty="0" smtClean="0">
                <a:solidFill>
                  <a:schemeClr val="tx2"/>
                </a:solidFill>
                <a:latin typeface="Copperplate Gothic Bold" pitchFamily="34" charset="0"/>
                <a:cs typeface="Arial" charset="0"/>
              </a:rPr>
              <a:t/>
            </a:r>
            <a:br>
              <a:rPr lang="fr-FR" sz="2400" b="1" dirty="0" smtClean="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smtClean="0">
                <a:solidFill>
                  <a:schemeClr val="tx2"/>
                </a:solidFill>
                <a:latin typeface="Copperplate Gothic Bold" pitchFamily="34" charset="0"/>
                <a:cs typeface="Arial" charset="0"/>
              </a:rPr>
              <a:t>23.03.2010</a:t>
            </a:r>
            <a:r>
              <a:rPr lang="fr-FR" sz="2400" b="1" dirty="0" smtClean="0">
                <a:latin typeface="Arial" charset="0"/>
                <a:cs typeface="Arial" charset="0"/>
              </a:rPr>
              <a:t/>
            </a:r>
            <a:br>
              <a:rPr lang="fr-FR" sz="2400" b="1" dirty="0" smtClean="0">
                <a:latin typeface="Arial" charset="0"/>
                <a:cs typeface="Arial" charset="0"/>
              </a:rPr>
            </a:br>
            <a:r>
              <a:rPr lang="fr-FR" sz="2400" b="1" dirty="0" smtClean="0">
                <a:latin typeface="Arial" charset="0"/>
                <a:cs typeface="Arial" charset="0"/>
              </a:rPr>
              <a:t/>
            </a:r>
            <a:br>
              <a:rPr lang="fr-FR" sz="2400" b="1" dirty="0" smtClean="0">
                <a:latin typeface="Arial" charset="0"/>
                <a:cs typeface="Arial" charset="0"/>
              </a:rPr>
            </a:br>
            <a:r>
              <a:rPr lang="fr-FR" sz="2400" b="1" dirty="0" smtClean="0">
                <a:latin typeface="Arial" charset="0"/>
                <a:cs typeface="Arial" charset="0"/>
              </a:rPr>
              <a:t/>
            </a:r>
            <a:br>
              <a:rPr lang="fr-FR" sz="2400" b="1" dirty="0" smtClean="0">
                <a:latin typeface="Arial" charset="0"/>
                <a:cs typeface="Arial" charset="0"/>
              </a:rPr>
            </a:br>
            <a:endParaRPr lang="fr-CH" sz="4000" i="1" dirty="0" smtClean="0">
              <a:solidFill>
                <a:schemeClr val="tx2"/>
              </a:solidFill>
              <a:latin typeface="Copperplate Gothic Bold" pitchFamily="34" charset="0"/>
              <a:cs typeface="Arial" charset="0"/>
            </a:endParaRPr>
          </a:p>
        </p:txBody>
      </p:sp>
      <p:sp>
        <p:nvSpPr>
          <p:cNvPr id="31746" name="Subtitle 2"/>
          <p:cNvSpPr>
            <a:spLocks noGrp="1"/>
          </p:cNvSpPr>
          <p:nvPr>
            <p:ph type="subTitle" idx="1"/>
          </p:nvPr>
        </p:nvSpPr>
        <p:spPr>
          <a:xfrm>
            <a:off x="899592" y="1484784"/>
            <a:ext cx="6915150" cy="4320480"/>
          </a:xfrm>
        </p:spPr>
        <p:txBody>
          <a:bodyPr/>
          <a:lstStyle/>
          <a:p>
            <a:pPr algn="just"/>
            <a:r>
              <a:rPr lang="fr-FR" sz="2400" b="1" dirty="0" smtClean="0">
                <a:solidFill>
                  <a:schemeClr val="tx1"/>
                </a:solidFill>
                <a:latin typeface="Calisto MT" pitchFamily="18" charset="0"/>
              </a:rPr>
              <a:t>L’affaire </a:t>
            </a:r>
            <a:r>
              <a:rPr lang="fr-FR" sz="2400" b="1" dirty="0">
                <a:solidFill>
                  <a:schemeClr val="tx1"/>
                </a:solidFill>
                <a:latin typeface="Calisto MT" pitchFamily="18" charset="0"/>
              </a:rPr>
              <a:t>C-237/08 (2 questions)</a:t>
            </a:r>
          </a:p>
          <a:p>
            <a:pPr algn="just"/>
            <a:endParaRPr lang="fr-FR" sz="2000" b="1" dirty="0">
              <a:solidFill>
                <a:schemeClr val="tx1"/>
              </a:solidFill>
              <a:latin typeface="Calisto MT" pitchFamily="18" charset="0"/>
            </a:endParaRPr>
          </a:p>
          <a:p>
            <a:pPr marL="457200" indent="-457200" algn="just">
              <a:buFont typeface="Arial" charset="0"/>
              <a:buAutoNum type="arabicPeriod" startAt="2"/>
            </a:pPr>
            <a:r>
              <a:rPr lang="fr-FR" sz="2000" dirty="0">
                <a:solidFill>
                  <a:schemeClr val="tx1"/>
                </a:solidFill>
                <a:latin typeface="Calisto MT" pitchFamily="18" charset="0"/>
              </a:rPr>
              <a:t>Dans l’hypothèse où un tel usage ne constituerait pas un usage susceptible d’être interdit par le titulaire de la marque, en application des textes susvisés, le prestataire de service de référencement payant peut-il être considéré comme </a:t>
            </a:r>
            <a:r>
              <a:rPr lang="fr-FR" sz="2000" b="1" dirty="0">
                <a:solidFill>
                  <a:schemeClr val="tx1"/>
                </a:solidFill>
                <a:latin typeface="Calisto MT" pitchFamily="18" charset="0"/>
              </a:rPr>
              <a:t>fournissant un service de la société de l’information </a:t>
            </a:r>
            <a:r>
              <a:rPr lang="fr-FR" sz="2000" dirty="0">
                <a:solidFill>
                  <a:schemeClr val="tx1"/>
                </a:solidFill>
                <a:latin typeface="Calisto MT" pitchFamily="18" charset="0"/>
              </a:rPr>
              <a:t>consistant à stocker des informations fournies par un destinataire du service, au sens de l’article 14 de la directive 2000/31, de sorte que </a:t>
            </a:r>
            <a:r>
              <a:rPr lang="fr-FR" sz="2000" b="1" dirty="0">
                <a:solidFill>
                  <a:schemeClr val="tx1"/>
                </a:solidFill>
                <a:latin typeface="Calisto MT" pitchFamily="18" charset="0"/>
              </a:rPr>
              <a:t>sa responsabilité ne pourrait être recherchée avant qu’il n’ait été informé par le titulaire de la marque de l’usage illicite du signe par l’annonceur</a:t>
            </a:r>
            <a:r>
              <a:rPr lang="fr-FR" sz="2000" b="1" dirty="0" smtClean="0">
                <a:solidFill>
                  <a:schemeClr val="tx1"/>
                </a:solidFill>
                <a:latin typeface="Calisto MT" pitchFamily="18" charset="0"/>
              </a:rPr>
              <a:t>?</a:t>
            </a:r>
            <a:endParaRPr lang="fr-CH" sz="2000" b="1" dirty="0">
              <a:solidFill>
                <a:schemeClr val="tx1"/>
              </a:solidFill>
              <a:latin typeface="Calisto MT" pitchFamily="18" charset="0"/>
            </a:endParaRPr>
          </a:p>
          <a:p>
            <a:pPr algn="just" eaLnBrk="1" hangingPunct="1"/>
            <a:endParaRPr lang="fr-CH" sz="2400" dirty="0" smtClean="0">
              <a:solidFill>
                <a:srgbClr val="898989"/>
              </a:solidFill>
              <a:latin typeface="Calisto MT" pitchFamily="18" charset="0"/>
            </a:endParaRPr>
          </a:p>
          <a:p>
            <a:pPr algn="just" eaLnBrk="1" hangingPunct="1"/>
            <a:endParaRPr lang="fr-CH" sz="2400" dirty="0" smtClean="0">
              <a:solidFill>
                <a:srgbClr val="898989"/>
              </a:solidFill>
              <a:latin typeface="Calisto MT" pitchFamily="18" charset="0"/>
            </a:endParaRPr>
          </a:p>
          <a:p>
            <a:pPr algn="just" eaLnBrk="1" hangingPunct="1"/>
            <a:endParaRPr lang="fr-CH" sz="2400" dirty="0" smtClean="0">
              <a:solidFill>
                <a:srgbClr val="898989"/>
              </a:solidFill>
              <a:latin typeface="Calisto MT" pitchFamily="18" charset="0"/>
            </a:endParaRPr>
          </a:p>
          <a:p>
            <a:pPr algn="just" eaLnBrk="1" hangingPunct="1"/>
            <a:endParaRPr lang="fr-CH" sz="2400" dirty="0" smtClean="0">
              <a:solidFill>
                <a:srgbClr val="898989"/>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ctrTitle"/>
          </p:nvPr>
        </p:nvSpPr>
        <p:spPr>
          <a:xfrm>
            <a:off x="685800" y="357188"/>
            <a:ext cx="7772400" cy="1428750"/>
          </a:xfrm>
        </p:spPr>
        <p:txBody>
          <a:bodyPr/>
          <a:lstStyle/>
          <a:p>
            <a:pPr algn="l" eaLnBrk="1" hangingPunct="1"/>
            <a:r>
              <a:rPr lang="en-GB" sz="2400" b="1" dirty="0" smtClean="0">
                <a:solidFill>
                  <a:srgbClr val="8F008F"/>
                </a:solidFill>
                <a:latin typeface="Arial (Headings)"/>
                <a:cs typeface="Arial" charset="0"/>
              </a:rPr>
              <a:t/>
            </a:r>
            <a:br>
              <a:rPr lang="en-GB" sz="2400" b="1" dirty="0" smtClean="0">
                <a:solidFill>
                  <a:srgbClr val="8F008F"/>
                </a:solidFill>
                <a:latin typeface="Arial (Headings)"/>
                <a:cs typeface="Arial" charset="0"/>
              </a:rPr>
            </a:br>
            <a:r>
              <a:rPr lang="fr-FR" sz="2400" b="1" dirty="0" smtClean="0">
                <a:solidFill>
                  <a:schemeClr val="tx2"/>
                </a:solidFill>
                <a:latin typeface="Copperplate Gothic Bold" pitchFamily="34" charset="0"/>
                <a:cs typeface="Arial" charset="0"/>
              </a:rPr>
              <a:t> </a:t>
            </a: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r>
              <a:rPr lang="fr-FR" sz="2400" b="1" dirty="0">
                <a:latin typeface="Arial" charset="0"/>
                <a:cs typeface="Arial" charset="0"/>
              </a:rPr>
              <a:t/>
            </a:r>
            <a:br>
              <a:rPr lang="fr-FR" sz="2400" b="1" dirty="0">
                <a:latin typeface="Arial" charset="0"/>
                <a:cs typeface="Arial" charset="0"/>
              </a:rPr>
            </a:br>
            <a:r>
              <a:rPr lang="fr-FR" sz="2400" b="1" dirty="0">
                <a:latin typeface="Arial" charset="0"/>
                <a:cs typeface="Arial" charset="0"/>
              </a:rPr>
              <a:t/>
            </a:r>
            <a:br>
              <a:rPr lang="fr-FR" sz="2400" b="1" dirty="0">
                <a:latin typeface="Arial" charset="0"/>
                <a:cs typeface="Arial" charset="0"/>
              </a:rPr>
            </a:br>
            <a:r>
              <a:rPr lang="fr-FR" sz="2400" b="1" dirty="0">
                <a:latin typeface="Arial" charset="0"/>
                <a:cs typeface="Arial" charset="0"/>
              </a:rPr>
              <a:t/>
            </a:r>
            <a:br>
              <a:rPr lang="fr-FR" sz="2400" b="1" dirty="0">
                <a:latin typeface="Arial" charset="0"/>
                <a:cs typeface="Arial" charset="0"/>
              </a:rPr>
            </a:br>
            <a:endParaRPr lang="fr-CH" sz="2400" i="1" dirty="0" smtClean="0">
              <a:solidFill>
                <a:schemeClr val="tx2"/>
              </a:solidFill>
              <a:latin typeface="Copperplate Gothic Bold" pitchFamily="34" charset="0"/>
              <a:cs typeface="Arial" charset="0"/>
            </a:endParaRPr>
          </a:p>
        </p:txBody>
      </p:sp>
      <p:sp>
        <p:nvSpPr>
          <p:cNvPr id="32770" name="Subtitle 2"/>
          <p:cNvSpPr>
            <a:spLocks noGrp="1"/>
          </p:cNvSpPr>
          <p:nvPr>
            <p:ph type="subTitle" idx="1"/>
          </p:nvPr>
        </p:nvSpPr>
        <p:spPr>
          <a:xfrm>
            <a:off x="785813" y="1628800"/>
            <a:ext cx="6986587" cy="4608511"/>
          </a:xfrm>
        </p:spPr>
        <p:txBody>
          <a:bodyPr/>
          <a:lstStyle/>
          <a:p>
            <a:pPr algn="just"/>
            <a:r>
              <a:rPr lang="fr-FR" sz="2400" b="1" dirty="0">
                <a:solidFill>
                  <a:schemeClr val="tx1"/>
                </a:solidFill>
                <a:latin typeface="Calisto MT" pitchFamily="18" charset="0"/>
              </a:rPr>
              <a:t>L’affaire </a:t>
            </a:r>
            <a:r>
              <a:rPr lang="fr-FR" sz="2400" b="1" dirty="0" smtClean="0">
                <a:solidFill>
                  <a:schemeClr val="tx1"/>
                </a:solidFill>
                <a:latin typeface="Calisto MT" pitchFamily="18" charset="0"/>
              </a:rPr>
              <a:t>C-238/08 (3 </a:t>
            </a:r>
            <a:r>
              <a:rPr lang="fr-FR" sz="2400" b="1" dirty="0">
                <a:solidFill>
                  <a:schemeClr val="tx1"/>
                </a:solidFill>
                <a:latin typeface="Calisto MT" pitchFamily="18" charset="0"/>
              </a:rPr>
              <a:t>questions)</a:t>
            </a:r>
          </a:p>
          <a:p>
            <a:pPr algn="just"/>
            <a:endParaRPr lang="fr-FR" sz="2000" b="1" dirty="0">
              <a:solidFill>
                <a:schemeClr val="tx1"/>
              </a:solidFill>
              <a:latin typeface="Calisto MT" pitchFamily="18" charset="0"/>
            </a:endParaRPr>
          </a:p>
          <a:p>
            <a:pPr marL="457200" indent="-457200" algn="just">
              <a:buFont typeface="+mj-lt"/>
              <a:buAutoNum type="arabicPeriod"/>
            </a:pPr>
            <a:r>
              <a:rPr lang="fr-FR" sz="2000" dirty="0">
                <a:solidFill>
                  <a:schemeClr val="tx1"/>
                </a:solidFill>
                <a:latin typeface="Calisto MT" pitchFamily="18" charset="0"/>
              </a:rPr>
              <a:t>La </a:t>
            </a:r>
            <a:r>
              <a:rPr lang="fr-FR" sz="2000" b="1" dirty="0">
                <a:solidFill>
                  <a:schemeClr val="tx1"/>
                </a:solidFill>
                <a:latin typeface="Calisto MT" pitchFamily="18" charset="0"/>
              </a:rPr>
              <a:t>réservation par un opérateur </a:t>
            </a:r>
            <a:r>
              <a:rPr lang="fr-FR" sz="2000" b="1" dirty="0" smtClean="0">
                <a:solidFill>
                  <a:schemeClr val="tx1"/>
                </a:solidFill>
                <a:latin typeface="Calisto MT" pitchFamily="18" charset="0"/>
              </a:rPr>
              <a:t>économique </a:t>
            </a:r>
            <a:r>
              <a:rPr lang="fr-FR" sz="2000" dirty="0" smtClean="0">
                <a:solidFill>
                  <a:schemeClr val="tx1"/>
                </a:solidFill>
                <a:latin typeface="Calisto MT" pitchFamily="18" charset="0"/>
              </a:rPr>
              <a:t>(annonceur), </a:t>
            </a:r>
            <a:r>
              <a:rPr lang="fr-FR" sz="2000" dirty="0">
                <a:solidFill>
                  <a:schemeClr val="tx1"/>
                </a:solidFill>
                <a:latin typeface="Calisto MT" pitchFamily="18" charset="0"/>
              </a:rPr>
              <a:t>par voie de contrat de référencement payant sur Internet, d’un mot clé déclenchant en cas de requête utilisant ce mot l’affichage d’un lien proposant de se connecter à un site exploité par cet opérateur afin d’offrir à la vente des produits ou des services, d’un signe reproduisant ou imitant une marque enregistrée par un tiers afin de désigner des produits identiques ou </a:t>
            </a:r>
            <a:r>
              <a:rPr lang="fr-FR" sz="2000" dirty="0" smtClean="0">
                <a:solidFill>
                  <a:schemeClr val="tx1"/>
                </a:solidFill>
                <a:latin typeface="Calisto MT" pitchFamily="18" charset="0"/>
              </a:rPr>
              <a:t>similaires (</a:t>
            </a:r>
            <a:r>
              <a:rPr lang="fr-FR" sz="2000" b="1" dirty="0" smtClean="0">
                <a:solidFill>
                  <a:schemeClr val="tx1"/>
                </a:solidFill>
                <a:latin typeface="Calisto MT" pitchFamily="18" charset="0"/>
              </a:rPr>
              <a:t>concurrents</a:t>
            </a:r>
            <a:r>
              <a:rPr lang="fr-FR" sz="2000" dirty="0" smtClean="0">
                <a:solidFill>
                  <a:schemeClr val="tx1"/>
                </a:solidFill>
                <a:latin typeface="Calisto MT" pitchFamily="18" charset="0"/>
              </a:rPr>
              <a:t>), </a:t>
            </a:r>
            <a:r>
              <a:rPr lang="fr-FR" sz="2000" dirty="0">
                <a:solidFill>
                  <a:schemeClr val="tx1"/>
                </a:solidFill>
                <a:latin typeface="Calisto MT" pitchFamily="18" charset="0"/>
              </a:rPr>
              <a:t>sans l’autorisation du titulaire de cette marque, caractérise-t-elle en elle-même </a:t>
            </a:r>
            <a:r>
              <a:rPr lang="fr-FR" sz="2000" b="1" dirty="0">
                <a:solidFill>
                  <a:schemeClr val="tx1"/>
                </a:solidFill>
                <a:latin typeface="Calisto MT" pitchFamily="18" charset="0"/>
              </a:rPr>
              <a:t>une atteinte au droit exclusif</a:t>
            </a:r>
            <a:r>
              <a:rPr lang="fr-FR" sz="2000" dirty="0">
                <a:solidFill>
                  <a:schemeClr val="tx1"/>
                </a:solidFill>
                <a:latin typeface="Calisto MT" pitchFamily="18" charset="0"/>
              </a:rPr>
              <a:t> garanti à ce dernier par l’article 5 de la </a:t>
            </a:r>
            <a:r>
              <a:rPr lang="fr-FR" sz="2000" dirty="0" smtClean="0">
                <a:solidFill>
                  <a:schemeClr val="tx1"/>
                </a:solidFill>
                <a:latin typeface="Calisto MT" pitchFamily="18" charset="0"/>
              </a:rPr>
              <a:t>directive 89/104?</a:t>
            </a:r>
          </a:p>
          <a:p>
            <a:pPr algn="just"/>
            <a:r>
              <a:rPr lang="fr-FR" sz="2000" dirty="0">
                <a:solidFill>
                  <a:schemeClr val="tx1"/>
                </a:solidFill>
                <a:latin typeface="Calisto MT" pitchFamily="18" charset="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ctrTitle"/>
          </p:nvPr>
        </p:nvSpPr>
        <p:spPr>
          <a:xfrm>
            <a:off x="683568" y="836712"/>
            <a:ext cx="7772400" cy="1152128"/>
          </a:xfrm>
        </p:spPr>
        <p:txBody>
          <a:bodyPr/>
          <a:lstStyle/>
          <a:p>
            <a:pPr algn="l" eaLnBrk="1" hangingPunct="1"/>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r>
              <a:rPr lang="fr-FR" sz="2000" b="1" dirty="0">
                <a:latin typeface="Arial" charset="0"/>
                <a:cs typeface="Arial" charset="0"/>
              </a:rPr>
              <a:t/>
            </a:r>
            <a:br>
              <a:rPr lang="fr-FR" sz="2000" b="1" dirty="0">
                <a:latin typeface="Arial" charset="0"/>
                <a:cs typeface="Arial" charset="0"/>
              </a:rPr>
            </a:br>
            <a:r>
              <a:rPr lang="fr-FR" sz="2000" b="1" dirty="0">
                <a:latin typeface="Arial" charset="0"/>
                <a:cs typeface="Arial" charset="0"/>
              </a:rPr>
              <a:t/>
            </a:r>
            <a:br>
              <a:rPr lang="fr-FR" sz="2000" b="1" dirty="0">
                <a:latin typeface="Arial" charset="0"/>
                <a:cs typeface="Arial" charset="0"/>
              </a:rPr>
            </a:br>
            <a:r>
              <a:rPr lang="fr-FR" sz="2000" b="1" dirty="0">
                <a:latin typeface="Arial" charset="0"/>
                <a:cs typeface="Arial" charset="0"/>
              </a:rPr>
              <a:t/>
            </a:r>
            <a:br>
              <a:rPr lang="fr-FR" sz="2000" b="1" dirty="0">
                <a:latin typeface="Arial" charset="0"/>
                <a:cs typeface="Arial" charset="0"/>
              </a:rPr>
            </a:br>
            <a:endParaRPr lang="fr-CH" sz="2100" b="1" dirty="0" smtClean="0">
              <a:solidFill>
                <a:srgbClr val="8F008F"/>
              </a:solidFill>
              <a:latin typeface="Arial (Headings)"/>
              <a:cs typeface="Arial" charset="0"/>
            </a:endParaRPr>
          </a:p>
        </p:txBody>
      </p:sp>
      <p:sp>
        <p:nvSpPr>
          <p:cNvPr id="34818" name="Subtitle 2"/>
          <p:cNvSpPr>
            <a:spLocks noGrp="1"/>
          </p:cNvSpPr>
          <p:nvPr>
            <p:ph type="subTitle" idx="1"/>
          </p:nvPr>
        </p:nvSpPr>
        <p:spPr>
          <a:xfrm>
            <a:off x="900113" y="1556792"/>
            <a:ext cx="6986587" cy="4320479"/>
          </a:xfrm>
        </p:spPr>
        <p:txBody>
          <a:bodyPr/>
          <a:lstStyle/>
          <a:p>
            <a:pPr algn="just"/>
            <a:r>
              <a:rPr lang="fr-FR" sz="2400" b="1" dirty="0">
                <a:solidFill>
                  <a:schemeClr val="tx1"/>
                </a:solidFill>
                <a:latin typeface="Calisto MT" pitchFamily="18" charset="0"/>
              </a:rPr>
              <a:t>L’affaire C-238/08 (3 questions)</a:t>
            </a:r>
          </a:p>
          <a:p>
            <a:pPr algn="just"/>
            <a:endParaRPr lang="fr-FR" sz="2000" dirty="0" smtClean="0">
              <a:solidFill>
                <a:schemeClr val="tx1"/>
              </a:solidFill>
              <a:latin typeface="Calisto MT" pitchFamily="18" charset="0"/>
            </a:endParaRPr>
          </a:p>
          <a:p>
            <a:pPr marL="457200" indent="-457200" algn="just">
              <a:buAutoNum type="arabicPeriod" startAt="2"/>
            </a:pPr>
            <a:r>
              <a:rPr lang="fr-FR" sz="2000" dirty="0" smtClean="0">
                <a:solidFill>
                  <a:schemeClr val="tx1"/>
                </a:solidFill>
                <a:latin typeface="Calisto MT" pitchFamily="18" charset="0"/>
              </a:rPr>
              <a:t>L’article </a:t>
            </a:r>
            <a:r>
              <a:rPr lang="fr-FR" sz="2000" dirty="0">
                <a:solidFill>
                  <a:schemeClr val="tx1"/>
                </a:solidFill>
                <a:latin typeface="Calisto MT" pitchFamily="18" charset="0"/>
              </a:rPr>
              <a:t>5, paragraphe 1, sous a) et b), de la </a:t>
            </a:r>
            <a:r>
              <a:rPr lang="fr-FR" sz="2000" dirty="0" smtClean="0">
                <a:solidFill>
                  <a:schemeClr val="tx1"/>
                </a:solidFill>
                <a:latin typeface="Calisto MT" pitchFamily="18" charset="0"/>
              </a:rPr>
              <a:t>directive 89/104 </a:t>
            </a:r>
            <a:r>
              <a:rPr lang="fr-FR" sz="2000" dirty="0">
                <a:solidFill>
                  <a:schemeClr val="tx1"/>
                </a:solidFill>
                <a:latin typeface="Calisto MT" pitchFamily="18" charset="0"/>
              </a:rPr>
              <a:t>doit-il être interprété en ce sens que le prestataire de service de référencement payant qui met à la disposition des annonceurs des mots clés reproduisant ou imitant des marques déposées, et organise par le contrat de référencement la création et l’affichage privilégié, à partir de ces mots clés, de liens promotionnels vers des sites sur lesquels sont proposés des produits identiques ou similaires </a:t>
            </a:r>
            <a:r>
              <a:rPr lang="fr-FR" sz="2000" dirty="0" smtClean="0">
                <a:solidFill>
                  <a:schemeClr val="tx1"/>
                </a:solidFill>
                <a:latin typeface="Calisto MT" pitchFamily="18" charset="0"/>
              </a:rPr>
              <a:t>(</a:t>
            </a:r>
            <a:r>
              <a:rPr lang="fr-FR" sz="2000" b="1" dirty="0" smtClean="0">
                <a:solidFill>
                  <a:schemeClr val="tx1"/>
                </a:solidFill>
                <a:latin typeface="Calisto MT" pitchFamily="18" charset="0"/>
              </a:rPr>
              <a:t>concurrents</a:t>
            </a:r>
            <a:r>
              <a:rPr lang="fr-FR" sz="2000" dirty="0" smtClean="0">
                <a:solidFill>
                  <a:schemeClr val="tx1"/>
                </a:solidFill>
                <a:latin typeface="Calisto MT" pitchFamily="18" charset="0"/>
              </a:rPr>
              <a:t>) à </a:t>
            </a:r>
            <a:r>
              <a:rPr lang="fr-FR" sz="2000" dirty="0">
                <a:solidFill>
                  <a:schemeClr val="tx1"/>
                </a:solidFill>
                <a:latin typeface="Calisto MT" pitchFamily="18" charset="0"/>
              </a:rPr>
              <a:t>ceux couverts par l’enregistrement de marques, fait un usage de ces marques que son titulaire est habilité à interdire</a:t>
            </a:r>
            <a:r>
              <a:rPr lang="fr-FR" sz="2000" dirty="0" smtClean="0">
                <a:solidFill>
                  <a:schemeClr val="tx1"/>
                </a:solidFill>
                <a:latin typeface="Calisto MT" pitchFamily="18" charset="0"/>
              </a:rPr>
              <a:t>?</a:t>
            </a:r>
          </a:p>
          <a:p>
            <a:pPr algn="just"/>
            <a:endParaRPr lang="fr-FR" sz="2000" dirty="0">
              <a:solidFill>
                <a:schemeClr val="tx1"/>
              </a:solidFill>
              <a:latin typeface="Calisto MT" pitchFamily="18" charset="0"/>
            </a:endParaRPr>
          </a:p>
          <a:p>
            <a:pPr algn="just"/>
            <a:endParaRPr lang="fr-FR" sz="2000" dirty="0" smtClean="0">
              <a:solidFill>
                <a:schemeClr val="tx1"/>
              </a:solidFill>
              <a:latin typeface="Calisto MT" pitchFamily="18" charset="0"/>
            </a:endParaRPr>
          </a:p>
          <a:p>
            <a:pPr algn="just"/>
            <a:endParaRPr lang="fr-FR" sz="2000" dirty="0" smtClean="0">
              <a:solidFill>
                <a:schemeClr val="tx1"/>
              </a:solidFill>
              <a:latin typeface="Calisto MT" pitchFamily="18" charset="0"/>
            </a:endParaRPr>
          </a:p>
          <a:p>
            <a:pPr algn="just"/>
            <a:endParaRPr lang="fr-FR" sz="2000" dirty="0" smtClean="0">
              <a:solidFill>
                <a:schemeClr val="tx1"/>
              </a:solidFill>
              <a:latin typeface="Calisto MT" pitchFamily="18" charset="0"/>
            </a:endParaRPr>
          </a:p>
          <a:p>
            <a:pPr algn="just"/>
            <a:endParaRPr lang="fr-CH" sz="2000" dirty="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ctrTitle"/>
          </p:nvPr>
        </p:nvSpPr>
        <p:spPr>
          <a:xfrm>
            <a:off x="685800" y="285750"/>
            <a:ext cx="7772400" cy="1643063"/>
          </a:xfrm>
        </p:spPr>
        <p:txBody>
          <a:bodyPr/>
          <a:lstStyle/>
          <a:p>
            <a:pPr algn="l" eaLnBrk="1" hangingPunct="1"/>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r>
              <a:rPr lang="fr-FR" sz="2400" b="1" dirty="0">
                <a:latin typeface="Arial" charset="0"/>
                <a:cs typeface="Arial" charset="0"/>
              </a:rPr>
              <a:t/>
            </a:r>
            <a:br>
              <a:rPr lang="fr-FR" sz="2400" b="1" dirty="0">
                <a:latin typeface="Arial" charset="0"/>
                <a:cs typeface="Arial" charset="0"/>
              </a:rPr>
            </a:br>
            <a:r>
              <a:rPr lang="fr-FR" sz="2000" b="1" dirty="0">
                <a:latin typeface="Arial" charset="0"/>
                <a:cs typeface="Arial" charset="0"/>
              </a:rPr>
              <a:t/>
            </a:r>
            <a:br>
              <a:rPr lang="fr-FR" sz="2000" b="1" dirty="0">
                <a:latin typeface="Arial" charset="0"/>
                <a:cs typeface="Arial" charset="0"/>
              </a:rPr>
            </a:br>
            <a:r>
              <a:rPr lang="fr-FR" sz="2000" b="1" dirty="0">
                <a:latin typeface="Arial" charset="0"/>
                <a:cs typeface="Arial" charset="0"/>
              </a:rPr>
              <a:t/>
            </a:r>
            <a:br>
              <a:rPr lang="fr-FR" sz="2000" b="1" dirty="0">
                <a:latin typeface="Arial" charset="0"/>
                <a:cs typeface="Arial" charset="0"/>
              </a:rPr>
            </a:br>
            <a:endParaRPr lang="fr-CH" sz="2100" dirty="0" smtClean="0">
              <a:solidFill>
                <a:schemeClr val="tx2"/>
              </a:solidFill>
              <a:latin typeface="Copperplate Gothic Bold" pitchFamily="34" charset="0"/>
            </a:endParaRPr>
          </a:p>
        </p:txBody>
      </p:sp>
      <p:sp>
        <p:nvSpPr>
          <p:cNvPr id="36866" name="Subtitle 2"/>
          <p:cNvSpPr>
            <a:spLocks noGrp="1"/>
          </p:cNvSpPr>
          <p:nvPr>
            <p:ph type="subTitle" idx="1"/>
          </p:nvPr>
        </p:nvSpPr>
        <p:spPr>
          <a:xfrm>
            <a:off x="857250" y="1196752"/>
            <a:ext cx="6915150" cy="4442048"/>
          </a:xfrm>
        </p:spPr>
        <p:txBody>
          <a:bodyPr/>
          <a:lstStyle/>
          <a:p>
            <a:pPr algn="just" eaLnBrk="1" hangingPunct="1">
              <a:lnSpc>
                <a:spcPct val="80000"/>
              </a:lnSpc>
            </a:pPr>
            <a:endParaRPr lang="fr-CH" sz="1900" dirty="0" smtClean="0">
              <a:solidFill>
                <a:schemeClr val="tx1"/>
              </a:solidFill>
              <a:latin typeface="Calisto MT" pitchFamily="18" charset="0"/>
            </a:endParaRPr>
          </a:p>
          <a:p>
            <a:pPr algn="just" eaLnBrk="1" hangingPunct="1">
              <a:lnSpc>
                <a:spcPct val="80000"/>
              </a:lnSpc>
            </a:pPr>
            <a:r>
              <a:rPr lang="fr-FR" sz="2400" b="1" dirty="0">
                <a:solidFill>
                  <a:schemeClr val="tx1"/>
                </a:solidFill>
                <a:latin typeface="Calisto MT" pitchFamily="18" charset="0"/>
              </a:rPr>
              <a:t>L’affaire C-238/08 (3 questions</a:t>
            </a:r>
            <a:r>
              <a:rPr lang="fr-FR" sz="2400" b="1" dirty="0" smtClean="0">
                <a:solidFill>
                  <a:schemeClr val="tx1"/>
                </a:solidFill>
                <a:latin typeface="Calisto MT" pitchFamily="18" charset="0"/>
              </a:rPr>
              <a:t>)</a:t>
            </a:r>
          </a:p>
          <a:p>
            <a:pPr algn="just" eaLnBrk="1" hangingPunct="1">
              <a:lnSpc>
                <a:spcPct val="80000"/>
              </a:lnSpc>
            </a:pPr>
            <a:endParaRPr lang="fr-FR" sz="2400" b="1" dirty="0">
              <a:solidFill>
                <a:schemeClr val="tx1"/>
              </a:solidFill>
              <a:latin typeface="Calisto MT" pitchFamily="18" charset="0"/>
            </a:endParaRPr>
          </a:p>
          <a:p>
            <a:pPr marL="457200" indent="-457200" algn="just" eaLnBrk="1" hangingPunct="1">
              <a:lnSpc>
                <a:spcPct val="80000"/>
              </a:lnSpc>
              <a:buAutoNum type="arabicPeriod" startAt="3"/>
            </a:pPr>
            <a:r>
              <a:rPr lang="fr-FR" sz="2000" dirty="0" smtClean="0">
                <a:solidFill>
                  <a:schemeClr val="tx1"/>
                </a:solidFill>
                <a:latin typeface="Calisto MT" pitchFamily="18" charset="0"/>
              </a:rPr>
              <a:t>Dans </a:t>
            </a:r>
            <a:r>
              <a:rPr lang="fr-FR" sz="2000" dirty="0">
                <a:solidFill>
                  <a:schemeClr val="tx1"/>
                </a:solidFill>
                <a:latin typeface="Calisto MT" pitchFamily="18" charset="0"/>
              </a:rPr>
              <a:t>l’hypothèse où un tel usage ne constituerait pas un usage susceptible d’être interdit par le titulaire de la marque, en application de la directive </a:t>
            </a:r>
            <a:r>
              <a:rPr lang="fr-FR" sz="2000" dirty="0" smtClean="0">
                <a:solidFill>
                  <a:schemeClr val="tx1"/>
                </a:solidFill>
                <a:latin typeface="Calisto MT" pitchFamily="18" charset="0"/>
              </a:rPr>
              <a:t>89/104 </a:t>
            </a:r>
            <a:r>
              <a:rPr lang="fr-FR" sz="2000" dirty="0">
                <a:solidFill>
                  <a:schemeClr val="tx1"/>
                </a:solidFill>
                <a:latin typeface="Calisto MT" pitchFamily="18" charset="0"/>
              </a:rPr>
              <a:t>et du règlement </a:t>
            </a:r>
            <a:r>
              <a:rPr lang="fr-FR" sz="2000" dirty="0" smtClean="0">
                <a:solidFill>
                  <a:schemeClr val="tx1"/>
                </a:solidFill>
                <a:latin typeface="Calisto MT" pitchFamily="18" charset="0"/>
              </a:rPr>
              <a:t>n</a:t>
            </a:r>
            <a:r>
              <a:rPr lang="fr-FR" sz="2000" dirty="0">
                <a:solidFill>
                  <a:schemeClr val="tx1"/>
                </a:solidFill>
                <a:latin typeface="Calisto MT" pitchFamily="18" charset="0"/>
              </a:rPr>
              <a:t>° </a:t>
            </a:r>
            <a:r>
              <a:rPr lang="fr-FR" sz="2000" dirty="0" smtClean="0">
                <a:solidFill>
                  <a:schemeClr val="tx1"/>
                </a:solidFill>
                <a:latin typeface="Calisto MT" pitchFamily="18" charset="0"/>
              </a:rPr>
              <a:t>40/94, </a:t>
            </a:r>
            <a:r>
              <a:rPr lang="fr-FR" sz="2000" dirty="0">
                <a:solidFill>
                  <a:schemeClr val="tx1"/>
                </a:solidFill>
                <a:latin typeface="Calisto MT" pitchFamily="18" charset="0"/>
              </a:rPr>
              <a:t>le prestataire de service de référencement payant peut-il être considéré comme </a:t>
            </a:r>
            <a:r>
              <a:rPr lang="fr-FR" sz="2000" b="1" dirty="0">
                <a:solidFill>
                  <a:schemeClr val="tx1"/>
                </a:solidFill>
                <a:latin typeface="Calisto MT" pitchFamily="18" charset="0"/>
              </a:rPr>
              <a:t>fournissant un service de la société de l’information </a:t>
            </a:r>
            <a:r>
              <a:rPr lang="fr-FR" sz="2000" dirty="0">
                <a:solidFill>
                  <a:schemeClr val="tx1"/>
                </a:solidFill>
                <a:latin typeface="Calisto MT" pitchFamily="18" charset="0"/>
              </a:rPr>
              <a:t>consistant à stocker des informations fournies par un destinataire du service, au sens de l’article 14 de la [directive 2000/31], de sorte que </a:t>
            </a:r>
            <a:r>
              <a:rPr lang="fr-FR" sz="2000" b="1" dirty="0">
                <a:solidFill>
                  <a:schemeClr val="tx1"/>
                </a:solidFill>
                <a:latin typeface="Calisto MT" pitchFamily="18" charset="0"/>
              </a:rPr>
              <a:t>sa responsabilité ne pourrait être recherchée avant qu’il n’ait été informé par le titulaire de la marque de l’usage illicite du signe par l’annonceur</a:t>
            </a:r>
            <a:r>
              <a:rPr lang="fr-FR" sz="2000" b="1" dirty="0" smtClean="0">
                <a:solidFill>
                  <a:schemeClr val="tx1"/>
                </a:solidFill>
                <a:latin typeface="Calisto MT" pitchFamily="18" charset="0"/>
              </a:rPr>
              <a:t>?</a:t>
            </a:r>
          </a:p>
          <a:p>
            <a:pPr marL="457200" indent="-457200" algn="just" eaLnBrk="1" hangingPunct="1">
              <a:lnSpc>
                <a:spcPct val="80000"/>
              </a:lnSpc>
              <a:buAutoNum type="arabicPeriod" startAt="3"/>
            </a:pPr>
            <a:endParaRPr lang="fr-FR" sz="2000" dirty="0">
              <a:solidFill>
                <a:schemeClr val="tx1"/>
              </a:solidFill>
              <a:latin typeface="Calisto MT" pitchFamily="18" charset="0"/>
            </a:endParaRPr>
          </a:p>
          <a:p>
            <a:pPr algn="just" eaLnBrk="1" hangingPunct="1">
              <a:lnSpc>
                <a:spcPct val="80000"/>
              </a:lnSpc>
            </a:pPr>
            <a:endParaRPr lang="fr-CH" sz="2400" dirty="0" smtClean="0">
              <a:solidFill>
                <a:srgbClr val="898989"/>
              </a:solidFill>
              <a:latin typeface="Calisto MT"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ctrTitle"/>
          </p:nvPr>
        </p:nvSpPr>
        <p:spPr>
          <a:xfrm>
            <a:off x="827584" y="357189"/>
            <a:ext cx="7630616" cy="1199604"/>
          </a:xfrm>
        </p:spPr>
        <p:txBody>
          <a:bodyPr/>
          <a:lstStyle/>
          <a:p>
            <a:pPr algn="l" eaLnBrk="1" hangingPunct="1">
              <a:lnSpc>
                <a:spcPct val="80000"/>
              </a:lnSpc>
            </a:pP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endParaRPr lang="fr-CH" sz="2400" dirty="0" smtClean="0">
              <a:solidFill>
                <a:srgbClr val="898989"/>
              </a:solidFill>
            </a:endParaRPr>
          </a:p>
        </p:txBody>
      </p:sp>
      <p:sp>
        <p:nvSpPr>
          <p:cNvPr id="38914" name="Subtitle 2"/>
          <p:cNvSpPr>
            <a:spLocks noGrp="1"/>
          </p:cNvSpPr>
          <p:nvPr>
            <p:ph type="subTitle" idx="1"/>
          </p:nvPr>
        </p:nvSpPr>
        <p:spPr>
          <a:xfrm>
            <a:off x="714375" y="1340768"/>
            <a:ext cx="7058025" cy="4752528"/>
          </a:xfrm>
        </p:spPr>
        <p:txBody>
          <a:bodyPr/>
          <a:lstStyle/>
          <a:p>
            <a:pPr algn="just" eaLnBrk="1" hangingPunct="1">
              <a:lnSpc>
                <a:spcPct val="80000"/>
              </a:lnSpc>
            </a:pPr>
            <a:endParaRPr lang="fr-FR" sz="2400" b="1" i="1" dirty="0" smtClean="0">
              <a:solidFill>
                <a:schemeClr val="tx1"/>
              </a:solidFill>
              <a:latin typeface="Calisto MT" pitchFamily="18" charset="0"/>
            </a:endParaRPr>
          </a:p>
          <a:p>
            <a:pPr algn="just" eaLnBrk="1" hangingPunct="1">
              <a:lnSpc>
                <a:spcPct val="80000"/>
              </a:lnSpc>
            </a:pPr>
            <a:r>
              <a:rPr lang="fr-FR" sz="2400" b="1" i="1" dirty="0" smtClean="0">
                <a:solidFill>
                  <a:schemeClr val="tx1"/>
                </a:solidFill>
                <a:latin typeface="Calisto MT" pitchFamily="18" charset="0"/>
              </a:rPr>
              <a:t>A </a:t>
            </a:r>
            <a:r>
              <a:rPr lang="fr-FR" sz="2400" b="1" i="1" dirty="0">
                <a:solidFill>
                  <a:schemeClr val="tx1"/>
                </a:solidFill>
                <a:latin typeface="Calisto MT" pitchFamily="18" charset="0"/>
              </a:rPr>
              <a:t>– L</a:t>
            </a:r>
            <a:r>
              <a:rPr lang="fr-FR" sz="2400" b="1" i="1" dirty="0" smtClean="0">
                <a:solidFill>
                  <a:schemeClr val="tx1"/>
                </a:solidFill>
                <a:latin typeface="Calisto MT" pitchFamily="18" charset="0"/>
              </a:rPr>
              <a:t>’usage  de mots clefs correspondant à des marques dans </a:t>
            </a:r>
            <a:r>
              <a:rPr lang="fr-FR" sz="2400" b="1" i="1" dirty="0" err="1" smtClean="0">
                <a:solidFill>
                  <a:schemeClr val="tx1"/>
                </a:solidFill>
                <a:latin typeface="Calisto MT" pitchFamily="18" charset="0"/>
              </a:rPr>
              <a:t>Adwords</a:t>
            </a:r>
            <a:endParaRPr lang="fr-FR" sz="2400" b="1" i="1" dirty="0">
              <a:solidFill>
                <a:schemeClr val="tx1"/>
              </a:solidFill>
              <a:latin typeface="Calisto MT" pitchFamily="18" charset="0"/>
            </a:endParaRPr>
          </a:p>
          <a:p>
            <a:pPr algn="just" eaLnBrk="1" hangingPunct="1">
              <a:lnSpc>
                <a:spcPct val="80000"/>
              </a:lnSpc>
            </a:pPr>
            <a:endParaRPr lang="fr-CH" sz="2000" dirty="0">
              <a:solidFill>
                <a:schemeClr val="tx1"/>
              </a:solidFill>
              <a:latin typeface="Calisto MT" pitchFamily="18" charset="0"/>
              <a:cs typeface="Arial" charset="0"/>
            </a:endParaRPr>
          </a:p>
          <a:p>
            <a:pPr marL="457200" indent="-457200" algn="just" eaLnBrk="1" hangingPunct="1">
              <a:lnSpc>
                <a:spcPct val="80000"/>
              </a:lnSpc>
              <a:buFont typeface="+mj-lt"/>
              <a:buAutoNum type="arabicPeriod"/>
            </a:pPr>
            <a:r>
              <a:rPr lang="fr-CH" sz="2400" b="1" dirty="0" smtClean="0">
                <a:solidFill>
                  <a:schemeClr val="tx1"/>
                </a:solidFill>
                <a:latin typeface="Calisto MT" pitchFamily="18" charset="0"/>
                <a:cs typeface="Arial" charset="0"/>
              </a:rPr>
              <a:t>A titre liminaire</a:t>
            </a:r>
          </a:p>
          <a:p>
            <a:pPr algn="just" eaLnBrk="1" hangingPunct="1">
              <a:lnSpc>
                <a:spcPct val="80000"/>
              </a:lnSpc>
            </a:pPr>
            <a:endParaRPr lang="fr-CH" sz="2000" dirty="0" smtClean="0">
              <a:solidFill>
                <a:schemeClr val="tx1"/>
              </a:solidFill>
              <a:latin typeface="Calisto MT" pitchFamily="18" charset="0"/>
              <a:cs typeface="Arial" charset="0"/>
            </a:endParaRPr>
          </a:p>
          <a:p>
            <a:pPr marL="342900" indent="-342900" algn="just" eaLnBrk="1" hangingPunct="1">
              <a:lnSpc>
                <a:spcPct val="80000"/>
              </a:lnSpc>
              <a:buFont typeface="Arial" pitchFamily="34" charset="0"/>
              <a:buChar char="•"/>
            </a:pPr>
            <a:r>
              <a:rPr lang="fr-CH" sz="2000" dirty="0" smtClean="0">
                <a:solidFill>
                  <a:schemeClr val="tx1"/>
                </a:solidFill>
                <a:latin typeface="Calisto MT" pitchFamily="18" charset="0"/>
                <a:cs typeface="Arial" charset="0"/>
              </a:rPr>
              <a:t>Absence de consentement des titulaires de marques pour l’usage, en tant que mots clefs de signes correspondant à leurs marques </a:t>
            </a:r>
            <a:r>
              <a:rPr lang="fr-FR" sz="2000" dirty="0">
                <a:solidFill>
                  <a:schemeClr val="tx1"/>
                </a:solidFill>
                <a:latin typeface="Calisto MT" pitchFamily="18" charset="0"/>
                <a:cs typeface="Arial" charset="0"/>
              </a:rPr>
              <a:t>dans le cadre d’un service de référencement sur </a:t>
            </a:r>
            <a:r>
              <a:rPr lang="fr-FR" sz="2000" dirty="0" smtClean="0">
                <a:solidFill>
                  <a:schemeClr val="tx1"/>
                </a:solidFill>
                <a:latin typeface="Calisto MT" pitchFamily="18" charset="0"/>
                <a:cs typeface="Arial" charset="0"/>
              </a:rPr>
              <a:t>Internet</a:t>
            </a:r>
          </a:p>
          <a:p>
            <a:pPr marL="342900" indent="-342900" algn="just" eaLnBrk="1" hangingPunct="1">
              <a:lnSpc>
                <a:spcPct val="80000"/>
              </a:lnSpc>
              <a:buFont typeface="Arial" pitchFamily="34" charset="0"/>
              <a:buChar char="•"/>
            </a:pPr>
            <a:r>
              <a:rPr lang="fr-FR" sz="2000" dirty="0" smtClean="0">
                <a:solidFill>
                  <a:schemeClr val="tx1"/>
                </a:solidFill>
                <a:latin typeface="Calisto MT" pitchFamily="18" charset="0"/>
                <a:cs typeface="Arial" charset="0"/>
              </a:rPr>
              <a:t>Choix des mots clefs par les clients de Google (annonceurs) et acceptation des mots clefs par Google qui les stocke</a:t>
            </a:r>
          </a:p>
          <a:p>
            <a:pPr marL="342900" indent="-342900" algn="just" eaLnBrk="1" hangingPunct="1">
              <a:lnSpc>
                <a:spcPct val="80000"/>
              </a:lnSpc>
              <a:buFont typeface="Arial" pitchFamily="34" charset="0"/>
              <a:buChar char="•"/>
            </a:pPr>
            <a:r>
              <a:rPr lang="fr-FR" sz="2000" dirty="0">
                <a:solidFill>
                  <a:schemeClr val="tx1"/>
                </a:solidFill>
                <a:latin typeface="Calisto MT" pitchFamily="18" charset="0"/>
                <a:cs typeface="Arial" charset="0"/>
              </a:rPr>
              <a:t>Les annonceurs vendent sur Internet des contrefaçons des produits du titulaire (affaire C‑236/08) ou </a:t>
            </a:r>
            <a:r>
              <a:rPr lang="fr-FR" sz="2000" dirty="0" smtClean="0">
                <a:solidFill>
                  <a:schemeClr val="tx1"/>
                </a:solidFill>
                <a:latin typeface="Calisto MT" pitchFamily="18" charset="0"/>
                <a:cs typeface="Arial" charset="0"/>
              </a:rPr>
              <a:t>des produits </a:t>
            </a:r>
            <a:r>
              <a:rPr lang="fr-FR" sz="2000" dirty="0">
                <a:solidFill>
                  <a:schemeClr val="tx1"/>
                </a:solidFill>
                <a:latin typeface="Calisto MT" pitchFamily="18" charset="0"/>
                <a:cs typeface="Arial" charset="0"/>
              </a:rPr>
              <a:t>concurrents de ceux-ci (affaires C‑237/08 et C‑238/08</a:t>
            </a:r>
            <a:r>
              <a:rPr lang="fr-FR" sz="2000" dirty="0"/>
              <a:t>).</a:t>
            </a:r>
            <a:endParaRPr lang="en-GB" sz="2000" dirty="0">
              <a:solidFill>
                <a:schemeClr val="tx1"/>
              </a:solidFill>
              <a:latin typeface="Calisto MT" pitchFamily="18" charset="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ctrTitle"/>
          </p:nvPr>
        </p:nvSpPr>
        <p:spPr>
          <a:xfrm>
            <a:off x="685800" y="285751"/>
            <a:ext cx="7772400" cy="1199034"/>
          </a:xfrm>
        </p:spPr>
        <p:txBody>
          <a:bodyPr/>
          <a:lstStyle/>
          <a:p>
            <a:pPr algn="l" eaLnBrk="1" hangingPunct="1">
              <a:lnSpc>
                <a:spcPct val="80000"/>
              </a:lnSpc>
            </a:pPr>
            <a:r>
              <a:rPr lang="fr-CH" sz="1900" b="1" dirty="0" smtClean="0">
                <a:solidFill>
                  <a:schemeClr val="tx2"/>
                </a:solidFill>
                <a:latin typeface="Copperplate Gothic Bold" pitchFamily="34" charset="0"/>
                <a:cs typeface="Arial" charset="0"/>
              </a:rPr>
              <a:t/>
            </a:r>
            <a:br>
              <a:rPr lang="fr-CH" sz="1900" b="1" dirty="0" smtClean="0">
                <a:solidFill>
                  <a:schemeClr val="tx2"/>
                </a:solidFill>
                <a:latin typeface="Copperplate Gothic Bold" pitchFamily="34" charset="0"/>
                <a:cs typeface="Arial" charset="0"/>
              </a:rPr>
            </a:b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dirty="0">
                <a:solidFill>
                  <a:schemeClr val="tx2"/>
                </a:solidFill>
                <a:latin typeface="Copperplate Gothic Bold" pitchFamily="34" charset="0"/>
                <a:cs typeface="Arial" charset="0"/>
              </a:rPr>
              <a:t>23.03.2010</a:t>
            </a:r>
            <a:endParaRPr lang="fr-CH" sz="2400" b="1" dirty="0">
              <a:solidFill>
                <a:schemeClr val="tx2"/>
              </a:solidFill>
              <a:latin typeface="Copperplate Gothic Bold" pitchFamily="34" charset="0"/>
              <a:cs typeface="Arial" charset="0"/>
            </a:endParaRPr>
          </a:p>
        </p:txBody>
      </p:sp>
      <p:sp>
        <p:nvSpPr>
          <p:cNvPr id="39938" name="Subtitle 2"/>
          <p:cNvSpPr>
            <a:spLocks noGrp="1"/>
          </p:cNvSpPr>
          <p:nvPr>
            <p:ph type="subTitle" idx="1"/>
          </p:nvPr>
        </p:nvSpPr>
        <p:spPr>
          <a:xfrm>
            <a:off x="900113" y="1557338"/>
            <a:ext cx="6872287" cy="5111750"/>
          </a:xfrm>
        </p:spPr>
        <p:txBody>
          <a:bodyPr/>
          <a:lstStyle/>
          <a:p>
            <a:pPr marL="457200" indent="-457200" algn="just" eaLnBrk="1" hangingPunct="1">
              <a:lnSpc>
                <a:spcPct val="80000"/>
              </a:lnSpc>
              <a:buAutoNum type="arabicPeriod" startAt="2"/>
            </a:pPr>
            <a:r>
              <a:rPr lang="fr-FR" sz="2400" b="1" dirty="0" smtClean="0">
                <a:solidFill>
                  <a:schemeClr val="tx1"/>
                </a:solidFill>
                <a:latin typeface="Calisto MT" pitchFamily="18" charset="0"/>
                <a:cs typeface="Arial" charset="0"/>
              </a:rPr>
              <a:t>l’interprétation </a:t>
            </a:r>
            <a:r>
              <a:rPr lang="fr-FR" sz="2400" b="1" dirty="0">
                <a:solidFill>
                  <a:schemeClr val="tx1"/>
                </a:solidFill>
                <a:latin typeface="Calisto MT" pitchFamily="18" charset="0"/>
                <a:cs typeface="Arial" charset="0"/>
              </a:rPr>
              <a:t>des articles 5, § 1 a, de la directive 89/104 et 9 §1 a du règlement n° </a:t>
            </a:r>
            <a:r>
              <a:rPr lang="fr-FR" sz="2400" b="1" dirty="0" smtClean="0">
                <a:solidFill>
                  <a:schemeClr val="tx1"/>
                </a:solidFill>
                <a:latin typeface="Calisto MT" pitchFamily="18" charset="0"/>
                <a:cs typeface="Arial" charset="0"/>
              </a:rPr>
              <a:t>40/94</a:t>
            </a:r>
          </a:p>
          <a:p>
            <a:pPr algn="just" eaLnBrk="1" hangingPunct="1">
              <a:lnSpc>
                <a:spcPct val="80000"/>
              </a:lnSpc>
            </a:pPr>
            <a:r>
              <a:rPr lang="fr-FR" sz="2000" dirty="0" smtClean="0">
                <a:solidFill>
                  <a:schemeClr val="tx1"/>
                </a:solidFill>
                <a:latin typeface="Calisto MT" pitchFamily="18" charset="0"/>
                <a:cs typeface="Arial" charset="0"/>
              </a:rPr>
              <a:t>Selon </a:t>
            </a:r>
            <a:r>
              <a:rPr lang="fr-FR" sz="2000" dirty="0">
                <a:solidFill>
                  <a:schemeClr val="tx1"/>
                </a:solidFill>
                <a:latin typeface="Calisto MT" pitchFamily="18" charset="0"/>
                <a:cs typeface="Arial" charset="0"/>
              </a:rPr>
              <a:t>la jurisprudence constante, quatre conditions  doivent être réunies cumulativement pour habiliter le titulaire d’une marque à interdire l’usage par un tiers sans son consentement d’un signe identique à sa </a:t>
            </a:r>
            <a:r>
              <a:rPr lang="fr-FR" sz="2000" dirty="0" smtClean="0">
                <a:solidFill>
                  <a:schemeClr val="tx1"/>
                </a:solidFill>
                <a:latin typeface="Calisto MT" pitchFamily="18" charset="0"/>
                <a:cs typeface="Arial" charset="0"/>
              </a:rPr>
              <a:t>marque:</a:t>
            </a:r>
          </a:p>
          <a:p>
            <a:pPr algn="just" eaLnBrk="1" hangingPunct="1">
              <a:lnSpc>
                <a:spcPct val="80000"/>
              </a:lnSpc>
            </a:pPr>
            <a:endParaRPr lang="fr-FR" sz="2000" dirty="0">
              <a:solidFill>
                <a:schemeClr val="tx1"/>
              </a:solidFill>
              <a:latin typeface="Calisto MT" pitchFamily="18" charset="0"/>
              <a:cs typeface="Arial" charset="0"/>
            </a:endParaRPr>
          </a:p>
          <a:p>
            <a:pPr marL="342900" indent="-342900" algn="just" eaLnBrk="1" hangingPunct="1">
              <a:lnSpc>
                <a:spcPct val="80000"/>
              </a:lnSpc>
              <a:buFont typeface="Arial" pitchFamily="34" charset="0"/>
              <a:buChar char="•"/>
            </a:pPr>
            <a:r>
              <a:rPr lang="fr-FR" sz="2000" dirty="0" smtClean="0">
                <a:solidFill>
                  <a:schemeClr val="tx1"/>
                </a:solidFill>
                <a:latin typeface="Calisto MT" pitchFamily="18" charset="0"/>
                <a:cs typeface="Arial" charset="0"/>
              </a:rPr>
              <a:t>Usage d’un signe identique à une marque, en tant que mot clef n’est pas autorisé par son titulaire (condition remplie)</a:t>
            </a:r>
          </a:p>
          <a:p>
            <a:pPr marL="342900" indent="-342900" algn="just" eaLnBrk="1" hangingPunct="1">
              <a:lnSpc>
                <a:spcPct val="80000"/>
              </a:lnSpc>
              <a:buFont typeface="Arial" pitchFamily="34" charset="0"/>
              <a:buChar char="•"/>
            </a:pPr>
            <a:r>
              <a:rPr lang="fr-FR" sz="2000" dirty="0" smtClean="0">
                <a:solidFill>
                  <a:schemeClr val="tx1"/>
                </a:solidFill>
                <a:latin typeface="Calisto MT" pitchFamily="18" charset="0"/>
                <a:cs typeface="Arial" charset="0"/>
              </a:rPr>
              <a:t>Usage dans la vie des affaires (activité commerciale visant un avantage économique)</a:t>
            </a:r>
          </a:p>
          <a:p>
            <a:pPr marL="342900" indent="-342900" algn="just" eaLnBrk="1" hangingPunct="1">
              <a:lnSpc>
                <a:spcPct val="80000"/>
              </a:lnSpc>
              <a:buFont typeface="Arial" pitchFamily="34" charset="0"/>
              <a:buChar char="•"/>
            </a:pPr>
            <a:r>
              <a:rPr lang="fr-FR" sz="2000" dirty="0" smtClean="0">
                <a:solidFill>
                  <a:schemeClr val="tx1"/>
                </a:solidFill>
                <a:latin typeface="Calisto MT" pitchFamily="18" charset="0"/>
                <a:cs typeface="Arial" charset="0"/>
              </a:rPr>
              <a:t>Usage « pour des produits ou services »</a:t>
            </a:r>
          </a:p>
          <a:p>
            <a:pPr marL="342900" indent="-342900" algn="just" eaLnBrk="1" hangingPunct="1">
              <a:lnSpc>
                <a:spcPct val="80000"/>
              </a:lnSpc>
              <a:buFont typeface="Arial" pitchFamily="34" charset="0"/>
              <a:buChar char="•"/>
            </a:pPr>
            <a:r>
              <a:rPr lang="fr-FR" sz="2000" dirty="0" smtClean="0">
                <a:solidFill>
                  <a:schemeClr val="tx1"/>
                </a:solidFill>
                <a:latin typeface="Calisto MT" pitchFamily="18" charset="0"/>
                <a:cs typeface="Arial" charset="0"/>
              </a:rPr>
              <a:t>Usage susceptible de porter atteinte aux fonctions de la marque (indication d’origine et publicité)</a:t>
            </a:r>
          </a:p>
          <a:p>
            <a:pPr marL="342900" indent="-342900" algn="just" eaLnBrk="1" hangingPunct="1">
              <a:lnSpc>
                <a:spcPct val="80000"/>
              </a:lnSpc>
              <a:buFont typeface="Arial" pitchFamily="34" charset="0"/>
              <a:buChar char="•"/>
            </a:pPr>
            <a:endParaRPr lang="fr-CH" sz="2000" dirty="0">
              <a:solidFill>
                <a:schemeClr val="tx1"/>
              </a:solidFill>
              <a:latin typeface="Calisto MT" pitchFamily="18" charset="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dirty="0" smtClean="0">
                <a:solidFill>
                  <a:schemeClr val="tx2"/>
                </a:solidFill>
                <a:latin typeface="Copperplate Gothic Bold" pitchFamily="34" charset="0"/>
                <a:cs typeface="Arial" charset="0"/>
              </a:rPr>
              <a:t/>
            </a:r>
            <a:br>
              <a:rPr lang="fr-CH" sz="1900" b="1" dirty="0" smtClean="0">
                <a:solidFill>
                  <a:schemeClr val="tx2"/>
                </a:solidFill>
                <a:latin typeface="Copperplate Gothic Bold" pitchFamily="34" charset="0"/>
                <a:cs typeface="Arial" charset="0"/>
              </a:rPr>
            </a:b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endParaRPr lang="fr-CH" sz="2400" b="1" i="1" dirty="0" smtClean="0">
              <a:solidFill>
                <a:schemeClr val="tx2"/>
              </a:solidFill>
              <a:latin typeface="Copperplate Gothic Bold" pitchFamily="34" charset="0"/>
              <a:cs typeface="Arial" charset="0"/>
            </a:endParaRPr>
          </a:p>
        </p:txBody>
      </p:sp>
      <p:sp>
        <p:nvSpPr>
          <p:cNvPr id="41986" name="Subtitle 2"/>
          <p:cNvSpPr>
            <a:spLocks noGrp="1"/>
          </p:cNvSpPr>
          <p:nvPr>
            <p:ph type="subTitle" idx="1"/>
          </p:nvPr>
        </p:nvSpPr>
        <p:spPr>
          <a:xfrm>
            <a:off x="899592" y="1700808"/>
            <a:ext cx="6872287" cy="4968875"/>
          </a:xfrm>
        </p:spPr>
        <p:txBody>
          <a:bodyPr/>
          <a:lstStyle/>
          <a:p>
            <a:pPr algn="just" eaLnBrk="1" hangingPunct="1">
              <a:lnSpc>
                <a:spcPct val="80000"/>
              </a:lnSpc>
            </a:pPr>
            <a:r>
              <a:rPr lang="fr-CH" sz="2400" b="1" dirty="0" smtClean="0">
                <a:solidFill>
                  <a:schemeClr val="tx1"/>
                </a:solidFill>
                <a:latin typeface="Calisto MT" pitchFamily="18" charset="0"/>
              </a:rPr>
              <a:t>a- Usage dans la vie des affaires</a:t>
            </a:r>
          </a:p>
          <a:p>
            <a:pPr algn="just" eaLnBrk="1" hangingPunct="1">
              <a:lnSpc>
                <a:spcPct val="80000"/>
              </a:lnSpc>
            </a:pPr>
            <a:endParaRPr lang="fr-CH" sz="2400" b="1" dirty="0">
              <a:solidFill>
                <a:schemeClr val="tx1"/>
              </a:solidFill>
              <a:latin typeface="Calisto MT" pitchFamily="18" charset="0"/>
            </a:endParaRPr>
          </a:p>
          <a:p>
            <a:pPr marL="342900" indent="-342900" algn="just" eaLnBrk="1" hangingPunct="1">
              <a:lnSpc>
                <a:spcPct val="80000"/>
              </a:lnSpc>
              <a:buFont typeface="Arial" pitchFamily="34" charset="0"/>
              <a:buChar char="•"/>
            </a:pPr>
            <a:r>
              <a:rPr lang="fr-CH" sz="2400" dirty="0" smtClean="0">
                <a:solidFill>
                  <a:schemeClr val="tx1"/>
                </a:solidFill>
                <a:latin typeface="Calisto MT" pitchFamily="18" charset="0"/>
              </a:rPr>
              <a:t>Selon la Cour, </a:t>
            </a:r>
            <a:r>
              <a:rPr lang="fr-CH" sz="2400" b="1" dirty="0" smtClean="0">
                <a:solidFill>
                  <a:schemeClr val="tx1"/>
                </a:solidFill>
                <a:latin typeface="Calisto MT" pitchFamily="18" charset="0"/>
              </a:rPr>
              <a:t>l’annonceur fait usage du signe dans la vie des affaires</a:t>
            </a:r>
            <a:r>
              <a:rPr lang="fr-CH" sz="2400" dirty="0" smtClean="0">
                <a:solidFill>
                  <a:schemeClr val="tx1"/>
                </a:solidFill>
                <a:latin typeface="Calisto MT" pitchFamily="18" charset="0"/>
              </a:rPr>
              <a:t> au sens de la jurisprudence précitée en achetant le service de référencement et en sélectionnant un signe correspondant à une marque en tant que mot clef.</a:t>
            </a:r>
          </a:p>
          <a:p>
            <a:pPr marL="342900" indent="-342900" algn="just" eaLnBrk="1" hangingPunct="1">
              <a:lnSpc>
                <a:spcPct val="80000"/>
              </a:lnSpc>
              <a:buFont typeface="Arial" pitchFamily="34" charset="0"/>
              <a:buChar char="•"/>
            </a:pPr>
            <a:r>
              <a:rPr lang="fr-FR" sz="2400" dirty="0">
                <a:solidFill>
                  <a:schemeClr val="tx1"/>
                </a:solidFill>
                <a:latin typeface="Calisto MT" pitchFamily="18" charset="0"/>
              </a:rPr>
              <a:t>En permettant aux annonceurs de faire usage de signes identiques ou similaires à des marques, sans faire lui-même un usage desdits signes, </a:t>
            </a:r>
            <a:r>
              <a:rPr lang="fr-FR" sz="2400" dirty="0" smtClean="0">
                <a:solidFill>
                  <a:schemeClr val="tx1"/>
                </a:solidFill>
                <a:latin typeface="Calisto MT" pitchFamily="18" charset="0"/>
              </a:rPr>
              <a:t>le </a:t>
            </a:r>
            <a:r>
              <a:rPr lang="fr-FR" sz="2400" b="1" dirty="0">
                <a:solidFill>
                  <a:schemeClr val="tx1"/>
                </a:solidFill>
                <a:latin typeface="Calisto MT" pitchFamily="18" charset="0"/>
              </a:rPr>
              <a:t>prestataire du service de référencement (Google) ne fait pas un usage dans la vie des affaires </a:t>
            </a:r>
            <a:r>
              <a:rPr lang="fr-FR" sz="2400" dirty="0">
                <a:solidFill>
                  <a:schemeClr val="tx1"/>
                </a:solidFill>
                <a:latin typeface="Calisto MT" pitchFamily="18" charset="0"/>
              </a:rPr>
              <a:t>au sens des dispositions susvisées, </a:t>
            </a:r>
            <a:endParaRPr lang="fr-CH" sz="2400" dirty="0">
              <a:solidFill>
                <a:schemeClr val="tx1"/>
              </a:solidFill>
              <a:latin typeface="Calisto MT" pitchFamily="18" charset="0"/>
            </a:endParaRPr>
          </a:p>
          <a:p>
            <a:pPr algn="just" eaLnBrk="1" hangingPunct="1">
              <a:lnSpc>
                <a:spcPct val="80000"/>
              </a:lnSpc>
            </a:pPr>
            <a:endParaRPr lang="fr-CH" sz="2400" b="1" dirty="0">
              <a:solidFill>
                <a:schemeClr val="tx1"/>
              </a:solidFill>
              <a:latin typeface="Calisto MT" pitchFamily="18" charset="0"/>
            </a:endParaRPr>
          </a:p>
          <a:p>
            <a:pPr algn="just" eaLnBrk="1" hangingPunct="1">
              <a:lnSpc>
                <a:spcPct val="80000"/>
              </a:lnSpc>
            </a:pPr>
            <a:endParaRPr lang="fr-CH" sz="2400" b="1" dirty="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539750" y="260350"/>
            <a:ext cx="7772400" cy="1571625"/>
          </a:xfrm>
        </p:spPr>
        <p:txBody>
          <a:bodyPr/>
          <a:lstStyle/>
          <a:p>
            <a:pPr eaLnBrk="1" hangingPunct="1"/>
            <a:r>
              <a:rPr lang="fr-FR" sz="3600" b="1" dirty="0">
                <a:solidFill>
                  <a:schemeClr val="tx2"/>
                </a:solidFill>
                <a:latin typeface="Copperplate Gothic Bold" pitchFamily="34" charset="0"/>
                <a:cs typeface="Arial" charset="0"/>
              </a:rPr>
              <a:t>Union européenne</a:t>
            </a:r>
            <a:endParaRPr lang="fr-CH" sz="3600" dirty="0" smtClean="0">
              <a:solidFill>
                <a:schemeClr val="tx2"/>
              </a:solidFill>
              <a:latin typeface="Copperplate Gothic Bold" pitchFamily="34" charset="0"/>
            </a:endParaRPr>
          </a:p>
        </p:txBody>
      </p:sp>
      <p:sp>
        <p:nvSpPr>
          <p:cNvPr id="15362" name="Subtitle 2"/>
          <p:cNvSpPr>
            <a:spLocks noGrp="1"/>
          </p:cNvSpPr>
          <p:nvPr>
            <p:ph type="subTitle" idx="1"/>
          </p:nvPr>
        </p:nvSpPr>
        <p:spPr>
          <a:xfrm>
            <a:off x="1258888" y="1484313"/>
            <a:ext cx="6400800" cy="4680991"/>
          </a:xfrm>
        </p:spPr>
        <p:txBody>
          <a:bodyPr/>
          <a:lstStyle/>
          <a:p>
            <a:pPr algn="just" eaLnBrk="1" hangingPunct="1">
              <a:lnSpc>
                <a:spcPct val="80000"/>
              </a:lnSpc>
              <a:spcBef>
                <a:spcPct val="0"/>
              </a:spcBef>
              <a:tabLst>
                <a:tab pos="574675" algn="l"/>
                <a:tab pos="757238" algn="l"/>
              </a:tabLst>
            </a:pPr>
            <a:r>
              <a:rPr lang="fr-FR" sz="2000" b="1" dirty="0" smtClean="0">
                <a:solidFill>
                  <a:schemeClr val="tx1"/>
                </a:solidFill>
                <a:latin typeface="Calisto MT" pitchFamily="18" charset="0"/>
                <a:cs typeface="Arial" charset="0"/>
              </a:rPr>
              <a:t>Google </a:t>
            </a:r>
            <a:r>
              <a:rPr lang="fr-FR" sz="2000" b="1" dirty="0">
                <a:solidFill>
                  <a:schemeClr val="tx1"/>
                </a:solidFill>
                <a:latin typeface="Calisto MT" pitchFamily="18" charset="0"/>
                <a:cs typeface="Arial" charset="0"/>
              </a:rPr>
              <a:t>France SARL,</a:t>
            </a:r>
          </a:p>
          <a:p>
            <a:pPr algn="just" eaLnBrk="1" hangingPunct="1">
              <a:lnSpc>
                <a:spcPct val="80000"/>
              </a:lnSpc>
              <a:spcBef>
                <a:spcPct val="0"/>
              </a:spcBef>
              <a:tabLst>
                <a:tab pos="574675" algn="l"/>
                <a:tab pos="757238" algn="l"/>
              </a:tabLst>
            </a:pPr>
            <a:r>
              <a:rPr lang="fr-FR" sz="2000" b="1" dirty="0">
                <a:solidFill>
                  <a:schemeClr val="tx1"/>
                </a:solidFill>
                <a:latin typeface="Calisto MT" pitchFamily="18" charset="0"/>
                <a:cs typeface="Arial" charset="0"/>
              </a:rPr>
              <a:t>Google Inc. 	</a:t>
            </a:r>
          </a:p>
          <a:p>
            <a:pPr algn="just" eaLnBrk="1" hangingPunct="1">
              <a:lnSpc>
                <a:spcPct val="80000"/>
              </a:lnSpc>
              <a:spcBef>
                <a:spcPct val="0"/>
              </a:spcBef>
              <a:tabLst>
                <a:tab pos="574675" algn="l"/>
                <a:tab pos="757238" algn="l"/>
              </a:tabLst>
            </a:pPr>
            <a:r>
              <a:rPr lang="fr-FR" sz="2000" b="1" dirty="0">
                <a:solidFill>
                  <a:schemeClr val="tx1"/>
                </a:solidFill>
                <a:latin typeface="Calisto MT" pitchFamily="18" charset="0"/>
                <a:cs typeface="Arial" charset="0"/>
              </a:rPr>
              <a:t>c/ Louis Vuitton Malletier SA (C-236/08)</a:t>
            </a:r>
          </a:p>
          <a:p>
            <a:pPr algn="just" eaLnBrk="1" hangingPunct="1">
              <a:lnSpc>
                <a:spcPct val="80000"/>
              </a:lnSpc>
              <a:spcBef>
                <a:spcPct val="0"/>
              </a:spcBef>
              <a:tabLst>
                <a:tab pos="574675" algn="l"/>
                <a:tab pos="757238" algn="l"/>
              </a:tabLst>
            </a:pPr>
            <a:endParaRPr lang="fr-FR" sz="2000" b="1" dirty="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r>
              <a:rPr lang="fr-FR" sz="2000" b="1" dirty="0">
                <a:solidFill>
                  <a:schemeClr val="tx1"/>
                </a:solidFill>
                <a:latin typeface="Calisto MT" pitchFamily="18" charset="0"/>
                <a:cs typeface="Arial" charset="0"/>
              </a:rPr>
              <a:t>Google France SARL</a:t>
            </a:r>
          </a:p>
          <a:p>
            <a:pPr algn="just" eaLnBrk="1" hangingPunct="1">
              <a:lnSpc>
                <a:spcPct val="80000"/>
              </a:lnSpc>
              <a:spcBef>
                <a:spcPct val="0"/>
              </a:spcBef>
              <a:tabLst>
                <a:tab pos="574675" algn="l"/>
                <a:tab pos="757238" algn="l"/>
              </a:tabLst>
            </a:pPr>
            <a:r>
              <a:rPr lang="fr-FR" sz="2000" b="1" dirty="0">
                <a:solidFill>
                  <a:schemeClr val="tx1"/>
                </a:solidFill>
                <a:latin typeface="Calisto MT" pitchFamily="18" charset="0"/>
                <a:cs typeface="Arial" charset="0"/>
              </a:rPr>
              <a:t>c/</a:t>
            </a:r>
            <a:r>
              <a:rPr lang="fr-FR" sz="2000" b="1" dirty="0" err="1">
                <a:solidFill>
                  <a:schemeClr val="tx1"/>
                </a:solidFill>
                <a:latin typeface="Calisto MT" pitchFamily="18" charset="0"/>
                <a:cs typeface="Arial" charset="0"/>
              </a:rPr>
              <a:t>Viaticum</a:t>
            </a:r>
            <a:r>
              <a:rPr lang="fr-FR" sz="2000" b="1" dirty="0">
                <a:solidFill>
                  <a:schemeClr val="tx1"/>
                </a:solidFill>
                <a:latin typeface="Calisto MT" pitchFamily="18" charset="0"/>
                <a:cs typeface="Arial" charset="0"/>
              </a:rPr>
              <a:t> SA,</a:t>
            </a:r>
          </a:p>
          <a:p>
            <a:pPr algn="just" eaLnBrk="1" hangingPunct="1">
              <a:lnSpc>
                <a:spcPct val="80000"/>
              </a:lnSpc>
              <a:spcBef>
                <a:spcPct val="0"/>
              </a:spcBef>
              <a:tabLst>
                <a:tab pos="574675" algn="l"/>
                <a:tab pos="757238" algn="l"/>
              </a:tabLst>
            </a:pPr>
            <a:r>
              <a:rPr lang="fr-FR" sz="2000" b="1" dirty="0" err="1">
                <a:solidFill>
                  <a:schemeClr val="tx1"/>
                </a:solidFill>
                <a:latin typeface="Calisto MT" pitchFamily="18" charset="0"/>
                <a:cs typeface="Arial" charset="0"/>
              </a:rPr>
              <a:t>Luteciel</a:t>
            </a:r>
            <a:r>
              <a:rPr lang="fr-FR" sz="2000" b="1" dirty="0">
                <a:solidFill>
                  <a:schemeClr val="tx1"/>
                </a:solidFill>
                <a:latin typeface="Calisto MT" pitchFamily="18" charset="0"/>
                <a:cs typeface="Arial" charset="0"/>
              </a:rPr>
              <a:t> SARL (C-237/08)</a:t>
            </a:r>
          </a:p>
          <a:p>
            <a:pPr algn="just" eaLnBrk="1" hangingPunct="1">
              <a:lnSpc>
                <a:spcPct val="80000"/>
              </a:lnSpc>
              <a:spcBef>
                <a:spcPct val="0"/>
              </a:spcBef>
              <a:tabLst>
                <a:tab pos="574675" algn="l"/>
                <a:tab pos="757238" algn="l"/>
              </a:tabLst>
            </a:pPr>
            <a:endParaRPr lang="fr-FR" sz="2000" b="1" dirty="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r>
              <a:rPr lang="fr-FR" sz="2000" b="1" dirty="0">
                <a:solidFill>
                  <a:schemeClr val="tx1"/>
                </a:solidFill>
                <a:latin typeface="Calisto MT" pitchFamily="18" charset="0"/>
                <a:cs typeface="Arial" charset="0"/>
              </a:rPr>
              <a:t>Google France SARL</a:t>
            </a:r>
          </a:p>
          <a:p>
            <a:pPr algn="just" eaLnBrk="1" hangingPunct="1">
              <a:lnSpc>
                <a:spcPct val="80000"/>
              </a:lnSpc>
              <a:spcBef>
                <a:spcPct val="0"/>
              </a:spcBef>
              <a:tabLst>
                <a:tab pos="574675" algn="l"/>
                <a:tab pos="757238" algn="l"/>
              </a:tabLst>
            </a:pPr>
            <a:r>
              <a:rPr lang="fr-FR" sz="2000" b="1" dirty="0">
                <a:solidFill>
                  <a:schemeClr val="tx1"/>
                </a:solidFill>
                <a:latin typeface="Calisto MT" pitchFamily="18" charset="0"/>
                <a:cs typeface="Arial" charset="0"/>
              </a:rPr>
              <a:t>c/Centre national de recherche en relation humaines (CNRRH) SARL</a:t>
            </a:r>
          </a:p>
          <a:p>
            <a:pPr algn="just" eaLnBrk="1" hangingPunct="1">
              <a:lnSpc>
                <a:spcPct val="80000"/>
              </a:lnSpc>
              <a:spcBef>
                <a:spcPct val="0"/>
              </a:spcBef>
              <a:tabLst>
                <a:tab pos="574675" algn="l"/>
                <a:tab pos="757238" algn="l"/>
              </a:tabLst>
            </a:pPr>
            <a:r>
              <a:rPr lang="fr-FR" sz="2000" b="1" dirty="0">
                <a:solidFill>
                  <a:schemeClr val="tx1"/>
                </a:solidFill>
                <a:latin typeface="Calisto MT" pitchFamily="18" charset="0"/>
                <a:cs typeface="Arial" charset="0"/>
              </a:rPr>
              <a:t>Pierre-Alexis </a:t>
            </a:r>
            <a:r>
              <a:rPr lang="fr-FR" sz="2000" b="1" dirty="0" err="1">
                <a:solidFill>
                  <a:schemeClr val="tx1"/>
                </a:solidFill>
                <a:latin typeface="Calisto MT" pitchFamily="18" charset="0"/>
                <a:cs typeface="Arial" charset="0"/>
              </a:rPr>
              <a:t>Thonet</a:t>
            </a:r>
            <a:endParaRPr lang="fr-FR" sz="2000" b="1" dirty="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r>
              <a:rPr lang="fr-FR" sz="2000" b="1" dirty="0">
                <a:solidFill>
                  <a:schemeClr val="tx1"/>
                </a:solidFill>
                <a:latin typeface="Calisto MT" pitchFamily="18" charset="0"/>
                <a:cs typeface="Arial" charset="0"/>
              </a:rPr>
              <a:t>Bruno </a:t>
            </a:r>
            <a:r>
              <a:rPr lang="fr-FR" sz="2000" b="1" dirty="0" err="1">
                <a:solidFill>
                  <a:schemeClr val="tx1"/>
                </a:solidFill>
                <a:latin typeface="Calisto MT" pitchFamily="18" charset="0"/>
                <a:cs typeface="Arial" charset="0"/>
              </a:rPr>
              <a:t>Raboin</a:t>
            </a:r>
            <a:endParaRPr lang="fr-FR" sz="2000" b="1" dirty="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r>
              <a:rPr lang="fr-FR" sz="2000" b="1" dirty="0" err="1">
                <a:solidFill>
                  <a:schemeClr val="tx1"/>
                </a:solidFill>
                <a:latin typeface="Calisto MT" pitchFamily="18" charset="0"/>
                <a:cs typeface="Arial" charset="0"/>
              </a:rPr>
              <a:t>Tiger</a:t>
            </a:r>
            <a:r>
              <a:rPr lang="fr-FR" sz="2000" b="1" dirty="0">
                <a:solidFill>
                  <a:schemeClr val="tx1"/>
                </a:solidFill>
                <a:latin typeface="Calisto MT" pitchFamily="18" charset="0"/>
                <a:cs typeface="Arial" charset="0"/>
              </a:rPr>
              <a:t> SARL (C-238/08</a:t>
            </a:r>
            <a:r>
              <a:rPr lang="fr-FR" sz="2000" b="1" dirty="0" smtClean="0">
                <a:solidFill>
                  <a:schemeClr val="tx1"/>
                </a:solidFill>
                <a:latin typeface="Calisto MT" pitchFamily="18" charset="0"/>
                <a:cs typeface="Arial" charset="0"/>
              </a:rPr>
              <a:t>)</a:t>
            </a:r>
          </a:p>
          <a:p>
            <a:pPr algn="just" eaLnBrk="1" hangingPunct="1">
              <a:lnSpc>
                <a:spcPct val="80000"/>
              </a:lnSpc>
              <a:spcBef>
                <a:spcPct val="0"/>
              </a:spcBef>
              <a:tabLst>
                <a:tab pos="574675" algn="l"/>
                <a:tab pos="757238" algn="l"/>
              </a:tabLst>
            </a:pPr>
            <a:endParaRPr lang="fr-FR" sz="2000" b="1" dirty="0">
              <a:solidFill>
                <a:schemeClr val="tx1"/>
              </a:solidFill>
              <a:latin typeface="Calisto MT" pitchFamily="18" charset="0"/>
              <a:cs typeface="Arial" charset="0"/>
            </a:endParaRPr>
          </a:p>
          <a:p>
            <a:pPr algn="just" eaLnBrk="1" hangingPunct="1">
              <a:lnSpc>
                <a:spcPct val="80000"/>
              </a:lnSpc>
              <a:tabLst>
                <a:tab pos="574675" algn="l"/>
                <a:tab pos="757238" algn="l"/>
              </a:tabLst>
            </a:pPr>
            <a:r>
              <a:rPr lang="fr-FR" sz="2000" b="1" i="1" dirty="0" err="1" smtClean="0">
                <a:solidFill>
                  <a:schemeClr val="tx1"/>
                </a:solidFill>
                <a:latin typeface="Calisto MT" pitchFamily="18" charset="0"/>
                <a:cs typeface="Arial" charset="0"/>
              </a:rPr>
              <a:t>Adwords</a:t>
            </a:r>
            <a:r>
              <a:rPr lang="fr-FR" sz="2000" b="1" i="1" dirty="0" smtClean="0">
                <a:solidFill>
                  <a:schemeClr val="tx1"/>
                </a:solidFill>
                <a:latin typeface="Calisto MT" pitchFamily="18" charset="0"/>
                <a:cs typeface="Arial" charset="0"/>
              </a:rPr>
              <a:t> </a:t>
            </a:r>
            <a:r>
              <a:rPr lang="fr-FR" sz="2000" b="1" i="1" dirty="0">
                <a:solidFill>
                  <a:schemeClr val="tx1"/>
                </a:solidFill>
                <a:latin typeface="Calisto MT" pitchFamily="18" charset="0"/>
                <a:cs typeface="Arial" charset="0"/>
              </a:rPr>
              <a:t>– Absence de violation </a:t>
            </a:r>
            <a:r>
              <a:rPr lang="fr-FR" sz="2000" b="1" i="1" dirty="0" smtClean="0">
                <a:solidFill>
                  <a:schemeClr val="tx1"/>
                </a:solidFill>
                <a:latin typeface="Calisto MT" pitchFamily="18" charset="0"/>
                <a:cs typeface="Arial" charset="0"/>
              </a:rPr>
              <a:t>par Google du </a:t>
            </a:r>
            <a:r>
              <a:rPr lang="fr-FR" sz="2000" b="1" i="1" dirty="0">
                <a:solidFill>
                  <a:schemeClr val="tx1"/>
                </a:solidFill>
                <a:latin typeface="Calisto MT" pitchFamily="18" charset="0"/>
                <a:cs typeface="Arial" charset="0"/>
              </a:rPr>
              <a:t>droit à la marque </a:t>
            </a:r>
            <a:r>
              <a:rPr lang="fr-FR" sz="2000" b="1" i="1" dirty="0" smtClean="0">
                <a:solidFill>
                  <a:schemeClr val="tx1"/>
                </a:solidFill>
                <a:latin typeface="Calisto MT" pitchFamily="18" charset="0"/>
                <a:cs typeface="Arial" charset="0"/>
              </a:rPr>
              <a:t> mais </a:t>
            </a:r>
            <a:r>
              <a:rPr lang="fr-FR" sz="2000" b="1" i="1" dirty="0">
                <a:solidFill>
                  <a:schemeClr val="tx1"/>
                </a:solidFill>
                <a:latin typeface="Calisto MT" pitchFamily="18" charset="0"/>
                <a:cs typeface="Arial" charset="0"/>
              </a:rPr>
              <a:t>responsabilité susceptible d’être engagée</a:t>
            </a:r>
          </a:p>
          <a:p>
            <a:pPr algn="just" eaLnBrk="1" hangingPunct="1">
              <a:lnSpc>
                <a:spcPct val="80000"/>
              </a:lnSpc>
              <a:tabLst>
                <a:tab pos="574675" algn="l"/>
                <a:tab pos="757238" algn="l"/>
              </a:tabLst>
            </a:pPr>
            <a:r>
              <a:rPr lang="fr-FR" sz="2000" b="1" i="1" dirty="0" smtClean="0">
                <a:solidFill>
                  <a:schemeClr val="tx1"/>
                </a:solidFill>
                <a:latin typeface="Calisto MT" pitchFamily="18" charset="0"/>
                <a:cs typeface="Arial" charset="0"/>
              </a:rPr>
              <a:t>CJUE </a:t>
            </a:r>
            <a:r>
              <a:rPr lang="fr-FR" sz="2000" b="1" i="1" dirty="0">
                <a:solidFill>
                  <a:schemeClr val="tx1"/>
                </a:solidFill>
                <a:latin typeface="Calisto MT" pitchFamily="18" charset="0"/>
                <a:cs typeface="Arial" charset="0"/>
              </a:rPr>
              <a:t>23.03.2010</a:t>
            </a:r>
            <a:endParaRPr lang="fr-FR" sz="2000" b="1" dirty="0">
              <a:solidFill>
                <a:schemeClr val="tx1"/>
              </a:solidFill>
              <a:latin typeface="Calisto MT" pitchFamily="18" charset="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ctrTitle"/>
          </p:nvPr>
        </p:nvSpPr>
        <p:spPr>
          <a:xfrm>
            <a:off x="685800" y="285750"/>
            <a:ext cx="7772400" cy="1643063"/>
          </a:xfrm>
        </p:spPr>
        <p:txBody>
          <a:bodyPr/>
          <a:lstStyle/>
          <a:p>
            <a:pPr algn="l" eaLnBrk="1" hangingPunct="1">
              <a:lnSpc>
                <a:spcPct val="80000"/>
              </a:lnSpc>
            </a:pP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endParaRPr lang="fr-CH" sz="2400" b="1" i="1" dirty="0" smtClean="0">
              <a:solidFill>
                <a:schemeClr val="tx2"/>
              </a:solidFill>
              <a:latin typeface="Copperplate Gothic Bold" pitchFamily="34" charset="0"/>
              <a:cs typeface="Arial" charset="0"/>
            </a:endParaRPr>
          </a:p>
        </p:txBody>
      </p:sp>
      <p:sp>
        <p:nvSpPr>
          <p:cNvPr id="44034" name="Subtitle 2"/>
          <p:cNvSpPr>
            <a:spLocks noGrp="1"/>
          </p:cNvSpPr>
          <p:nvPr>
            <p:ph type="subTitle" idx="1"/>
          </p:nvPr>
        </p:nvSpPr>
        <p:spPr>
          <a:xfrm>
            <a:off x="900113" y="1700212"/>
            <a:ext cx="6872287" cy="4537100"/>
          </a:xfrm>
        </p:spPr>
        <p:txBody>
          <a:bodyPr/>
          <a:lstStyle/>
          <a:p>
            <a:pPr algn="just"/>
            <a:r>
              <a:rPr lang="fr-CH" sz="2400" b="1" dirty="0" smtClean="0">
                <a:solidFill>
                  <a:schemeClr val="tx1"/>
                </a:solidFill>
                <a:latin typeface="Calisto MT" pitchFamily="18" charset="0"/>
              </a:rPr>
              <a:t>b- </a:t>
            </a:r>
            <a:r>
              <a:rPr lang="fr-CH" sz="2400" b="1" dirty="0">
                <a:solidFill>
                  <a:schemeClr val="tx1"/>
                </a:solidFill>
                <a:latin typeface="Calisto MT" pitchFamily="18" charset="0"/>
              </a:rPr>
              <a:t>Usage </a:t>
            </a:r>
            <a:r>
              <a:rPr lang="fr-CH" sz="2400" b="1" dirty="0" smtClean="0">
                <a:solidFill>
                  <a:schemeClr val="tx1"/>
                </a:solidFill>
                <a:latin typeface="Calisto MT" pitchFamily="18" charset="0"/>
              </a:rPr>
              <a:t>«pour des produits ou services»</a:t>
            </a:r>
            <a:endParaRPr lang="fr-CH" sz="2400" b="1" dirty="0">
              <a:solidFill>
                <a:schemeClr val="tx1"/>
              </a:solidFill>
              <a:latin typeface="Calisto MT" pitchFamily="18" charset="0"/>
            </a:endParaRPr>
          </a:p>
          <a:p>
            <a:pPr algn="just"/>
            <a:endParaRPr lang="fr-CH" sz="1800" b="1" dirty="0" smtClean="0">
              <a:solidFill>
                <a:schemeClr val="tx1"/>
              </a:solidFill>
              <a:latin typeface="Calisto MT" pitchFamily="18" charset="0"/>
            </a:endParaRPr>
          </a:p>
          <a:p>
            <a:pPr algn="just"/>
            <a:r>
              <a:rPr lang="fr-CH" sz="2000" dirty="0">
                <a:solidFill>
                  <a:schemeClr val="tx1"/>
                </a:solidFill>
                <a:latin typeface="Calisto MT" pitchFamily="18" charset="0"/>
              </a:rPr>
              <a:t>Faute d’usage de la marque par le prestataire du service de référencement, les conditions relatives à l’usage «pour des produits ou services» doivent être seulement examinées au regard de</a:t>
            </a:r>
            <a:r>
              <a:rPr lang="fr-CH" sz="2000" b="1" dirty="0">
                <a:solidFill>
                  <a:schemeClr val="tx1"/>
                </a:solidFill>
                <a:latin typeface="Calisto MT" pitchFamily="18" charset="0"/>
              </a:rPr>
              <a:t> l’usage de la marque par l’annonceur </a:t>
            </a:r>
            <a:endParaRPr lang="fr-CH" sz="2000" b="1" dirty="0" smtClean="0">
              <a:solidFill>
                <a:schemeClr val="tx1"/>
              </a:solidFill>
              <a:latin typeface="Calisto MT" pitchFamily="18" charset="0"/>
            </a:endParaRPr>
          </a:p>
          <a:p>
            <a:pPr marL="342900" indent="-342900" algn="just">
              <a:buFont typeface="Arial" pitchFamily="34" charset="0"/>
              <a:buChar char="•"/>
            </a:pPr>
            <a:r>
              <a:rPr lang="fr-CH" sz="2000" dirty="0">
                <a:solidFill>
                  <a:schemeClr val="tx1"/>
                </a:solidFill>
                <a:latin typeface="Calisto MT" pitchFamily="18" charset="0"/>
              </a:rPr>
              <a:t>Signes identiques aux marques de Vuitton apparues dans les annonces (rubrique «liens commerciaux»)</a:t>
            </a:r>
          </a:p>
          <a:p>
            <a:pPr marL="342900" indent="-342900" algn="just">
              <a:buFont typeface="Arial" pitchFamily="34" charset="0"/>
              <a:buChar char="•"/>
            </a:pPr>
            <a:r>
              <a:rPr lang="fr-CH" sz="2000" dirty="0">
                <a:solidFill>
                  <a:schemeClr val="tx1"/>
                </a:solidFill>
                <a:latin typeface="Calisto MT" pitchFamily="18" charset="0"/>
              </a:rPr>
              <a:t>Absence de signes identiques aux marques de </a:t>
            </a:r>
            <a:r>
              <a:rPr lang="fr-CH" sz="2000" dirty="0" err="1">
                <a:solidFill>
                  <a:schemeClr val="tx1"/>
                </a:solidFill>
                <a:latin typeface="Calisto MT" pitchFamily="18" charset="0"/>
              </a:rPr>
              <a:t>Viaticum</a:t>
            </a:r>
            <a:r>
              <a:rPr lang="fr-CH" sz="2000" dirty="0">
                <a:solidFill>
                  <a:schemeClr val="tx1"/>
                </a:solidFill>
                <a:latin typeface="Calisto MT" pitchFamily="18" charset="0"/>
              </a:rPr>
              <a:t> et de M. </a:t>
            </a:r>
            <a:r>
              <a:rPr lang="fr-CH" sz="2000" dirty="0" err="1">
                <a:solidFill>
                  <a:schemeClr val="tx1"/>
                </a:solidFill>
                <a:latin typeface="Calisto MT" pitchFamily="18" charset="0"/>
              </a:rPr>
              <a:t>Thonet</a:t>
            </a:r>
            <a:r>
              <a:rPr lang="fr-CH" sz="2000" dirty="0">
                <a:solidFill>
                  <a:schemeClr val="tx1"/>
                </a:solidFill>
                <a:latin typeface="Calisto MT" pitchFamily="18" charset="0"/>
              </a:rPr>
              <a:t> dans les annonces de tiers</a:t>
            </a:r>
          </a:p>
          <a:p>
            <a:pPr marL="342900" indent="-342900" algn="just">
              <a:buFont typeface="Arial" pitchFamily="34" charset="0"/>
              <a:buChar char="•"/>
            </a:pPr>
            <a:r>
              <a:rPr lang="fr-CH" sz="2000" dirty="0">
                <a:solidFill>
                  <a:schemeClr val="tx1"/>
                </a:solidFill>
                <a:latin typeface="Calisto MT" pitchFamily="18" charset="0"/>
              </a:rPr>
              <a:t>Absence du signe dans la publicité ne signifie en tout cas  pas à elle-seule qu’il n’y a pas usage </a:t>
            </a:r>
            <a:r>
              <a:rPr lang="fr-CH" sz="2000" dirty="0" smtClean="0">
                <a:solidFill>
                  <a:schemeClr val="tx1"/>
                </a:solidFill>
                <a:latin typeface="Calisto MT" pitchFamily="18" charset="0"/>
              </a:rPr>
              <a:t>«pour </a:t>
            </a:r>
            <a:r>
              <a:rPr lang="fr-CH" sz="2000" dirty="0">
                <a:solidFill>
                  <a:schemeClr val="tx1"/>
                </a:solidFill>
                <a:latin typeface="Calisto MT" pitchFamily="18" charset="0"/>
              </a:rPr>
              <a:t>des produits et </a:t>
            </a:r>
            <a:r>
              <a:rPr lang="fr-CH" sz="2000" dirty="0" smtClean="0">
                <a:solidFill>
                  <a:schemeClr val="tx1"/>
                </a:solidFill>
                <a:latin typeface="Calisto MT" pitchFamily="18" charset="0"/>
              </a:rPr>
              <a:t>services» </a:t>
            </a:r>
            <a:r>
              <a:rPr lang="fr-CH" sz="2000" dirty="0">
                <a:solidFill>
                  <a:schemeClr val="tx1"/>
                </a:solidFill>
                <a:latin typeface="Calisto MT" pitchFamily="18" charset="0"/>
              </a:rPr>
              <a:t>au sens de l’art. 5 </a:t>
            </a:r>
            <a:r>
              <a:rPr lang="fr-CH" sz="2000" dirty="0" smtClean="0">
                <a:solidFill>
                  <a:schemeClr val="tx1"/>
                </a:solidFill>
                <a:latin typeface="Calisto MT" pitchFamily="18" charset="0"/>
              </a:rPr>
              <a:t>de la directive 89/104</a:t>
            </a:r>
            <a:endParaRPr lang="fr-CH" sz="2000" dirty="0">
              <a:solidFill>
                <a:schemeClr val="tx1"/>
              </a:solidFill>
              <a:latin typeface="Calisto MT" pitchFamily="18" charset="0"/>
            </a:endParaRPr>
          </a:p>
          <a:p>
            <a:pPr marL="342900" indent="-342900" algn="just">
              <a:buFont typeface="Arial" pitchFamily="34" charset="0"/>
              <a:buChar char="•"/>
            </a:pPr>
            <a:endParaRPr lang="fr-CH" sz="2000" b="1" dirty="0">
              <a:solidFill>
                <a:schemeClr val="tx1"/>
              </a:solidFill>
              <a:latin typeface="Calisto MT" pitchFamily="18" charset="0"/>
            </a:endParaRPr>
          </a:p>
          <a:p>
            <a:pPr marL="342900" indent="-342900" algn="just">
              <a:buFont typeface="Arial" pitchFamily="34" charset="0"/>
              <a:buChar char="•"/>
            </a:pPr>
            <a:endParaRPr lang="fr-CH" sz="2000" b="1" dirty="0" smtClean="0">
              <a:solidFill>
                <a:schemeClr val="tx1"/>
              </a:solidFill>
              <a:latin typeface="Calisto MT" pitchFamily="18" charset="0"/>
            </a:endParaRPr>
          </a:p>
          <a:p>
            <a:pPr marL="342900" indent="-342900" algn="just">
              <a:buFont typeface="Arial" pitchFamily="34" charset="0"/>
              <a:buChar char="•"/>
            </a:pPr>
            <a:endParaRPr lang="fr-CH" sz="2000" b="1" dirty="0">
              <a:solidFill>
                <a:schemeClr val="tx1"/>
              </a:solidFill>
              <a:latin typeface="Calisto MT" pitchFamily="18" charset="0"/>
            </a:endParaRPr>
          </a:p>
          <a:p>
            <a:pPr algn="just"/>
            <a:r>
              <a:rPr lang="fr-CH" sz="2000" dirty="0">
                <a:solidFill>
                  <a:schemeClr val="tx1"/>
                </a:solidFill>
                <a:latin typeface="Calisto MT" pitchFamily="18" charset="0"/>
              </a:rPr>
              <a:t> </a:t>
            </a:r>
          </a:p>
          <a:p>
            <a:pPr lvl="1" algn="just"/>
            <a:endParaRPr lang="fr-CH" sz="1800" dirty="0" smtClean="0">
              <a:solidFill>
                <a:schemeClr val="tx1"/>
              </a:solidFill>
              <a:latin typeface="Calisto MT" pitchFamily="18" charset="0"/>
            </a:endParaRPr>
          </a:p>
          <a:p>
            <a:pPr lvl="1" algn="just"/>
            <a:endParaRPr lang="fr-CH" sz="1800" dirty="0" smtClean="0">
              <a:solidFill>
                <a:schemeClr val="tx1"/>
              </a:solidFill>
              <a:latin typeface="Calisto MT" pitchFamily="18" charset="0"/>
            </a:endParaRPr>
          </a:p>
          <a:p>
            <a:pPr algn="just" eaLnBrk="1" hangingPunct="1">
              <a:lnSpc>
                <a:spcPct val="80000"/>
              </a:lnSpc>
            </a:pPr>
            <a:endParaRPr lang="fr-CH" sz="1800" dirty="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ctrTitle"/>
          </p:nvPr>
        </p:nvSpPr>
        <p:spPr>
          <a:xfrm>
            <a:off x="685800" y="285750"/>
            <a:ext cx="7772400" cy="1643063"/>
          </a:xfrm>
        </p:spPr>
        <p:txBody>
          <a:bodyPr/>
          <a:lstStyle/>
          <a:p>
            <a:pPr algn="l" eaLnBrk="1" hangingPunct="1">
              <a:lnSpc>
                <a:spcPct val="80000"/>
              </a:lnSpc>
            </a:pP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endParaRPr lang="fr-CH" sz="2400" b="1" i="1" dirty="0" smtClean="0">
              <a:solidFill>
                <a:schemeClr val="tx2"/>
              </a:solidFill>
              <a:latin typeface="Copperplate Gothic Bold" pitchFamily="34" charset="0"/>
              <a:cs typeface="Arial" charset="0"/>
            </a:endParaRPr>
          </a:p>
        </p:txBody>
      </p:sp>
      <p:sp>
        <p:nvSpPr>
          <p:cNvPr id="46082" name="Subtitle 2"/>
          <p:cNvSpPr>
            <a:spLocks noGrp="1"/>
          </p:cNvSpPr>
          <p:nvPr>
            <p:ph type="subTitle" idx="1"/>
          </p:nvPr>
        </p:nvSpPr>
        <p:spPr>
          <a:xfrm>
            <a:off x="900113" y="1700212"/>
            <a:ext cx="6872287" cy="4537100"/>
          </a:xfrm>
        </p:spPr>
        <p:txBody>
          <a:bodyPr/>
          <a:lstStyle/>
          <a:p>
            <a:pPr marL="342900" indent="-342900" algn="just">
              <a:buFont typeface="Arial" pitchFamily="34" charset="0"/>
              <a:buChar char="•"/>
            </a:pPr>
            <a:r>
              <a:rPr lang="fr-CH" sz="2000" dirty="0" smtClean="0">
                <a:solidFill>
                  <a:schemeClr val="tx1"/>
                </a:solidFill>
                <a:latin typeface="Calisto MT" pitchFamily="18" charset="0"/>
              </a:rPr>
              <a:t>Lorsque l’internaute perçoit le «lien promotionnel» de l’annonceur comme </a:t>
            </a:r>
            <a:r>
              <a:rPr lang="fr-CH" sz="2000" b="1" dirty="0" smtClean="0">
                <a:solidFill>
                  <a:schemeClr val="tx1"/>
                </a:solidFill>
                <a:latin typeface="Calisto MT" pitchFamily="18" charset="0"/>
              </a:rPr>
              <a:t>une alternative </a:t>
            </a:r>
            <a:r>
              <a:rPr lang="fr-CH" sz="2000" dirty="0" smtClean="0">
                <a:solidFill>
                  <a:schemeClr val="tx1"/>
                </a:solidFill>
                <a:latin typeface="Calisto MT" pitchFamily="18" charset="0"/>
              </a:rPr>
              <a:t>par rapport aux produits et services du titulaire, il y a usage dudit signe «pour les produits ou services» dudit concurrent</a:t>
            </a:r>
          </a:p>
          <a:p>
            <a:pPr marL="285750" indent="-285750" algn="just">
              <a:buFont typeface="Arial" pitchFamily="34" charset="0"/>
              <a:buChar char="•"/>
            </a:pPr>
            <a:r>
              <a:rPr lang="fr-CH" sz="2000" dirty="0" smtClean="0">
                <a:solidFill>
                  <a:schemeClr val="tx1"/>
                </a:solidFill>
                <a:latin typeface="Calisto MT" pitchFamily="18" charset="0"/>
              </a:rPr>
              <a:t>Même dans les cas où il ne s’agit pas d’une alternative, mais </a:t>
            </a:r>
            <a:r>
              <a:rPr lang="fr-CH" sz="2000" b="1" dirty="0" smtClean="0">
                <a:solidFill>
                  <a:schemeClr val="tx1"/>
                </a:solidFill>
                <a:latin typeface="Calisto MT" pitchFamily="18" charset="0"/>
              </a:rPr>
              <a:t>lorsque l’annonceur a au contraire pour but </a:t>
            </a:r>
            <a:r>
              <a:rPr lang="fr-FR" sz="2000" b="1" dirty="0">
                <a:solidFill>
                  <a:schemeClr val="tx1"/>
                </a:solidFill>
                <a:latin typeface="Calisto MT" pitchFamily="18" charset="0"/>
              </a:rPr>
              <a:t>d’induire les internautes en erreur sur l’origine de ses produits ou de ses services, en leur faisant croire que ceux-ci proviennent du titulaire de la marque ou d’une entreprise économiquement liée à celui-ci,</a:t>
            </a:r>
            <a:r>
              <a:rPr lang="fr-FR" sz="2000" dirty="0">
                <a:solidFill>
                  <a:schemeClr val="tx1"/>
                </a:solidFill>
                <a:latin typeface="Calisto MT" pitchFamily="18" charset="0"/>
              </a:rPr>
              <a:t> il y a usage «pour des produits ou des services</a:t>
            </a:r>
            <a:r>
              <a:rPr lang="fr-FR" sz="2000" dirty="0" smtClean="0">
                <a:solidFill>
                  <a:schemeClr val="tx1"/>
                </a:solidFill>
                <a:latin typeface="Calisto MT" pitchFamily="18" charset="0"/>
              </a:rPr>
              <a:t>».</a:t>
            </a:r>
          </a:p>
          <a:p>
            <a:pPr algn="just"/>
            <a:r>
              <a:rPr lang="fr-FR" sz="2000" dirty="0" smtClean="0">
                <a:solidFill>
                  <a:schemeClr val="tx1"/>
                </a:solidFill>
                <a:latin typeface="Calisto MT" pitchFamily="18" charset="0"/>
              </a:rPr>
              <a:t>Ainsi l’usage par l’annonceur d’un signe identique à la marque d’autrui </a:t>
            </a:r>
            <a:r>
              <a:rPr lang="fr-FR" sz="2000" u="sng" dirty="0" smtClean="0">
                <a:solidFill>
                  <a:schemeClr val="tx1"/>
                </a:solidFill>
                <a:latin typeface="Calisto MT" pitchFamily="18" charset="0"/>
              </a:rPr>
              <a:t>relève de la notion d’usage « pour des produits et services » au sens de l’art. 5 susvisé</a:t>
            </a:r>
            <a:r>
              <a:rPr lang="fr-FR" sz="2000" dirty="0" smtClean="0">
                <a:solidFill>
                  <a:schemeClr val="tx1"/>
                </a:solidFill>
                <a:latin typeface="Calisto MT" pitchFamily="18" charset="0"/>
              </a:rPr>
              <a:t>.</a:t>
            </a:r>
            <a:endParaRPr lang="fr-CH" sz="2000" dirty="0">
              <a:solidFill>
                <a:schemeClr val="tx1"/>
              </a:solidFill>
              <a:latin typeface="Calisto MT" pitchFamily="18" charset="0"/>
            </a:endParaRPr>
          </a:p>
          <a:p>
            <a:pPr algn="just" eaLnBrk="1" hangingPunct="1">
              <a:lnSpc>
                <a:spcPct val="80000"/>
              </a:lnSpc>
            </a:pPr>
            <a:endParaRPr lang="fr-CH" sz="1800" dirty="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dirty="0" smtClean="0">
                <a:solidFill>
                  <a:schemeClr val="tx2"/>
                </a:solidFill>
                <a:latin typeface="Copperplate Gothic Bold" pitchFamily="34" charset="0"/>
                <a:cs typeface="Arial" charset="0"/>
              </a:rPr>
              <a:t/>
            </a:r>
            <a:br>
              <a:rPr lang="fr-CH" sz="1900" b="1" dirty="0" smtClean="0">
                <a:solidFill>
                  <a:schemeClr val="tx2"/>
                </a:solidFill>
                <a:latin typeface="Copperplate Gothic Bold" pitchFamily="34" charset="0"/>
                <a:cs typeface="Arial" charset="0"/>
              </a:rPr>
            </a:b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endParaRPr lang="fr-CH" sz="2400" b="1" i="1" dirty="0" smtClean="0">
              <a:solidFill>
                <a:schemeClr val="tx2"/>
              </a:solidFill>
              <a:latin typeface="Copperplate Gothic Bold" pitchFamily="34" charset="0"/>
              <a:cs typeface="Arial" charset="0"/>
            </a:endParaRPr>
          </a:p>
        </p:txBody>
      </p:sp>
      <p:sp>
        <p:nvSpPr>
          <p:cNvPr id="48130" name="Subtitle 2"/>
          <p:cNvSpPr>
            <a:spLocks noGrp="1"/>
          </p:cNvSpPr>
          <p:nvPr>
            <p:ph type="subTitle" idx="1"/>
          </p:nvPr>
        </p:nvSpPr>
        <p:spPr>
          <a:xfrm>
            <a:off x="900113" y="1700213"/>
            <a:ext cx="6872287" cy="3600450"/>
          </a:xfrm>
        </p:spPr>
        <p:txBody>
          <a:bodyPr/>
          <a:lstStyle/>
          <a:p>
            <a:pPr algn="just"/>
            <a:r>
              <a:rPr lang="fr-CH" sz="2400" b="1" dirty="0" smtClean="0">
                <a:solidFill>
                  <a:schemeClr val="tx1"/>
                </a:solidFill>
                <a:latin typeface="Calisto MT" pitchFamily="18" charset="0"/>
              </a:rPr>
              <a:t>c- </a:t>
            </a:r>
            <a:r>
              <a:rPr lang="fr-CH" sz="2400" b="1" dirty="0">
                <a:solidFill>
                  <a:schemeClr val="tx1"/>
                </a:solidFill>
                <a:latin typeface="Calisto MT" pitchFamily="18" charset="0"/>
              </a:rPr>
              <a:t>Usage </a:t>
            </a:r>
            <a:r>
              <a:rPr lang="fr-CH" sz="2400" b="1" dirty="0" smtClean="0">
                <a:solidFill>
                  <a:schemeClr val="tx1"/>
                </a:solidFill>
                <a:latin typeface="Calisto MT" pitchFamily="18" charset="0"/>
              </a:rPr>
              <a:t>susceptible de porter atteinte aux fonctions de la marque</a:t>
            </a:r>
          </a:p>
          <a:p>
            <a:pPr algn="just"/>
            <a:endParaRPr lang="fr-CH" sz="2400" b="1" dirty="0">
              <a:solidFill>
                <a:schemeClr val="tx1"/>
              </a:solidFill>
              <a:latin typeface="Calisto MT" pitchFamily="18" charset="0"/>
            </a:endParaRPr>
          </a:p>
          <a:p>
            <a:pPr marL="342900" indent="-342900" algn="just">
              <a:buFont typeface="Arial" pitchFamily="34" charset="0"/>
              <a:buChar char="•"/>
            </a:pPr>
            <a:r>
              <a:rPr lang="fr-CH" sz="2400" dirty="0" smtClean="0">
                <a:solidFill>
                  <a:schemeClr val="tx1"/>
                </a:solidFill>
                <a:latin typeface="Calisto MT" pitchFamily="18" charset="0"/>
              </a:rPr>
              <a:t>Fonction d’indication d’origine (garantir au consommateur la provenance du produit ou du service)</a:t>
            </a:r>
          </a:p>
          <a:p>
            <a:pPr marL="342900" indent="-342900" algn="just">
              <a:buFont typeface="Arial" pitchFamily="34" charset="0"/>
              <a:buChar char="•"/>
            </a:pPr>
            <a:r>
              <a:rPr lang="fr-CH" sz="2400" dirty="0" smtClean="0">
                <a:solidFill>
                  <a:schemeClr val="tx1"/>
                </a:solidFill>
                <a:latin typeface="Calisto MT" pitchFamily="18" charset="0"/>
              </a:rPr>
              <a:t>Fonction de publicité (élément de promotion des ventes ou de stratégie commerciale)</a:t>
            </a:r>
          </a:p>
          <a:p>
            <a:pPr algn="just"/>
            <a:endParaRPr lang="fr-CH" sz="2400" dirty="0" smtClean="0">
              <a:solidFill>
                <a:schemeClr val="tx1"/>
              </a:solidFill>
              <a:latin typeface="Calisto MT" pitchFamily="18" charset="0"/>
            </a:endParaRPr>
          </a:p>
          <a:p>
            <a:pPr algn="just" eaLnBrk="1" hangingPunct="1">
              <a:lnSpc>
                <a:spcPct val="80000"/>
              </a:lnSpc>
            </a:pPr>
            <a:endParaRPr lang="fr-CH" sz="2400" dirty="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ctrTitle"/>
          </p:nvPr>
        </p:nvSpPr>
        <p:spPr>
          <a:xfrm>
            <a:off x="685800" y="285750"/>
            <a:ext cx="7772400" cy="1643063"/>
          </a:xfrm>
        </p:spPr>
        <p:txBody>
          <a:bodyPr/>
          <a:lstStyle/>
          <a:p>
            <a:pPr algn="l" eaLnBrk="1" hangingPunct="1">
              <a:lnSpc>
                <a:spcPct val="80000"/>
              </a:lnSpc>
            </a:pP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endParaRPr lang="fr-CH" sz="2400" b="1" i="1" dirty="0" smtClean="0">
              <a:solidFill>
                <a:schemeClr val="tx2"/>
              </a:solidFill>
              <a:latin typeface="Copperplate Gothic Bold" pitchFamily="34" charset="0"/>
              <a:cs typeface="Arial" charset="0"/>
            </a:endParaRPr>
          </a:p>
        </p:txBody>
      </p:sp>
      <p:sp>
        <p:nvSpPr>
          <p:cNvPr id="50178" name="Subtitle 2"/>
          <p:cNvSpPr>
            <a:spLocks noGrp="1"/>
          </p:cNvSpPr>
          <p:nvPr>
            <p:ph type="subTitle" idx="1"/>
          </p:nvPr>
        </p:nvSpPr>
        <p:spPr>
          <a:xfrm>
            <a:off x="900113" y="1772816"/>
            <a:ext cx="6872287" cy="4536504"/>
          </a:xfrm>
        </p:spPr>
        <p:txBody>
          <a:bodyPr/>
          <a:lstStyle/>
          <a:p>
            <a:pPr marL="342900" indent="-342900" algn="just">
              <a:lnSpc>
                <a:spcPct val="80000"/>
              </a:lnSpc>
            </a:pPr>
            <a:r>
              <a:rPr lang="fr-CH" sz="2400" b="1" dirty="0" smtClean="0">
                <a:solidFill>
                  <a:schemeClr val="tx1"/>
                </a:solidFill>
                <a:latin typeface="Calisto MT" pitchFamily="18" charset="0"/>
              </a:rPr>
              <a:t>i) Atteinte à la fonction d’indication d’origine</a:t>
            </a:r>
          </a:p>
          <a:p>
            <a:pPr marL="342900" indent="-342900" algn="just">
              <a:lnSpc>
                <a:spcPct val="80000"/>
              </a:lnSpc>
            </a:pPr>
            <a:endParaRPr lang="fr-CH" sz="2400" b="1" dirty="0">
              <a:solidFill>
                <a:schemeClr val="tx1"/>
              </a:solidFill>
              <a:latin typeface="Calisto MT" pitchFamily="18" charset="0"/>
            </a:endParaRPr>
          </a:p>
          <a:p>
            <a:pPr marL="342900" indent="-342900" algn="just">
              <a:lnSpc>
                <a:spcPct val="80000"/>
              </a:lnSpc>
              <a:buFont typeface="Arial" pitchFamily="34" charset="0"/>
              <a:buChar char="•"/>
            </a:pPr>
            <a:r>
              <a:rPr lang="fr-CH" sz="2000" b="1" dirty="0" smtClean="0">
                <a:solidFill>
                  <a:schemeClr val="tx1"/>
                </a:solidFill>
                <a:latin typeface="Calisto MT" pitchFamily="18" charset="0"/>
              </a:rPr>
              <a:t>lorsque l’annonce ne </a:t>
            </a:r>
            <a:r>
              <a:rPr lang="fr-FR" sz="2000" b="1" dirty="0">
                <a:solidFill>
                  <a:schemeClr val="tx1"/>
                </a:solidFill>
                <a:latin typeface="Calisto MT" pitchFamily="18" charset="0"/>
              </a:rPr>
              <a:t>permet pas ou permet seulement difficilement à l’internaute normalement informé et raisonnablement attentif de savoir si les produits ou les services visés par l’annonce proviennent du titulaire de la marque ou d’une entreprise économiquement liée à celui-ci ou, au contraire, d’un </a:t>
            </a:r>
            <a:r>
              <a:rPr lang="fr-FR" sz="2000" b="1" dirty="0" smtClean="0">
                <a:solidFill>
                  <a:schemeClr val="tx1"/>
                </a:solidFill>
                <a:latin typeface="Calisto MT" pitchFamily="18" charset="0"/>
              </a:rPr>
              <a:t>tiers.</a:t>
            </a:r>
          </a:p>
          <a:p>
            <a:pPr marL="342900" indent="-342900" algn="just">
              <a:lnSpc>
                <a:spcPct val="80000"/>
              </a:lnSpc>
              <a:buFont typeface="Arial" pitchFamily="34" charset="0"/>
              <a:buChar char="•"/>
            </a:pPr>
            <a:endParaRPr lang="fr-FR" sz="2000" b="1" dirty="0" smtClean="0">
              <a:solidFill>
                <a:schemeClr val="tx1"/>
              </a:solidFill>
              <a:latin typeface="Calisto MT" pitchFamily="18" charset="0"/>
            </a:endParaRPr>
          </a:p>
          <a:p>
            <a:pPr marL="342900" indent="-342900" algn="just">
              <a:lnSpc>
                <a:spcPct val="80000"/>
              </a:lnSpc>
              <a:buFont typeface="Arial" pitchFamily="34" charset="0"/>
              <a:buChar char="•"/>
            </a:pPr>
            <a:r>
              <a:rPr lang="fr-FR" sz="2000" dirty="0" smtClean="0">
                <a:solidFill>
                  <a:schemeClr val="tx1"/>
                </a:solidFill>
                <a:latin typeface="Calisto MT" pitchFamily="18" charset="0"/>
              </a:rPr>
              <a:t>lorsque l’annonce du tiers suggère un lien économique entre lui-même et le titulaire de la marque, ou à défaut reste vague sur l’origine des produits ou services en cause.</a:t>
            </a:r>
          </a:p>
          <a:p>
            <a:pPr marL="342900" indent="-342900" algn="just">
              <a:lnSpc>
                <a:spcPct val="80000"/>
              </a:lnSpc>
              <a:buFont typeface="Arial" pitchFamily="34" charset="0"/>
              <a:buChar char="•"/>
            </a:pPr>
            <a:endParaRPr lang="fr-FR" sz="2000" dirty="0">
              <a:solidFill>
                <a:schemeClr val="tx1"/>
              </a:solidFill>
              <a:latin typeface="Calisto MT" pitchFamily="18" charset="0"/>
            </a:endParaRPr>
          </a:p>
          <a:p>
            <a:pPr marL="342900" indent="-342900" algn="just">
              <a:lnSpc>
                <a:spcPct val="80000"/>
              </a:lnSpc>
              <a:buFont typeface="Arial" pitchFamily="34" charset="0"/>
              <a:buChar char="•"/>
            </a:pPr>
            <a:r>
              <a:rPr lang="fr-FR" sz="2000" dirty="0" smtClean="0">
                <a:solidFill>
                  <a:schemeClr val="tx1"/>
                </a:solidFill>
                <a:latin typeface="Calisto MT" pitchFamily="18" charset="0"/>
              </a:rPr>
              <a:t>Appréciation au cas par cas et reste du ressort des juridictions nationales.</a:t>
            </a:r>
          </a:p>
          <a:p>
            <a:pPr marL="342900" indent="-342900" algn="just">
              <a:lnSpc>
                <a:spcPct val="80000"/>
              </a:lnSpc>
              <a:buFont typeface="Arial" pitchFamily="34" charset="0"/>
              <a:buChar char="•"/>
            </a:pPr>
            <a:endParaRPr lang="fr-FR" sz="2000" dirty="0">
              <a:solidFill>
                <a:schemeClr val="tx1"/>
              </a:solidFill>
              <a:latin typeface="Calisto MT" pitchFamily="18" charset="0"/>
            </a:endParaRPr>
          </a:p>
          <a:p>
            <a:pPr marL="342900" indent="-342900" algn="just">
              <a:lnSpc>
                <a:spcPct val="80000"/>
              </a:lnSpc>
              <a:buFont typeface="Arial" pitchFamily="34" charset="0"/>
              <a:buChar char="•"/>
            </a:pPr>
            <a:endParaRPr lang="fr-CH" sz="2000" dirty="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dirty="0" smtClean="0">
                <a:solidFill>
                  <a:schemeClr val="tx2"/>
                </a:solidFill>
                <a:latin typeface="Copperplate Gothic Bold" pitchFamily="34" charset="0"/>
                <a:cs typeface="Arial" charset="0"/>
              </a:rPr>
              <a:t/>
            </a:r>
            <a:br>
              <a:rPr lang="fr-CH" sz="1900" b="1" dirty="0" smtClean="0">
                <a:solidFill>
                  <a:schemeClr val="tx2"/>
                </a:solidFill>
                <a:latin typeface="Copperplate Gothic Bold" pitchFamily="34" charset="0"/>
                <a:cs typeface="Arial" charset="0"/>
              </a:rPr>
            </a:b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endParaRPr lang="fr-CH" sz="2400" b="1" i="1" dirty="0" smtClean="0">
              <a:solidFill>
                <a:schemeClr val="tx2"/>
              </a:solidFill>
              <a:latin typeface="Copperplate Gothic Bold" pitchFamily="34" charset="0"/>
              <a:cs typeface="Arial" charset="0"/>
            </a:endParaRPr>
          </a:p>
        </p:txBody>
      </p:sp>
      <p:sp>
        <p:nvSpPr>
          <p:cNvPr id="52226" name="Subtitle 2"/>
          <p:cNvSpPr>
            <a:spLocks noGrp="1"/>
          </p:cNvSpPr>
          <p:nvPr>
            <p:ph type="subTitle" idx="1"/>
          </p:nvPr>
        </p:nvSpPr>
        <p:spPr>
          <a:xfrm>
            <a:off x="971600" y="1916832"/>
            <a:ext cx="6872287" cy="3671887"/>
          </a:xfrm>
        </p:spPr>
        <p:txBody>
          <a:bodyPr/>
          <a:lstStyle/>
          <a:p>
            <a:pPr marL="342900" indent="-342900" algn="just">
              <a:lnSpc>
                <a:spcPct val="80000"/>
              </a:lnSpc>
            </a:pPr>
            <a:r>
              <a:rPr lang="fr-CH" sz="2400" b="1" dirty="0" smtClean="0">
                <a:solidFill>
                  <a:schemeClr val="tx1"/>
                </a:solidFill>
                <a:latin typeface="Calisto MT" pitchFamily="18" charset="0"/>
              </a:rPr>
              <a:t>ii) Atteinte à la fonction de publicité</a:t>
            </a:r>
          </a:p>
          <a:p>
            <a:pPr marL="342900" indent="-342900" algn="just">
              <a:lnSpc>
                <a:spcPct val="80000"/>
              </a:lnSpc>
            </a:pPr>
            <a:endParaRPr lang="fr-CH" sz="2400" b="1" dirty="0">
              <a:solidFill>
                <a:schemeClr val="tx1"/>
              </a:solidFill>
              <a:latin typeface="Calisto MT" pitchFamily="18" charset="0"/>
            </a:endParaRPr>
          </a:p>
          <a:p>
            <a:pPr marL="342900" indent="-342900" algn="just">
              <a:lnSpc>
                <a:spcPct val="80000"/>
              </a:lnSpc>
              <a:buFont typeface="Arial" pitchFamily="34" charset="0"/>
              <a:buChar char="•"/>
            </a:pPr>
            <a:r>
              <a:rPr lang="fr-CH" sz="2400" dirty="0" smtClean="0">
                <a:solidFill>
                  <a:schemeClr val="tx1"/>
                </a:solidFill>
                <a:latin typeface="Calisto MT" pitchFamily="18" charset="0"/>
              </a:rPr>
              <a:t>Lorsque il est porté atteinte à l’usage de la marque par le titulaire en tant qu’élément de promotion des ventes ou instrument de sa stratégie commerciale.</a:t>
            </a:r>
          </a:p>
          <a:p>
            <a:pPr marL="342900" indent="-342900" algn="just">
              <a:lnSpc>
                <a:spcPct val="80000"/>
              </a:lnSpc>
              <a:buFont typeface="Arial" pitchFamily="34" charset="0"/>
              <a:buChar char="•"/>
            </a:pPr>
            <a:endParaRPr lang="fr-CH" sz="2400" dirty="0">
              <a:solidFill>
                <a:schemeClr val="tx1"/>
              </a:solidFill>
              <a:latin typeface="Calisto MT" pitchFamily="18" charset="0"/>
            </a:endParaRPr>
          </a:p>
          <a:p>
            <a:pPr marL="342900" indent="-342900" algn="just">
              <a:lnSpc>
                <a:spcPct val="80000"/>
              </a:lnSpc>
              <a:buFont typeface="Arial" pitchFamily="34" charset="0"/>
              <a:buChar char="•"/>
            </a:pPr>
            <a:r>
              <a:rPr lang="fr-CH" sz="2400" dirty="0" smtClean="0">
                <a:solidFill>
                  <a:schemeClr val="tx1"/>
                </a:solidFill>
                <a:latin typeface="Calisto MT" pitchFamily="18" charset="0"/>
              </a:rPr>
              <a:t>Toutefois les répercussions sur l’emploi publicitaire (promotion des ventes ou stratégie commerciale) </a:t>
            </a:r>
            <a:r>
              <a:rPr lang="fr-CH" sz="2400" b="1" dirty="0" smtClean="0">
                <a:solidFill>
                  <a:schemeClr val="tx1"/>
                </a:solidFill>
                <a:latin typeface="Calisto MT" pitchFamily="18" charset="0"/>
              </a:rPr>
              <a:t>ne constituent pas en soi </a:t>
            </a:r>
            <a:r>
              <a:rPr lang="fr-CH" sz="2400" dirty="0" smtClean="0">
                <a:solidFill>
                  <a:schemeClr val="tx1"/>
                </a:solidFill>
                <a:latin typeface="Calisto MT" pitchFamily="18" charset="0"/>
              </a:rPr>
              <a:t>une telle atteinte.</a:t>
            </a:r>
            <a:endParaRPr lang="fr-CH" sz="2400" b="1" dirty="0">
              <a:solidFill>
                <a:schemeClr val="tx1"/>
              </a:solidFill>
              <a:latin typeface="Calisto MT" pitchFamily="18" charset="0"/>
            </a:endParaRPr>
          </a:p>
          <a:p>
            <a:pPr algn="just"/>
            <a:r>
              <a:rPr lang="fr-CH" sz="1800" dirty="0" smtClean="0">
                <a:solidFill>
                  <a:schemeClr val="tx1"/>
                </a:solidFill>
                <a:latin typeface="Calisto MT" pitchFamily="18" charset="0"/>
              </a:rPr>
              <a:t> </a:t>
            </a:r>
          </a:p>
          <a:p>
            <a:pPr lvl="1" algn="just"/>
            <a:endParaRPr lang="fr-CH" sz="1800" dirty="0" smtClean="0">
              <a:solidFill>
                <a:schemeClr val="tx1"/>
              </a:solidFill>
              <a:latin typeface="Calisto MT" pitchFamily="18" charset="0"/>
            </a:endParaRPr>
          </a:p>
          <a:p>
            <a:pPr algn="just" eaLnBrk="1" hangingPunct="1">
              <a:lnSpc>
                <a:spcPct val="80000"/>
              </a:lnSpc>
            </a:pPr>
            <a:endParaRPr lang="fr-CH" sz="1800" dirty="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ctrTitle"/>
          </p:nvPr>
        </p:nvSpPr>
        <p:spPr>
          <a:xfrm>
            <a:off x="827584" y="476672"/>
            <a:ext cx="7772400" cy="1643063"/>
          </a:xfrm>
        </p:spPr>
        <p:txBody>
          <a:bodyPr/>
          <a:lstStyle/>
          <a:p>
            <a:pPr algn="l" eaLnBrk="1" hangingPunct="1">
              <a:lnSpc>
                <a:spcPct val="80000"/>
              </a:lnSpc>
            </a:pPr>
            <a:r>
              <a:rPr lang="fr-CH" sz="1900" b="1" dirty="0" smtClean="0">
                <a:solidFill>
                  <a:schemeClr val="tx2"/>
                </a:solidFill>
                <a:latin typeface="Copperplate Gothic Bold" pitchFamily="34" charset="0"/>
                <a:cs typeface="Arial" charset="0"/>
              </a:rPr>
              <a:t/>
            </a:r>
            <a:br>
              <a:rPr lang="fr-CH" sz="1900" b="1" dirty="0" smtClean="0">
                <a:solidFill>
                  <a:schemeClr val="tx2"/>
                </a:solidFill>
                <a:latin typeface="Copperplate Gothic Bold" pitchFamily="34" charset="0"/>
                <a:cs typeface="Arial" charset="0"/>
              </a:rPr>
            </a:b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endParaRPr lang="fr-CH" sz="2400" b="1" i="1" dirty="0" smtClean="0">
              <a:solidFill>
                <a:schemeClr val="tx2"/>
              </a:solidFill>
              <a:latin typeface="Copperplate Gothic Bold" pitchFamily="34" charset="0"/>
              <a:cs typeface="Arial" charset="0"/>
            </a:endParaRPr>
          </a:p>
        </p:txBody>
      </p:sp>
      <p:sp>
        <p:nvSpPr>
          <p:cNvPr id="54274" name="Subtitle 2"/>
          <p:cNvSpPr>
            <a:spLocks noGrp="1"/>
          </p:cNvSpPr>
          <p:nvPr>
            <p:ph type="subTitle" idx="1"/>
          </p:nvPr>
        </p:nvSpPr>
        <p:spPr>
          <a:xfrm>
            <a:off x="900113" y="1989138"/>
            <a:ext cx="6872287" cy="4392190"/>
          </a:xfrm>
        </p:spPr>
        <p:txBody>
          <a:bodyPr/>
          <a:lstStyle/>
          <a:p>
            <a:pPr algn="just" eaLnBrk="1" hangingPunct="1">
              <a:lnSpc>
                <a:spcPct val="80000"/>
              </a:lnSpc>
            </a:pPr>
            <a:r>
              <a:rPr lang="fr-CH" sz="2400" dirty="0">
                <a:solidFill>
                  <a:schemeClr val="tx1"/>
                </a:solidFill>
                <a:latin typeface="Calisto MT" pitchFamily="18" charset="0"/>
              </a:rPr>
              <a:t>En résumé,</a:t>
            </a:r>
          </a:p>
          <a:p>
            <a:pPr algn="just" eaLnBrk="1" hangingPunct="1">
              <a:lnSpc>
                <a:spcPct val="80000"/>
              </a:lnSpc>
            </a:pPr>
            <a:endParaRPr lang="fr-CH" sz="2000" dirty="0">
              <a:solidFill>
                <a:schemeClr val="tx1"/>
              </a:solidFill>
              <a:latin typeface="Calisto MT" pitchFamily="18" charset="0"/>
            </a:endParaRPr>
          </a:p>
          <a:p>
            <a:pPr marL="342900" indent="-342900" algn="just" eaLnBrk="1" hangingPunct="1">
              <a:lnSpc>
                <a:spcPct val="80000"/>
              </a:lnSpc>
              <a:buFont typeface="Arial" pitchFamily="34" charset="0"/>
              <a:buChar char="•"/>
            </a:pPr>
            <a:r>
              <a:rPr lang="fr-FR" sz="2400" dirty="0" smtClean="0">
                <a:solidFill>
                  <a:schemeClr val="tx1"/>
                </a:solidFill>
                <a:latin typeface="Calisto MT" pitchFamily="18" charset="0"/>
              </a:rPr>
              <a:t>Google ne </a:t>
            </a:r>
            <a:r>
              <a:rPr lang="fr-FR" sz="2400" dirty="0">
                <a:solidFill>
                  <a:schemeClr val="tx1"/>
                </a:solidFill>
                <a:latin typeface="Calisto MT" pitchFamily="18" charset="0"/>
              </a:rPr>
              <a:t>fait pas un usage </a:t>
            </a:r>
            <a:r>
              <a:rPr lang="fr-FR" sz="2400" dirty="0" smtClean="0">
                <a:solidFill>
                  <a:schemeClr val="tx1"/>
                </a:solidFill>
                <a:latin typeface="Calisto MT" pitchFamily="18" charset="0"/>
              </a:rPr>
              <a:t>d’un signe identique à une marque en tant que mot clef au </a:t>
            </a:r>
            <a:r>
              <a:rPr lang="fr-FR" sz="2400" dirty="0">
                <a:solidFill>
                  <a:schemeClr val="tx1"/>
                </a:solidFill>
                <a:latin typeface="Calisto MT" pitchFamily="18" charset="0"/>
              </a:rPr>
              <a:t>sens </a:t>
            </a:r>
            <a:r>
              <a:rPr lang="fr-FR" sz="2400" dirty="0" smtClean="0">
                <a:solidFill>
                  <a:schemeClr val="tx1"/>
                </a:solidFill>
                <a:latin typeface="Calisto MT" pitchFamily="18" charset="0"/>
              </a:rPr>
              <a:t>des dispositions communautaires susvisées;</a:t>
            </a:r>
          </a:p>
          <a:p>
            <a:pPr marL="342900" indent="-342900" algn="just" eaLnBrk="1" hangingPunct="1">
              <a:lnSpc>
                <a:spcPct val="80000"/>
              </a:lnSpc>
              <a:buFont typeface="Arial" pitchFamily="34" charset="0"/>
              <a:buChar char="•"/>
            </a:pPr>
            <a:r>
              <a:rPr lang="fr-FR" sz="2400" dirty="0" smtClean="0">
                <a:solidFill>
                  <a:schemeClr val="tx1"/>
                </a:solidFill>
                <a:latin typeface="Calisto MT" pitchFamily="18" charset="0"/>
              </a:rPr>
              <a:t>L’annonceur fait usage </a:t>
            </a:r>
            <a:r>
              <a:rPr lang="fr-FR" sz="2400" dirty="0">
                <a:solidFill>
                  <a:schemeClr val="tx1"/>
                </a:solidFill>
                <a:latin typeface="Calisto MT" pitchFamily="18" charset="0"/>
              </a:rPr>
              <a:t>d’un signe identique à une marque en tant que mot </a:t>
            </a:r>
            <a:r>
              <a:rPr lang="fr-FR" sz="2400" dirty="0" smtClean="0">
                <a:solidFill>
                  <a:schemeClr val="tx1"/>
                </a:solidFill>
                <a:latin typeface="Calisto MT" pitchFamily="18" charset="0"/>
              </a:rPr>
              <a:t>clef. Un tel usage est toutefois illicite lorsque l’annonce ne </a:t>
            </a:r>
            <a:r>
              <a:rPr lang="fr-FR" sz="2400" dirty="0">
                <a:solidFill>
                  <a:schemeClr val="tx1"/>
                </a:solidFill>
                <a:latin typeface="Calisto MT" pitchFamily="18" charset="0"/>
              </a:rPr>
              <a:t>permet pas ou permet seulement difficilement à l’internaute moyen de savoir si les produits ou les services visés par l’annonce proviennent du titulaire de la marque ou d’une entreprise économiquement liée à celui-ci ou, au contraire, d’un tiers;</a:t>
            </a:r>
            <a:endParaRPr lang="fr-CH" sz="2400" dirty="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dirty="0" smtClean="0">
                <a:solidFill>
                  <a:schemeClr val="tx2"/>
                </a:solidFill>
                <a:latin typeface="Copperplate Gothic Bold" pitchFamily="34" charset="0"/>
                <a:cs typeface="Arial" charset="0"/>
              </a:rPr>
              <a:t/>
            </a:r>
            <a:br>
              <a:rPr lang="fr-CH" sz="1900" b="1" dirty="0" smtClean="0">
                <a:solidFill>
                  <a:schemeClr val="tx2"/>
                </a:solidFill>
                <a:latin typeface="Copperplate Gothic Bold" pitchFamily="34" charset="0"/>
                <a:cs typeface="Arial" charset="0"/>
              </a:rPr>
            </a:b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endParaRPr lang="fr-CH" sz="2400" b="1" i="1" dirty="0" smtClean="0">
              <a:solidFill>
                <a:schemeClr val="tx2"/>
              </a:solidFill>
              <a:latin typeface="Copperplate Gothic Bold" pitchFamily="34" charset="0"/>
              <a:cs typeface="Arial" charset="0"/>
            </a:endParaRPr>
          </a:p>
        </p:txBody>
      </p:sp>
      <p:sp>
        <p:nvSpPr>
          <p:cNvPr id="56322" name="Subtitle 2"/>
          <p:cNvSpPr>
            <a:spLocks noGrp="1"/>
          </p:cNvSpPr>
          <p:nvPr>
            <p:ph type="subTitle" idx="1"/>
          </p:nvPr>
        </p:nvSpPr>
        <p:spPr>
          <a:xfrm>
            <a:off x="900113" y="1700212"/>
            <a:ext cx="6872287" cy="4969147"/>
          </a:xfrm>
        </p:spPr>
        <p:txBody>
          <a:bodyPr/>
          <a:lstStyle/>
          <a:p>
            <a:pPr marL="342900" indent="-342900" algn="just">
              <a:buFont typeface="Arial" pitchFamily="34" charset="0"/>
              <a:buChar char="•"/>
            </a:pPr>
            <a:r>
              <a:rPr lang="fr-FR" sz="2000" dirty="0" smtClean="0">
                <a:solidFill>
                  <a:schemeClr val="tx1"/>
                </a:solidFill>
                <a:latin typeface="Calisto MT" pitchFamily="18" charset="0"/>
              </a:rPr>
              <a:t>Google </a:t>
            </a:r>
            <a:r>
              <a:rPr lang="fr-FR" sz="2000" dirty="0">
                <a:solidFill>
                  <a:schemeClr val="tx1"/>
                </a:solidFill>
                <a:latin typeface="Calisto MT" pitchFamily="18" charset="0"/>
              </a:rPr>
              <a:t>ne fait pas </a:t>
            </a:r>
            <a:r>
              <a:rPr lang="fr-FR" sz="2000" dirty="0" smtClean="0">
                <a:solidFill>
                  <a:schemeClr val="tx1"/>
                </a:solidFill>
                <a:latin typeface="Calisto MT" pitchFamily="18" charset="0"/>
              </a:rPr>
              <a:t>non plus un usage (en tant que mot clef) d’un </a:t>
            </a:r>
            <a:r>
              <a:rPr lang="fr-FR" sz="2000" dirty="0">
                <a:solidFill>
                  <a:schemeClr val="tx1"/>
                </a:solidFill>
                <a:latin typeface="Calisto MT" pitchFamily="18" charset="0"/>
              </a:rPr>
              <a:t>signe identique à une marque </a:t>
            </a:r>
            <a:r>
              <a:rPr lang="fr-FR" sz="2000" b="1" dirty="0">
                <a:solidFill>
                  <a:schemeClr val="tx1"/>
                </a:solidFill>
                <a:latin typeface="Calisto MT" pitchFamily="18" charset="0"/>
              </a:rPr>
              <a:t>renommée</a:t>
            </a:r>
            <a:r>
              <a:rPr lang="fr-FR" sz="2000" dirty="0" smtClean="0">
                <a:solidFill>
                  <a:schemeClr val="tx1"/>
                </a:solidFill>
                <a:latin typeface="Calisto MT" pitchFamily="18" charset="0"/>
              </a:rPr>
              <a:t> </a:t>
            </a:r>
            <a:r>
              <a:rPr lang="fr-FR" sz="2000" dirty="0">
                <a:solidFill>
                  <a:schemeClr val="tx1"/>
                </a:solidFill>
                <a:latin typeface="Calisto MT" pitchFamily="18" charset="0"/>
              </a:rPr>
              <a:t>au sens </a:t>
            </a:r>
            <a:r>
              <a:rPr lang="fr-FR" sz="2000" dirty="0" smtClean="0">
                <a:solidFill>
                  <a:schemeClr val="tx1"/>
                </a:solidFill>
                <a:latin typeface="Calisto MT" pitchFamily="18" charset="0"/>
              </a:rPr>
              <a:t>des dispositions communautaires susvisées, lorsqu’il </a:t>
            </a:r>
            <a:r>
              <a:rPr lang="fr-FR" sz="2000" dirty="0">
                <a:solidFill>
                  <a:schemeClr val="tx1"/>
                </a:solidFill>
                <a:latin typeface="Calisto MT" pitchFamily="18" charset="0"/>
              </a:rPr>
              <a:t>stocke </a:t>
            </a:r>
            <a:r>
              <a:rPr lang="fr-FR" sz="2000" dirty="0" smtClean="0">
                <a:solidFill>
                  <a:schemeClr val="tx1"/>
                </a:solidFill>
                <a:latin typeface="Calisto MT" pitchFamily="18" charset="0"/>
              </a:rPr>
              <a:t>ce signe et </a:t>
            </a:r>
            <a:r>
              <a:rPr lang="fr-FR" sz="2000" dirty="0">
                <a:solidFill>
                  <a:schemeClr val="tx1"/>
                </a:solidFill>
                <a:latin typeface="Calisto MT" pitchFamily="18" charset="0"/>
              </a:rPr>
              <a:t>organise l’affichage d’annonces à partir de </a:t>
            </a:r>
            <a:r>
              <a:rPr lang="fr-FR" sz="2000" dirty="0" smtClean="0">
                <a:solidFill>
                  <a:schemeClr val="tx1"/>
                </a:solidFill>
                <a:latin typeface="Calisto MT" pitchFamily="18" charset="0"/>
              </a:rPr>
              <a:t>celui-ci;</a:t>
            </a:r>
          </a:p>
          <a:p>
            <a:pPr marL="342900" indent="-342900" algn="just">
              <a:buFont typeface="Arial" pitchFamily="34" charset="0"/>
              <a:buChar char="•"/>
            </a:pPr>
            <a:endParaRPr lang="fr-FR" sz="2000" dirty="0">
              <a:solidFill>
                <a:schemeClr val="tx1"/>
              </a:solidFill>
              <a:latin typeface="Calisto MT" pitchFamily="18" charset="0"/>
            </a:endParaRPr>
          </a:p>
          <a:p>
            <a:pPr algn="just"/>
            <a:r>
              <a:rPr lang="fr-FR" sz="2000" b="1" i="1" dirty="0" smtClean="0">
                <a:solidFill>
                  <a:schemeClr val="tx1"/>
                </a:solidFill>
                <a:latin typeface="Calisto MT" pitchFamily="18" charset="0"/>
              </a:rPr>
              <a:t>B </a:t>
            </a:r>
            <a:r>
              <a:rPr lang="fr-FR" sz="2000" b="1" i="1" dirty="0">
                <a:solidFill>
                  <a:schemeClr val="tx1"/>
                </a:solidFill>
                <a:latin typeface="Calisto MT" pitchFamily="18" charset="0"/>
              </a:rPr>
              <a:t>– </a:t>
            </a:r>
            <a:r>
              <a:rPr lang="fr-FR" sz="2000" b="1" i="1" dirty="0" smtClean="0">
                <a:solidFill>
                  <a:schemeClr val="tx1"/>
                </a:solidFill>
                <a:latin typeface="Calisto MT" pitchFamily="18" charset="0"/>
              </a:rPr>
              <a:t>La responsabilité du prestataire du service de référencement  (Google)</a:t>
            </a:r>
          </a:p>
          <a:p>
            <a:pPr marL="342900" indent="-342900" algn="just">
              <a:buFont typeface="Arial" pitchFamily="34" charset="0"/>
              <a:buChar char="•"/>
            </a:pPr>
            <a:r>
              <a:rPr lang="fr-FR" sz="2000" dirty="0" smtClean="0">
                <a:solidFill>
                  <a:schemeClr val="tx1"/>
                </a:solidFill>
                <a:latin typeface="Calisto MT" pitchFamily="18" charset="0"/>
              </a:rPr>
              <a:t>Le service de référencement de Google est un service de la société de l’information au sens de la directive sur le commerce électronique;</a:t>
            </a:r>
          </a:p>
          <a:p>
            <a:pPr marL="342900" indent="-342900" algn="just">
              <a:buFont typeface="Arial" pitchFamily="34" charset="0"/>
              <a:buChar char="•"/>
            </a:pPr>
            <a:r>
              <a:rPr lang="fr-FR" sz="2000" dirty="0">
                <a:solidFill>
                  <a:schemeClr val="tx1"/>
                </a:solidFill>
                <a:latin typeface="Calisto MT" pitchFamily="18" charset="0"/>
              </a:rPr>
              <a:t>la concordance entre le mot clé sélectionné et le terme de recherche introduit par un internaute </a:t>
            </a:r>
            <a:r>
              <a:rPr lang="fr-FR" sz="2000" b="1" dirty="0">
                <a:solidFill>
                  <a:schemeClr val="tx1"/>
                </a:solidFill>
                <a:latin typeface="Calisto MT" pitchFamily="18" charset="0"/>
              </a:rPr>
              <a:t>ne suffit pas en soi pour considérer que Google a une connaissance ou un contrôle des données introduites dans son système par les annonceurs et </a:t>
            </a:r>
            <a:r>
              <a:rPr lang="fr-FR" sz="2000" b="1" dirty="0" smtClean="0">
                <a:solidFill>
                  <a:schemeClr val="tx1"/>
                </a:solidFill>
                <a:latin typeface="Calisto MT" pitchFamily="18" charset="0"/>
              </a:rPr>
              <a:t>stockées sur </a:t>
            </a:r>
            <a:r>
              <a:rPr lang="fr-FR" sz="2000" b="1" dirty="0">
                <a:solidFill>
                  <a:schemeClr val="tx1"/>
                </a:solidFill>
                <a:latin typeface="Calisto MT" pitchFamily="18" charset="0"/>
              </a:rPr>
              <a:t>son serveur.</a:t>
            </a:r>
          </a:p>
          <a:p>
            <a:pPr marL="342900" indent="-342900" algn="just">
              <a:buFont typeface="Arial" pitchFamily="34" charset="0"/>
              <a:buChar char="•"/>
            </a:pPr>
            <a:endParaRPr lang="fr-FR" sz="2000" dirty="0" smtClean="0">
              <a:solidFill>
                <a:schemeClr val="tx1"/>
              </a:solidFill>
              <a:latin typeface="Calisto MT" pitchFamily="18" charset="0"/>
            </a:endParaRPr>
          </a:p>
          <a:p>
            <a:pPr marL="342900" indent="-342900" algn="just">
              <a:buFont typeface="Arial" pitchFamily="34" charset="0"/>
              <a:buChar char="•"/>
            </a:pPr>
            <a:endParaRPr lang="fr-FR" sz="2000" dirty="0">
              <a:solidFill>
                <a:schemeClr val="tx1"/>
              </a:solidFill>
              <a:latin typeface="Calisto MT" pitchFamily="18" charset="0"/>
            </a:endParaRPr>
          </a:p>
          <a:p>
            <a:pPr marL="342900" indent="-342900" algn="just">
              <a:buFont typeface="Arial" pitchFamily="34" charset="0"/>
              <a:buChar char="•"/>
            </a:pPr>
            <a:endParaRPr lang="fr-CH" sz="2000" dirty="0">
              <a:solidFill>
                <a:schemeClr val="tx1"/>
              </a:solidFill>
              <a:latin typeface="Calisto MT" pitchFamily="18" charset="0"/>
            </a:endParaRPr>
          </a:p>
          <a:p>
            <a:pPr algn="just"/>
            <a:r>
              <a:rPr lang="fr-CH" sz="2000" dirty="0">
                <a:solidFill>
                  <a:schemeClr val="tx1"/>
                </a:solidFill>
                <a:latin typeface="Calisto MT" pitchFamily="18" charset="0"/>
              </a:rPr>
              <a:t> </a:t>
            </a:r>
          </a:p>
          <a:p>
            <a:pPr lvl="1" algn="just"/>
            <a:endParaRPr lang="fr-CH" sz="1800" dirty="0" smtClean="0">
              <a:solidFill>
                <a:schemeClr val="tx1"/>
              </a:solidFill>
              <a:latin typeface="Calisto MT" pitchFamily="18" charset="0"/>
            </a:endParaRPr>
          </a:p>
          <a:p>
            <a:pPr algn="just" eaLnBrk="1" hangingPunct="1">
              <a:lnSpc>
                <a:spcPct val="80000"/>
              </a:lnSpc>
            </a:pPr>
            <a:endParaRPr lang="fr-CH" sz="1800" dirty="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dirty="0" smtClean="0">
                <a:solidFill>
                  <a:schemeClr val="tx2"/>
                </a:solidFill>
                <a:latin typeface="Copperplate Gothic Bold" pitchFamily="34" charset="0"/>
                <a:cs typeface="Arial" charset="0"/>
              </a:rPr>
              <a:t/>
            </a:r>
            <a:br>
              <a:rPr lang="fr-CH" sz="1900" b="1" dirty="0" smtClean="0">
                <a:solidFill>
                  <a:schemeClr val="tx2"/>
                </a:solidFill>
                <a:latin typeface="Copperplate Gothic Bold" pitchFamily="34" charset="0"/>
                <a:cs typeface="Arial" charset="0"/>
              </a:rPr>
            </a:b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endParaRPr lang="fr-CH" sz="2400" b="1" i="1" dirty="0" smtClean="0">
              <a:solidFill>
                <a:schemeClr val="tx2"/>
              </a:solidFill>
              <a:latin typeface="Copperplate Gothic Bold" pitchFamily="34" charset="0"/>
              <a:cs typeface="Arial" charset="0"/>
            </a:endParaRPr>
          </a:p>
        </p:txBody>
      </p:sp>
      <p:sp>
        <p:nvSpPr>
          <p:cNvPr id="39938" name="Subtitle 2"/>
          <p:cNvSpPr>
            <a:spLocks noGrp="1"/>
          </p:cNvSpPr>
          <p:nvPr>
            <p:ph type="subTitle" idx="1"/>
          </p:nvPr>
        </p:nvSpPr>
        <p:spPr>
          <a:xfrm>
            <a:off x="900113" y="1989138"/>
            <a:ext cx="6872287" cy="3671887"/>
          </a:xfrm>
        </p:spPr>
        <p:txBody>
          <a:bodyPr/>
          <a:lstStyle/>
          <a:p>
            <a:pPr algn="just" eaLnBrk="1" hangingPunct="1">
              <a:lnSpc>
                <a:spcPct val="80000"/>
              </a:lnSpc>
              <a:defRPr/>
            </a:pPr>
            <a:endParaRPr lang="fr-CH" sz="1800" dirty="0" smtClean="0">
              <a:solidFill>
                <a:schemeClr val="tx1"/>
              </a:solidFill>
              <a:latin typeface="Calisto MT" pitchFamily="18" charset="0"/>
            </a:endParaRPr>
          </a:p>
          <a:p>
            <a:pPr marL="342900" indent="-342900" algn="just" eaLnBrk="1" hangingPunct="1">
              <a:lnSpc>
                <a:spcPct val="80000"/>
              </a:lnSpc>
              <a:buFont typeface="Arial" pitchFamily="34" charset="0"/>
              <a:buChar char="•"/>
              <a:defRPr/>
            </a:pPr>
            <a:r>
              <a:rPr lang="fr-FR" sz="2000" dirty="0" smtClean="0">
                <a:solidFill>
                  <a:schemeClr val="tx1"/>
                </a:solidFill>
                <a:latin typeface="Calisto MT" pitchFamily="18" charset="0"/>
              </a:rPr>
              <a:t>Si Google </a:t>
            </a:r>
            <a:r>
              <a:rPr lang="fr-FR" sz="2000" dirty="0">
                <a:solidFill>
                  <a:schemeClr val="tx1"/>
                </a:solidFill>
                <a:latin typeface="Calisto MT" pitchFamily="18" charset="0"/>
              </a:rPr>
              <a:t>n’a pas joué un </a:t>
            </a:r>
            <a:r>
              <a:rPr lang="fr-FR" sz="2000" dirty="0" smtClean="0">
                <a:solidFill>
                  <a:schemeClr val="tx1"/>
                </a:solidFill>
                <a:latin typeface="Calisto MT" pitchFamily="18" charset="0"/>
              </a:rPr>
              <a:t>rôle</a:t>
            </a:r>
            <a:r>
              <a:rPr lang="fr-FR" sz="2000" dirty="0"/>
              <a:t> </a:t>
            </a:r>
            <a:r>
              <a:rPr lang="fr-FR" sz="2000" dirty="0">
                <a:solidFill>
                  <a:schemeClr val="tx1"/>
                </a:solidFill>
                <a:latin typeface="Calisto MT" pitchFamily="18" charset="0"/>
              </a:rPr>
              <a:t>actif de nature à lui confier une connaissance ou un contrôle des données stockées, </a:t>
            </a:r>
            <a:r>
              <a:rPr lang="fr-FR" sz="2000" b="1" dirty="0">
                <a:solidFill>
                  <a:schemeClr val="tx1"/>
                </a:solidFill>
                <a:latin typeface="Calisto MT" pitchFamily="18" charset="0"/>
              </a:rPr>
              <a:t>il ne peut être tenu responsable pour les données qu’il a stockées à la demande d’un annonceur à moins que, ayant pris connaissance du caractère illicite de ces données ou d’activités de cet annonceur, il n’ait pas promptement retiré ou rendu inaccessibles lesdites données</a:t>
            </a:r>
            <a:r>
              <a:rPr lang="fr-FR" sz="2000" b="1" dirty="0" smtClean="0">
                <a:solidFill>
                  <a:schemeClr val="tx1"/>
                </a:solidFill>
                <a:latin typeface="Calisto MT" pitchFamily="18" charset="0"/>
              </a:rPr>
              <a:t>.</a:t>
            </a:r>
          </a:p>
          <a:p>
            <a:pPr marL="342900" indent="-342900" algn="just" eaLnBrk="1" hangingPunct="1">
              <a:lnSpc>
                <a:spcPct val="80000"/>
              </a:lnSpc>
              <a:buFont typeface="Arial" pitchFamily="34" charset="0"/>
              <a:buChar char="•"/>
              <a:defRPr/>
            </a:pPr>
            <a:endParaRPr lang="fr-FR" sz="2000" b="1" dirty="0">
              <a:solidFill>
                <a:schemeClr val="tx1"/>
              </a:solidFill>
              <a:latin typeface="Calisto MT" pitchFamily="18" charset="0"/>
            </a:endParaRPr>
          </a:p>
          <a:p>
            <a:pPr marL="342900" indent="-342900" algn="just" eaLnBrk="1" hangingPunct="1">
              <a:lnSpc>
                <a:spcPct val="80000"/>
              </a:lnSpc>
              <a:buFont typeface="Arial" pitchFamily="34" charset="0"/>
              <a:buChar char="•"/>
              <a:defRPr/>
            </a:pPr>
            <a:r>
              <a:rPr lang="fr-FR" sz="2000" dirty="0" smtClean="0">
                <a:solidFill>
                  <a:schemeClr val="tx1"/>
                </a:solidFill>
                <a:latin typeface="Calisto MT" pitchFamily="18" charset="0"/>
              </a:rPr>
              <a:t>Appréciation du rôle de Google dans la fourniture du service de référencement par les juridictions nationales.</a:t>
            </a:r>
            <a:endParaRPr lang="fr-CH" sz="2000" dirty="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dirty="0" smtClean="0">
                <a:solidFill>
                  <a:schemeClr val="tx2"/>
                </a:solidFill>
                <a:latin typeface="Copperplate Gothic Bold" pitchFamily="34" charset="0"/>
                <a:cs typeface="Arial" charset="0"/>
              </a:rPr>
              <a:t/>
            </a:r>
            <a:br>
              <a:rPr lang="fr-CH" sz="1900" b="1" dirty="0" smtClean="0">
                <a:solidFill>
                  <a:schemeClr val="tx2"/>
                </a:solidFill>
                <a:latin typeface="Copperplate Gothic Bold" pitchFamily="34" charset="0"/>
                <a:cs typeface="Arial" charset="0"/>
              </a:rPr>
            </a:b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endParaRPr lang="fr-CH" sz="2400" b="1" i="1" dirty="0" smtClean="0">
              <a:solidFill>
                <a:schemeClr val="tx2"/>
              </a:solidFill>
              <a:latin typeface="Copperplate Gothic Bold" pitchFamily="34" charset="0"/>
              <a:cs typeface="Arial" charset="0"/>
            </a:endParaRPr>
          </a:p>
        </p:txBody>
      </p:sp>
      <p:sp>
        <p:nvSpPr>
          <p:cNvPr id="60418" name="Subtitle 2"/>
          <p:cNvSpPr>
            <a:spLocks noGrp="1"/>
          </p:cNvSpPr>
          <p:nvPr>
            <p:ph type="subTitle" idx="1"/>
          </p:nvPr>
        </p:nvSpPr>
        <p:spPr>
          <a:xfrm>
            <a:off x="611188" y="1844675"/>
            <a:ext cx="7521575" cy="4464050"/>
          </a:xfrm>
        </p:spPr>
        <p:txBody>
          <a:bodyPr/>
          <a:lstStyle/>
          <a:p>
            <a:pPr marL="342900" indent="-342900" algn="l"/>
            <a:r>
              <a:rPr lang="fr-CH" sz="2400" b="1" dirty="0" smtClean="0">
                <a:solidFill>
                  <a:schemeClr val="tx1"/>
                </a:solidFill>
                <a:latin typeface="Calisto MT" pitchFamily="18" charset="0"/>
              </a:rPr>
              <a:t>Conclusion</a:t>
            </a:r>
            <a:endParaRPr lang="fr-CH" sz="2400" dirty="0" smtClean="0">
              <a:solidFill>
                <a:schemeClr val="tx1"/>
              </a:solidFill>
              <a:latin typeface="Calisto MT" pitchFamily="18" charset="0"/>
            </a:endParaRPr>
          </a:p>
          <a:p>
            <a:pPr marL="342900" indent="-342900" algn="just"/>
            <a:endParaRPr lang="fr-CH" sz="1800" dirty="0" smtClean="0">
              <a:solidFill>
                <a:schemeClr val="tx1"/>
              </a:solidFill>
              <a:latin typeface="Calisto MT" pitchFamily="18" charset="0"/>
            </a:endParaRPr>
          </a:p>
          <a:p>
            <a:pPr marL="342900" indent="-342900" algn="just"/>
            <a:r>
              <a:rPr lang="fr-CH" sz="2000" dirty="0" smtClean="0">
                <a:solidFill>
                  <a:schemeClr val="tx1"/>
                </a:solidFill>
                <a:latin typeface="Calisto MT" pitchFamily="18" charset="0"/>
              </a:rPr>
              <a:t>	La controverse relative à la légalité d’</a:t>
            </a:r>
            <a:r>
              <a:rPr lang="fr-CH" sz="2000" dirty="0" err="1" smtClean="0">
                <a:solidFill>
                  <a:schemeClr val="tx1"/>
                </a:solidFill>
                <a:latin typeface="Calisto MT" pitchFamily="18" charset="0"/>
              </a:rPr>
              <a:t>Adwords</a:t>
            </a:r>
            <a:r>
              <a:rPr lang="fr-CH" sz="2000" dirty="0" smtClean="0">
                <a:solidFill>
                  <a:schemeClr val="tx1"/>
                </a:solidFill>
                <a:latin typeface="Calisto MT" pitchFamily="18" charset="0"/>
              </a:rPr>
              <a:t> au regard du droit des marques a fait l’objet de contentieux dans divers Etats membres:</a:t>
            </a:r>
          </a:p>
          <a:p>
            <a:pPr marL="342900" indent="-342900" algn="just"/>
            <a:endParaRPr lang="fr-CH" sz="2000" dirty="0">
              <a:solidFill>
                <a:schemeClr val="tx1"/>
              </a:solidFill>
              <a:latin typeface="Calisto MT" pitchFamily="18" charset="0"/>
            </a:endParaRPr>
          </a:p>
          <a:p>
            <a:pPr marL="342900" indent="-342900" algn="just">
              <a:buFont typeface="Arial" pitchFamily="34" charset="0"/>
              <a:buChar char="•"/>
            </a:pPr>
            <a:r>
              <a:rPr lang="fr-CH" sz="2000" dirty="0" smtClean="0">
                <a:solidFill>
                  <a:schemeClr val="tx1"/>
                </a:solidFill>
                <a:latin typeface="Calisto MT" pitchFamily="18" charset="0"/>
              </a:rPr>
              <a:t>Légalité admise (pour des motifs différents) en Allemagne, Autriche, Belgique, Italie, Pays-Bas et Royaume-Uni;</a:t>
            </a:r>
          </a:p>
          <a:p>
            <a:pPr marL="342900" indent="-342900" algn="just">
              <a:buFont typeface="Arial" pitchFamily="34" charset="0"/>
              <a:buChar char="•"/>
            </a:pPr>
            <a:r>
              <a:rPr lang="fr-CH" sz="2000" dirty="0" smtClean="0">
                <a:solidFill>
                  <a:schemeClr val="tx1"/>
                </a:solidFill>
                <a:latin typeface="Calisto MT" pitchFamily="18" charset="0"/>
              </a:rPr>
              <a:t>Légalité contestée en France et en Suisse pour une partie de la doctrine dominante.</a:t>
            </a:r>
          </a:p>
          <a:p>
            <a:pPr marL="342900" indent="-342900" algn="just"/>
            <a:endParaRPr lang="fr-CH" sz="1800" dirty="0" smtClean="0">
              <a:solidFill>
                <a:schemeClr val="tx1"/>
              </a:solidFill>
              <a:latin typeface="Calisto MT" pitchFamily="18" charset="0"/>
            </a:endParaRPr>
          </a:p>
          <a:p>
            <a:pPr marL="342900" indent="-342900" algn="just"/>
            <a:endParaRPr lang="fr-CH" sz="1800" dirty="0" smtClean="0">
              <a:solidFill>
                <a:schemeClr val="tx1"/>
              </a:solidFill>
              <a:latin typeface="Calisto MT" pitchFamily="18" charset="0"/>
            </a:endParaRPr>
          </a:p>
          <a:p>
            <a:pPr marL="342900" indent="-342900" algn="just"/>
            <a:endParaRPr lang="fr-CH" sz="1800" dirty="0" smtClean="0">
              <a:solidFill>
                <a:schemeClr val="tx1"/>
              </a:solidFill>
              <a:latin typeface="Calisto MT" pitchFamily="18" charset="0"/>
            </a:endParaRPr>
          </a:p>
          <a:p>
            <a:pPr marL="342900" indent="-342900" algn="just" eaLnBrk="1" hangingPunct="1">
              <a:lnSpc>
                <a:spcPct val="80000"/>
              </a:lnSpc>
            </a:pPr>
            <a:endParaRPr lang="fr-CH" sz="1800" dirty="0" smtClean="0">
              <a:solidFill>
                <a:schemeClr val="tx1"/>
              </a:solidFill>
              <a:latin typeface="Calisto MT" pitchFamily="18" charset="0"/>
            </a:endParaRPr>
          </a:p>
          <a:p>
            <a:pPr marL="342900" indent="-342900" algn="just" eaLnBrk="1" hangingPunct="1">
              <a:lnSpc>
                <a:spcPct val="80000"/>
              </a:lnSpc>
            </a:pPr>
            <a:endParaRPr lang="fr-CH" sz="1800" dirty="0" smtClean="0">
              <a:solidFill>
                <a:schemeClr val="tx1"/>
              </a:solidFill>
              <a:latin typeface="Calisto MT" pitchFamily="18" charset="0"/>
            </a:endParaRPr>
          </a:p>
          <a:p>
            <a:pPr marL="342900" indent="-342900" algn="just" eaLnBrk="1" hangingPunct="1">
              <a:lnSpc>
                <a:spcPct val="80000"/>
              </a:lnSpc>
            </a:pPr>
            <a:endParaRPr lang="fr-CH" sz="1800" dirty="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68760"/>
            <a:ext cx="8229600" cy="1296144"/>
          </a:xfrm>
        </p:spPr>
        <p:txBody>
          <a:bodyPr/>
          <a:lstStyle/>
          <a:p>
            <a:r>
              <a:rPr lang="fr-FR" b="1" dirty="0">
                <a:solidFill>
                  <a:schemeClr val="tx2"/>
                </a:solidFill>
                <a:latin typeface="Copperplate Gothic Bold" pitchFamily="34" charset="0"/>
                <a:cs typeface="Arial" charset="0"/>
              </a:rPr>
              <a:t>Suisse</a:t>
            </a:r>
            <a:endParaRPr lang="de-CH" dirty="0"/>
          </a:p>
        </p:txBody>
      </p:sp>
      <p:sp>
        <p:nvSpPr>
          <p:cNvPr id="3" name="Inhaltsplatzhalter 2"/>
          <p:cNvSpPr>
            <a:spLocks noGrp="1"/>
          </p:cNvSpPr>
          <p:nvPr>
            <p:ph idx="1"/>
          </p:nvPr>
        </p:nvSpPr>
        <p:spPr>
          <a:xfrm>
            <a:off x="457200" y="3140968"/>
            <a:ext cx="8229600" cy="2376264"/>
          </a:xfrm>
        </p:spPr>
        <p:txBody>
          <a:bodyPr/>
          <a:lstStyle/>
          <a:p>
            <a:pPr marL="0" indent="0" algn="ctr" eaLnBrk="1" hangingPunct="1">
              <a:lnSpc>
                <a:spcPct val="80000"/>
              </a:lnSpc>
              <a:buNone/>
              <a:tabLst>
                <a:tab pos="574675" algn="l"/>
                <a:tab pos="757238" algn="l"/>
              </a:tabLst>
            </a:pPr>
            <a:r>
              <a:rPr lang="fr-FR" b="1" dirty="0" smtClean="0">
                <a:solidFill>
                  <a:schemeClr val="tx2"/>
                </a:solidFill>
                <a:latin typeface="Copperplate Gothic Bold" pitchFamily="34" charset="0"/>
                <a:cs typeface="Arial" charset="0"/>
              </a:rPr>
              <a:t>La Guerre des Etoiles</a:t>
            </a:r>
            <a:r>
              <a:rPr lang="fr-FR" b="1" dirty="0">
                <a:solidFill>
                  <a:schemeClr val="tx2"/>
                </a:solidFill>
                <a:latin typeface="Copperplate Gothic Bold" pitchFamily="34" charset="0"/>
                <a:cs typeface="Arial" charset="0"/>
              </a:rPr>
              <a:t/>
            </a:r>
            <a:br>
              <a:rPr lang="fr-FR" b="1" dirty="0">
                <a:solidFill>
                  <a:schemeClr val="tx2"/>
                </a:solidFill>
                <a:latin typeface="Copperplate Gothic Bold" pitchFamily="34" charset="0"/>
                <a:cs typeface="Arial" charset="0"/>
              </a:rPr>
            </a:br>
            <a:endParaRPr lang="fr-FR" b="1" dirty="0" smtClean="0">
              <a:solidFill>
                <a:schemeClr val="tx2"/>
              </a:solidFill>
              <a:latin typeface="Copperplate Gothic Bold" pitchFamily="34" charset="0"/>
              <a:cs typeface="Arial" charset="0"/>
            </a:endParaRPr>
          </a:p>
          <a:p>
            <a:pPr marL="0" indent="0" algn="ctr" eaLnBrk="1" hangingPunct="1">
              <a:lnSpc>
                <a:spcPct val="80000"/>
              </a:lnSpc>
              <a:buNone/>
              <a:tabLst>
                <a:tab pos="574675" algn="l"/>
                <a:tab pos="757238" algn="l"/>
              </a:tabLst>
            </a:pPr>
            <a:r>
              <a:rPr lang="fr-CH" b="1" dirty="0" smtClean="0">
                <a:solidFill>
                  <a:schemeClr val="tx2"/>
                </a:solidFill>
                <a:latin typeface="Copperplate Gothic Bold" pitchFamily="34" charset="0"/>
                <a:cs typeface="Arial" charset="0"/>
              </a:rPr>
              <a:t>Tribunal </a:t>
            </a:r>
            <a:r>
              <a:rPr lang="fr-CH" b="1" dirty="0">
                <a:solidFill>
                  <a:schemeClr val="tx2"/>
                </a:solidFill>
                <a:latin typeface="Copperplate Gothic Bold" pitchFamily="34" charset="0"/>
                <a:cs typeface="Arial" charset="0"/>
              </a:rPr>
              <a:t>fédéral 12.01.2011</a:t>
            </a:r>
          </a:p>
          <a:p>
            <a:pPr marL="0" indent="0">
              <a:buNone/>
            </a:pPr>
            <a:endParaRPr lang="de-CH" dirty="0"/>
          </a:p>
        </p:txBody>
      </p:sp>
    </p:spTree>
    <p:extLst>
      <p:ext uri="{BB962C8B-B14F-4D97-AF65-F5344CB8AC3E}">
        <p14:creationId xmlns:p14="http://schemas.microsoft.com/office/powerpoint/2010/main" val="119886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a:xfrm>
            <a:off x="539552" y="836713"/>
            <a:ext cx="7992888" cy="1584176"/>
          </a:xfrm>
        </p:spPr>
        <p:txBody>
          <a:bodyPr/>
          <a:lstStyle/>
          <a:p>
            <a:pPr eaLnBrk="1" hangingPunct="1">
              <a:lnSpc>
                <a:spcPct val="80000"/>
              </a:lnSpc>
            </a:pPr>
            <a:r>
              <a:rPr lang="fr-FR" sz="3600" b="1" dirty="0" smtClean="0">
                <a:solidFill>
                  <a:schemeClr val="tx2"/>
                </a:solidFill>
                <a:latin typeface="Copperplate Gothic Bold" pitchFamily="34" charset="0"/>
                <a:cs typeface="Arial" charset="0"/>
              </a:rPr>
              <a:t>Suisse</a:t>
            </a:r>
            <a:endParaRPr lang="fr-CH" sz="3600" dirty="0">
              <a:latin typeface="Calisto MT" pitchFamily="18" charset="0"/>
              <a:cs typeface="Arial" charset="0"/>
            </a:endParaRPr>
          </a:p>
        </p:txBody>
      </p:sp>
      <p:sp>
        <p:nvSpPr>
          <p:cNvPr id="16386" name="Subtitle 2"/>
          <p:cNvSpPr>
            <a:spLocks noGrp="1"/>
          </p:cNvSpPr>
          <p:nvPr>
            <p:ph type="subTitle" idx="1"/>
          </p:nvPr>
        </p:nvSpPr>
        <p:spPr>
          <a:xfrm>
            <a:off x="827584" y="2060848"/>
            <a:ext cx="7337177" cy="3888432"/>
          </a:xfrm>
        </p:spPr>
        <p:txBody>
          <a:bodyPr/>
          <a:lstStyle/>
          <a:p>
            <a:pPr algn="just" eaLnBrk="1" hangingPunct="1">
              <a:lnSpc>
                <a:spcPct val="80000"/>
              </a:lnSpc>
              <a:spcBef>
                <a:spcPct val="0"/>
              </a:spcBef>
              <a:tabLst>
                <a:tab pos="574675" algn="l"/>
                <a:tab pos="757238" algn="l"/>
              </a:tabLst>
            </a:pPr>
            <a:r>
              <a:rPr lang="de-CH" sz="2800" b="1" dirty="0">
                <a:solidFill>
                  <a:schemeClr val="tx1"/>
                </a:solidFill>
                <a:latin typeface="Calisto MT" pitchFamily="18" charset="0"/>
                <a:cs typeface="Arial" charset="0"/>
              </a:rPr>
              <a:t>Schweizer Hotelier-Verein (SHV</a:t>
            </a:r>
            <a:r>
              <a:rPr lang="de-CH" sz="2800" b="1" dirty="0" smtClean="0">
                <a:solidFill>
                  <a:schemeClr val="tx1"/>
                </a:solidFill>
                <a:latin typeface="Calisto MT" pitchFamily="18" charset="0"/>
                <a:cs typeface="Arial" charset="0"/>
              </a:rPr>
              <a:t>)</a:t>
            </a:r>
          </a:p>
          <a:p>
            <a:pPr algn="just" eaLnBrk="1" hangingPunct="1">
              <a:lnSpc>
                <a:spcPct val="80000"/>
              </a:lnSpc>
              <a:spcBef>
                <a:spcPct val="0"/>
              </a:spcBef>
              <a:tabLst>
                <a:tab pos="574675" algn="l"/>
                <a:tab pos="757238" algn="l"/>
              </a:tabLst>
            </a:pPr>
            <a:r>
              <a:rPr lang="fr-CH" sz="1600" b="1" dirty="0" smtClean="0">
                <a:solidFill>
                  <a:schemeClr val="tx1"/>
                </a:solidFill>
                <a:latin typeface="Calisto MT" pitchFamily="18" charset="0"/>
                <a:cs typeface="Arial" charset="0"/>
              </a:rPr>
              <a:t>(Société Suisse des Hôteliers (SSH))</a:t>
            </a:r>
            <a:endParaRPr lang="de-CH" sz="1600" b="1" dirty="0" smtClean="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endParaRPr lang="de-CH" sz="2800" b="1" dirty="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r>
              <a:rPr lang="de-CH" sz="2800" b="1" dirty="0" smtClean="0">
                <a:solidFill>
                  <a:schemeClr val="tx1"/>
                </a:solidFill>
                <a:latin typeface="Calisto MT" pitchFamily="18" charset="0"/>
                <a:cs typeface="Arial" charset="0"/>
              </a:rPr>
              <a:t> c/ </a:t>
            </a:r>
            <a:r>
              <a:rPr lang="de-CH" sz="2800" b="1" dirty="0" err="1" smtClean="0">
                <a:solidFill>
                  <a:schemeClr val="tx1"/>
                </a:solidFill>
                <a:latin typeface="Calisto MT" pitchFamily="18" charset="0"/>
                <a:cs typeface="Arial" charset="0"/>
              </a:rPr>
              <a:t>GastroSuisse</a:t>
            </a:r>
            <a:r>
              <a:rPr lang="de-CH" sz="2800" b="1" dirty="0" smtClean="0">
                <a:solidFill>
                  <a:schemeClr val="tx1"/>
                </a:solidFill>
                <a:latin typeface="Calisto MT" pitchFamily="18" charset="0"/>
                <a:cs typeface="Arial" charset="0"/>
              </a:rPr>
              <a:t> </a:t>
            </a:r>
          </a:p>
          <a:p>
            <a:pPr algn="just" eaLnBrk="1" hangingPunct="1">
              <a:lnSpc>
                <a:spcPct val="80000"/>
              </a:lnSpc>
              <a:spcBef>
                <a:spcPct val="0"/>
              </a:spcBef>
              <a:tabLst>
                <a:tab pos="574675" algn="l"/>
                <a:tab pos="757238" algn="l"/>
              </a:tabLst>
            </a:pPr>
            <a:endParaRPr lang="de-CH" sz="2800" b="1" dirty="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endParaRPr lang="de-CH" sz="2800" b="1" dirty="0" smtClean="0">
              <a:solidFill>
                <a:schemeClr val="tx1"/>
              </a:solidFill>
              <a:latin typeface="Calisto MT" pitchFamily="18" charset="0"/>
              <a:cs typeface="Arial" charset="0"/>
            </a:endParaRPr>
          </a:p>
          <a:p>
            <a:pPr algn="just" eaLnBrk="1" hangingPunct="1">
              <a:lnSpc>
                <a:spcPct val="80000"/>
              </a:lnSpc>
              <a:tabLst>
                <a:tab pos="574675" algn="l"/>
                <a:tab pos="757238" algn="l"/>
              </a:tabLst>
            </a:pPr>
            <a:r>
              <a:rPr lang="fr-FR" sz="2000" b="1" i="1" dirty="0">
                <a:solidFill>
                  <a:schemeClr val="tx1"/>
                </a:solidFill>
                <a:latin typeface="Calisto MT" pitchFamily="18" charset="0"/>
                <a:cs typeface="Arial" charset="0"/>
              </a:rPr>
              <a:t>B</a:t>
            </a:r>
            <a:r>
              <a:rPr lang="fr-FR" sz="2000" b="1" i="1" dirty="0" smtClean="0">
                <a:solidFill>
                  <a:schemeClr val="tx1"/>
                </a:solidFill>
                <a:latin typeface="Calisto MT" pitchFamily="18" charset="0"/>
                <a:cs typeface="Arial" charset="0"/>
              </a:rPr>
              <a:t>esoin </a:t>
            </a:r>
            <a:r>
              <a:rPr lang="fr-FR" sz="2000" b="1" i="1" dirty="0">
                <a:solidFill>
                  <a:schemeClr val="tx1"/>
                </a:solidFill>
                <a:latin typeface="Calisto MT" pitchFamily="18" charset="0"/>
                <a:cs typeface="Arial" charset="0"/>
              </a:rPr>
              <a:t>de libre </a:t>
            </a:r>
            <a:r>
              <a:rPr lang="fr-FR" sz="2000" b="1" i="1" dirty="0" smtClean="0">
                <a:solidFill>
                  <a:schemeClr val="tx1"/>
                </a:solidFill>
                <a:latin typeface="Calisto MT" pitchFamily="18" charset="0"/>
                <a:cs typeface="Arial" charset="0"/>
              </a:rPr>
              <a:t>disposition absolu de signes constitués d’étoiles </a:t>
            </a:r>
            <a:r>
              <a:rPr lang="fr-FR" sz="2000" b="1" i="1" dirty="0">
                <a:solidFill>
                  <a:schemeClr val="tx1"/>
                </a:solidFill>
                <a:latin typeface="Calisto MT" pitchFamily="18" charset="0"/>
                <a:cs typeface="Arial" charset="0"/>
              </a:rPr>
              <a:t>utilisées pour la classification des établissements hôteliers</a:t>
            </a:r>
          </a:p>
          <a:p>
            <a:pPr algn="just" eaLnBrk="1" hangingPunct="1">
              <a:lnSpc>
                <a:spcPct val="80000"/>
              </a:lnSpc>
              <a:tabLst>
                <a:tab pos="574675" algn="l"/>
                <a:tab pos="757238" algn="l"/>
              </a:tabLst>
            </a:pPr>
            <a:r>
              <a:rPr lang="fr-CH" sz="2000" b="1" i="1" dirty="0" smtClean="0">
                <a:solidFill>
                  <a:schemeClr val="tx1"/>
                </a:solidFill>
                <a:latin typeface="Calisto MT" pitchFamily="18" charset="0"/>
                <a:cs typeface="Arial" charset="0"/>
              </a:rPr>
              <a:t>Tribunal </a:t>
            </a:r>
            <a:r>
              <a:rPr lang="fr-CH" sz="2000" b="1" i="1" dirty="0">
                <a:solidFill>
                  <a:schemeClr val="tx1"/>
                </a:solidFill>
                <a:latin typeface="Calisto MT" pitchFamily="18" charset="0"/>
                <a:cs typeface="Arial" charset="0"/>
              </a:rPr>
              <a:t>fédéral </a:t>
            </a:r>
            <a:r>
              <a:rPr lang="fr-CH" sz="2000" b="1" i="1" dirty="0" smtClean="0">
                <a:solidFill>
                  <a:schemeClr val="tx1"/>
                </a:solidFill>
                <a:latin typeface="Calisto MT" pitchFamily="18" charset="0"/>
                <a:cs typeface="Arial" charset="0"/>
              </a:rPr>
              <a:t>12.01.2011</a:t>
            </a:r>
            <a:endParaRPr lang="fr-CH" sz="2000" b="1" i="1" dirty="0">
              <a:solidFill>
                <a:schemeClr val="tx1"/>
              </a:solidFill>
              <a:latin typeface="Calisto MT" pitchFamily="18" charset="0"/>
              <a:cs typeface="Arial" charset="0"/>
            </a:endParaRPr>
          </a:p>
          <a:p>
            <a:pPr algn="just" eaLnBrk="1" hangingPunct="1">
              <a:lnSpc>
                <a:spcPct val="80000"/>
              </a:lnSpc>
              <a:tabLst>
                <a:tab pos="574675" algn="l"/>
                <a:tab pos="757238" algn="l"/>
              </a:tabLst>
            </a:pPr>
            <a:r>
              <a:rPr lang="fr-CH" sz="2000" b="1" i="1" dirty="0">
                <a:solidFill>
                  <a:schemeClr val="tx1"/>
                </a:solidFill>
                <a:latin typeface="Calisto MT" pitchFamily="18" charset="0"/>
                <a:cs typeface="Arial" charset="0"/>
              </a:rPr>
              <a:t>ATF </a:t>
            </a:r>
            <a:r>
              <a:rPr lang="de-CH" sz="2000" b="1" i="1" dirty="0">
                <a:solidFill>
                  <a:schemeClr val="tx1"/>
                </a:solidFill>
                <a:latin typeface="Calisto MT" pitchFamily="18" charset="0"/>
                <a:cs typeface="Arial" charset="0"/>
              </a:rPr>
              <a:t>137 III </a:t>
            </a:r>
            <a:r>
              <a:rPr lang="de-CH" sz="2000" b="1" i="1" dirty="0" smtClean="0">
                <a:solidFill>
                  <a:schemeClr val="tx1"/>
                </a:solidFill>
                <a:latin typeface="Calisto MT" pitchFamily="18" charset="0"/>
                <a:cs typeface="Arial" charset="0"/>
              </a:rPr>
              <a:t>77 - 4A_385/2010</a:t>
            </a:r>
            <a:endParaRPr lang="de-CH" sz="2000" b="1" i="1" dirty="0">
              <a:solidFill>
                <a:schemeClr val="tx1"/>
              </a:solidFill>
              <a:latin typeface="Calisto MT" pitchFamily="18" charset="0"/>
              <a:cs typeface="Arial" charset="0"/>
            </a:endParaRPr>
          </a:p>
        </p:txBody>
      </p:sp>
    </p:spTree>
    <p:extLst>
      <p:ext uri="{BB962C8B-B14F-4D97-AF65-F5344CB8AC3E}">
        <p14:creationId xmlns:p14="http://schemas.microsoft.com/office/powerpoint/2010/main" val="7247882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1368152"/>
          </a:xfrm>
        </p:spPr>
        <p:txBody>
          <a:bodyPr/>
          <a:lstStyle/>
          <a:p>
            <a:pPr marL="0" indent="0" algn="l" eaLnBrk="1" hangingPunct="1">
              <a:lnSpc>
                <a:spcPct val="80000"/>
              </a:lnSpc>
              <a:tabLst>
                <a:tab pos="574675" algn="l"/>
                <a:tab pos="757238" algn="l"/>
              </a:tabLst>
            </a:pPr>
            <a:r>
              <a:rPr lang="fr-FR" sz="2400" b="1" dirty="0">
                <a:solidFill>
                  <a:schemeClr val="tx2"/>
                </a:solidFill>
                <a:latin typeface="Copperplate Gothic Bold" pitchFamily="34" charset="0"/>
                <a:cs typeface="Arial" charset="0"/>
              </a:rPr>
              <a:t>La Guerre des </a:t>
            </a:r>
            <a:r>
              <a:rPr lang="fr-FR" sz="2400" b="1" dirty="0" smtClean="0">
                <a:solidFill>
                  <a:schemeClr val="tx2"/>
                </a:solidFill>
                <a:latin typeface="Copperplate Gothic Bold" pitchFamily="34" charset="0"/>
                <a:cs typeface="Arial" charset="0"/>
              </a:rPr>
              <a:t>Etoiles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CH" sz="2400" b="1" dirty="0">
                <a:solidFill>
                  <a:schemeClr val="tx2"/>
                </a:solidFill>
                <a:latin typeface="Copperplate Gothic Bold" pitchFamily="34" charset="0"/>
                <a:cs typeface="Arial" charset="0"/>
              </a:rPr>
              <a:t>Tribunal fédéral 12.01.2011</a:t>
            </a:r>
            <a:br>
              <a:rPr lang="fr-CH" sz="2400" b="1" dirty="0">
                <a:solidFill>
                  <a:schemeClr val="tx2"/>
                </a:solidFill>
                <a:latin typeface="Copperplate Gothic Bold" pitchFamily="34" charset="0"/>
                <a:cs typeface="Arial" charset="0"/>
              </a:rPr>
            </a:br>
            <a:endParaRPr lang="de-CH" sz="2400" dirty="0"/>
          </a:p>
        </p:txBody>
      </p:sp>
      <p:sp>
        <p:nvSpPr>
          <p:cNvPr id="3" name="Inhaltsplatzhalter 2"/>
          <p:cNvSpPr>
            <a:spLocks noGrp="1"/>
          </p:cNvSpPr>
          <p:nvPr>
            <p:ph idx="1"/>
          </p:nvPr>
        </p:nvSpPr>
        <p:spPr>
          <a:xfrm>
            <a:off x="467544" y="1988840"/>
            <a:ext cx="8229600" cy="3888432"/>
          </a:xfrm>
        </p:spPr>
        <p:txBody>
          <a:bodyPr/>
          <a:lstStyle/>
          <a:p>
            <a:pPr>
              <a:buNone/>
            </a:pPr>
            <a:r>
              <a:rPr lang="fr-CH" sz="2400" b="1" dirty="0" smtClean="0">
                <a:latin typeface="Calisto MT" pitchFamily="18" charset="0"/>
              </a:rPr>
              <a:t>Faits</a:t>
            </a:r>
          </a:p>
          <a:p>
            <a:pPr algn="just"/>
            <a:r>
              <a:rPr lang="fr-CH" sz="2000" dirty="0">
                <a:latin typeface="Calisto MT" pitchFamily="18" charset="0"/>
              </a:rPr>
              <a:t>L’Association des Hôteliers Suisses (</a:t>
            </a:r>
            <a:r>
              <a:rPr lang="fr-CH" sz="2000" dirty="0" smtClean="0">
                <a:latin typeface="Calisto MT" pitchFamily="18" charset="0"/>
              </a:rPr>
              <a:t>SSH) </a:t>
            </a:r>
            <a:r>
              <a:rPr lang="fr-CH" sz="2000" dirty="0">
                <a:latin typeface="Calisto MT" pitchFamily="18" charset="0"/>
              </a:rPr>
              <a:t>titulaire de trois </a:t>
            </a:r>
            <a:r>
              <a:rPr lang="fr-CH" sz="2000" dirty="0" smtClean="0">
                <a:latin typeface="Calisto MT" pitchFamily="18" charset="0"/>
              </a:rPr>
              <a:t>marques </a:t>
            </a:r>
            <a:r>
              <a:rPr lang="fr-CH" sz="2000" dirty="0">
                <a:latin typeface="Calisto MT" pitchFamily="18" charset="0"/>
              </a:rPr>
              <a:t>de garantie </a:t>
            </a:r>
            <a:r>
              <a:rPr lang="fr-CH" sz="2000" dirty="0" smtClean="0">
                <a:latin typeface="Calisto MT" pitchFamily="18" charset="0"/>
              </a:rPr>
              <a:t>(combinées) enregistrées sous les nos </a:t>
            </a:r>
            <a:r>
              <a:rPr lang="de-CH" sz="2000" dirty="0">
                <a:latin typeface="Calisto MT" pitchFamily="18" charset="0"/>
              </a:rPr>
              <a:t>531 266, 531 269, 531 250 </a:t>
            </a:r>
            <a:r>
              <a:rPr lang="fr-CH" sz="2000" dirty="0" smtClean="0">
                <a:latin typeface="Calisto MT" pitchFamily="18" charset="0"/>
              </a:rPr>
              <a:t>le 5 mars 2005 au Registre suisse des marques ;</a:t>
            </a:r>
          </a:p>
          <a:p>
            <a:pPr algn="just"/>
            <a:endParaRPr lang="fr-CH" sz="2000" dirty="0">
              <a:latin typeface="Calisto MT" pitchFamily="18" charset="0"/>
            </a:endParaRPr>
          </a:p>
          <a:p>
            <a:pPr algn="just"/>
            <a:r>
              <a:rPr lang="fr-CH" sz="2000" dirty="0" smtClean="0">
                <a:latin typeface="Calisto MT" pitchFamily="18" charset="0"/>
              </a:rPr>
              <a:t>Suite à des discussions sur le système de classification des établissements hôteliers entre la SSH et </a:t>
            </a:r>
            <a:r>
              <a:rPr lang="fr-CH" sz="2000" dirty="0" err="1">
                <a:latin typeface="Calisto MT" pitchFamily="18" charset="0"/>
              </a:rPr>
              <a:t>G</a:t>
            </a:r>
            <a:r>
              <a:rPr lang="fr-CH" sz="2000" dirty="0" err="1" smtClean="0">
                <a:latin typeface="Calisto MT" pitchFamily="18" charset="0"/>
              </a:rPr>
              <a:t>astroSuisse</a:t>
            </a:r>
            <a:r>
              <a:rPr lang="fr-CH" sz="2000" dirty="0" smtClean="0">
                <a:latin typeface="Calisto MT" pitchFamily="18" charset="0"/>
              </a:rPr>
              <a:t>, et en l’absence d’accord entre les parties, </a:t>
            </a:r>
            <a:r>
              <a:rPr lang="fr-CH" sz="2000" dirty="0" err="1" smtClean="0">
                <a:latin typeface="Calisto MT" pitchFamily="18" charset="0"/>
              </a:rPr>
              <a:t>GastroSuisse</a:t>
            </a:r>
            <a:r>
              <a:rPr lang="fr-CH" sz="2000" dirty="0" smtClean="0">
                <a:latin typeface="Calisto MT" pitchFamily="18" charset="0"/>
              </a:rPr>
              <a:t> dépose à son tour dix marques combinées sous les nos 541 117 à 541 126 le 8 novembre 2005 et entend organiser son propre système de classification.</a:t>
            </a:r>
          </a:p>
          <a:p>
            <a:pPr marL="0" indent="0">
              <a:buNone/>
            </a:pPr>
            <a:endParaRPr lang="fr-CH" sz="2000" dirty="0">
              <a:latin typeface="Calisto MT" pitchFamily="18" charset="0"/>
            </a:endParaRPr>
          </a:p>
          <a:p>
            <a:endParaRPr lang="de-CH" sz="2400" dirty="0">
              <a:latin typeface="Calisto MT" pitchFamily="18" charset="0"/>
            </a:endParaRPr>
          </a:p>
        </p:txBody>
      </p:sp>
    </p:spTree>
    <p:extLst>
      <p:ext uri="{BB962C8B-B14F-4D97-AF65-F5344CB8AC3E}">
        <p14:creationId xmlns:p14="http://schemas.microsoft.com/office/powerpoint/2010/main" val="39170953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1368152"/>
          </a:xfrm>
        </p:spPr>
        <p:txBody>
          <a:bodyPr/>
          <a:lstStyle/>
          <a:p>
            <a:pPr marL="0" indent="0" algn="l" eaLnBrk="1" hangingPunct="1">
              <a:lnSpc>
                <a:spcPct val="80000"/>
              </a:lnSpc>
              <a:tabLst>
                <a:tab pos="574675" algn="l"/>
                <a:tab pos="757238" algn="l"/>
              </a:tabLst>
            </a:pPr>
            <a:r>
              <a:rPr lang="fr-FR" sz="2400" b="1" dirty="0">
                <a:solidFill>
                  <a:schemeClr val="tx2"/>
                </a:solidFill>
                <a:latin typeface="Copperplate Gothic Bold" pitchFamily="34" charset="0"/>
                <a:cs typeface="Arial" charset="0"/>
              </a:rPr>
              <a:t>La Guerre des </a:t>
            </a:r>
            <a:r>
              <a:rPr lang="fr-FR" sz="2400" b="1" dirty="0" smtClean="0">
                <a:solidFill>
                  <a:schemeClr val="tx2"/>
                </a:solidFill>
                <a:latin typeface="Copperplate Gothic Bold" pitchFamily="34" charset="0"/>
                <a:cs typeface="Arial" charset="0"/>
              </a:rPr>
              <a:t>Etoiles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CH" sz="2400" b="1" dirty="0">
                <a:solidFill>
                  <a:schemeClr val="tx2"/>
                </a:solidFill>
                <a:latin typeface="Copperplate Gothic Bold" pitchFamily="34" charset="0"/>
                <a:cs typeface="Arial" charset="0"/>
              </a:rPr>
              <a:t>Tribunal fédéral 12.01.2011</a:t>
            </a:r>
            <a:br>
              <a:rPr lang="fr-CH" sz="2400" b="1" dirty="0">
                <a:solidFill>
                  <a:schemeClr val="tx2"/>
                </a:solidFill>
                <a:latin typeface="Copperplate Gothic Bold" pitchFamily="34" charset="0"/>
                <a:cs typeface="Arial" charset="0"/>
              </a:rPr>
            </a:br>
            <a:endParaRPr lang="de-CH" sz="2400" dirty="0"/>
          </a:p>
        </p:txBody>
      </p:sp>
      <p:sp>
        <p:nvSpPr>
          <p:cNvPr id="3" name="Inhaltsplatzhalter 2"/>
          <p:cNvSpPr>
            <a:spLocks noGrp="1"/>
          </p:cNvSpPr>
          <p:nvPr>
            <p:ph idx="1"/>
          </p:nvPr>
        </p:nvSpPr>
        <p:spPr>
          <a:xfrm>
            <a:off x="467544" y="1772816"/>
            <a:ext cx="8229600" cy="4104456"/>
          </a:xfrm>
        </p:spPr>
        <p:txBody>
          <a:bodyPr/>
          <a:lstStyle/>
          <a:p>
            <a:pPr>
              <a:buNone/>
            </a:pPr>
            <a:r>
              <a:rPr lang="fr-CH" sz="2400" b="1" dirty="0" smtClean="0">
                <a:latin typeface="Calisto MT" pitchFamily="18" charset="0"/>
              </a:rPr>
              <a:t>Faits</a:t>
            </a:r>
          </a:p>
          <a:p>
            <a:pPr algn="just"/>
            <a:r>
              <a:rPr lang="fr-CH" sz="2000" dirty="0" smtClean="0">
                <a:latin typeface="Calisto MT" pitchFamily="18" charset="0"/>
              </a:rPr>
              <a:t>La SSH saisit alors le Tribunal de commerce de Zurich d’une requête en mesures provisionnelles afin qu’il soit fait interdiction à son concurrent </a:t>
            </a:r>
            <a:r>
              <a:rPr lang="fr-CH" sz="2000" dirty="0" err="1" smtClean="0">
                <a:latin typeface="Calisto MT" pitchFamily="18" charset="0"/>
              </a:rPr>
              <a:t>GastroSuisse</a:t>
            </a:r>
            <a:r>
              <a:rPr lang="fr-CH" sz="2000" dirty="0" smtClean="0">
                <a:latin typeface="Calisto MT" pitchFamily="18" charset="0"/>
              </a:rPr>
              <a:t> de faire usage de ses marques, jugées trop similaires aux siennes.</a:t>
            </a:r>
            <a:endParaRPr lang="fr-CH" sz="2000" dirty="0">
              <a:latin typeface="Calisto MT" pitchFamily="18" charset="0"/>
            </a:endParaRPr>
          </a:p>
          <a:p>
            <a:pPr algn="just"/>
            <a:r>
              <a:rPr lang="fr-CH" sz="2000" dirty="0" smtClean="0">
                <a:latin typeface="Calisto MT" pitchFamily="18" charset="0"/>
              </a:rPr>
              <a:t>Par ordonnance du 26 mai 2006, le Tribunal faisait droit à la requête de la SSH</a:t>
            </a:r>
          </a:p>
          <a:p>
            <a:pPr algn="just"/>
            <a:r>
              <a:rPr lang="fr-CH" sz="2000" dirty="0" smtClean="0">
                <a:latin typeface="Calisto MT" pitchFamily="18" charset="0"/>
              </a:rPr>
              <a:t>Par arrêt du 6 février 2009, le Tribunal lève d’interdiction d’utiliser et rejette la demande au fond de la SSH.</a:t>
            </a:r>
          </a:p>
          <a:p>
            <a:pPr algn="just"/>
            <a:r>
              <a:rPr lang="fr-CH" sz="2000" dirty="0" smtClean="0">
                <a:latin typeface="Calisto MT" pitchFamily="18" charset="0"/>
              </a:rPr>
              <a:t>La SSH saisit le Tribunal fédéral d’un recours contre l’arrêt du 6 février 2009. Celui-ci a rejeté le recours formé contre l’arrêt cantonal et se prononce en faveur de </a:t>
            </a:r>
            <a:r>
              <a:rPr lang="fr-CH" sz="2000" dirty="0" err="1" smtClean="0">
                <a:latin typeface="Calisto MT" pitchFamily="18" charset="0"/>
              </a:rPr>
              <a:t>GastroSuisse</a:t>
            </a:r>
            <a:r>
              <a:rPr lang="fr-CH" sz="2000" dirty="0" smtClean="0">
                <a:latin typeface="Calisto MT" pitchFamily="18" charset="0"/>
              </a:rPr>
              <a:t>.</a:t>
            </a:r>
          </a:p>
          <a:p>
            <a:pPr marL="0" indent="0">
              <a:buNone/>
            </a:pPr>
            <a:endParaRPr lang="fr-CH" sz="2000" dirty="0">
              <a:latin typeface="Calisto MT" pitchFamily="18" charset="0"/>
            </a:endParaRPr>
          </a:p>
          <a:p>
            <a:endParaRPr lang="de-CH" sz="2400" dirty="0">
              <a:latin typeface="Calisto MT" pitchFamily="18" charset="0"/>
            </a:endParaRPr>
          </a:p>
        </p:txBody>
      </p:sp>
    </p:spTree>
    <p:extLst>
      <p:ext uri="{BB962C8B-B14F-4D97-AF65-F5344CB8AC3E}">
        <p14:creationId xmlns:p14="http://schemas.microsoft.com/office/powerpoint/2010/main" val="11272237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1368152"/>
          </a:xfrm>
        </p:spPr>
        <p:txBody>
          <a:bodyPr/>
          <a:lstStyle/>
          <a:p>
            <a:pPr marL="0" indent="0" algn="l" eaLnBrk="1" hangingPunct="1">
              <a:lnSpc>
                <a:spcPct val="80000"/>
              </a:lnSpc>
              <a:tabLst>
                <a:tab pos="574675" algn="l"/>
                <a:tab pos="757238" algn="l"/>
              </a:tabLst>
            </a:pPr>
            <a:r>
              <a:rPr lang="fr-FR" sz="2400" b="1" dirty="0">
                <a:solidFill>
                  <a:schemeClr val="tx2"/>
                </a:solidFill>
                <a:latin typeface="Copperplate Gothic Bold" pitchFamily="34" charset="0"/>
                <a:cs typeface="Arial" charset="0"/>
              </a:rPr>
              <a:t>La Guerre des </a:t>
            </a:r>
            <a:r>
              <a:rPr lang="fr-FR" sz="2400" b="1" dirty="0" smtClean="0">
                <a:solidFill>
                  <a:schemeClr val="tx2"/>
                </a:solidFill>
                <a:latin typeface="Copperplate Gothic Bold" pitchFamily="34" charset="0"/>
                <a:cs typeface="Arial" charset="0"/>
              </a:rPr>
              <a:t>Etoiles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CH" sz="2400" b="1" dirty="0">
                <a:solidFill>
                  <a:schemeClr val="tx2"/>
                </a:solidFill>
                <a:latin typeface="Copperplate Gothic Bold" pitchFamily="34" charset="0"/>
                <a:cs typeface="Arial" charset="0"/>
              </a:rPr>
              <a:t>Tribunal fédéral 12.01.2011</a:t>
            </a:r>
            <a:br>
              <a:rPr lang="fr-CH" sz="2400" b="1" dirty="0">
                <a:solidFill>
                  <a:schemeClr val="tx2"/>
                </a:solidFill>
                <a:latin typeface="Copperplate Gothic Bold" pitchFamily="34" charset="0"/>
                <a:cs typeface="Arial" charset="0"/>
              </a:rPr>
            </a:br>
            <a:endParaRPr lang="de-CH" sz="2400" dirty="0"/>
          </a:p>
        </p:txBody>
      </p:sp>
      <p:sp>
        <p:nvSpPr>
          <p:cNvPr id="3" name="Inhaltsplatzhalter 2"/>
          <p:cNvSpPr>
            <a:spLocks noGrp="1"/>
          </p:cNvSpPr>
          <p:nvPr>
            <p:ph idx="1"/>
          </p:nvPr>
        </p:nvSpPr>
        <p:spPr>
          <a:xfrm>
            <a:off x="467544" y="1772816"/>
            <a:ext cx="8229600" cy="4536504"/>
          </a:xfrm>
        </p:spPr>
        <p:txBody>
          <a:bodyPr/>
          <a:lstStyle/>
          <a:p>
            <a:pPr>
              <a:buNone/>
            </a:pPr>
            <a:r>
              <a:rPr lang="fr-CH" sz="2400" b="1" dirty="0" smtClean="0">
                <a:latin typeface="Calisto MT" pitchFamily="18" charset="0"/>
              </a:rPr>
              <a:t>Considérants</a:t>
            </a:r>
          </a:p>
          <a:p>
            <a:pPr algn="just"/>
            <a:r>
              <a:rPr lang="fr-CH" sz="1800" b="1" dirty="0" smtClean="0">
                <a:latin typeface="Calisto MT" pitchFamily="18" charset="0"/>
              </a:rPr>
              <a:t>Pas de risque de confusion</a:t>
            </a:r>
            <a:r>
              <a:rPr lang="fr-CH" sz="1800" dirty="0" smtClean="0">
                <a:latin typeface="Calisto MT" pitchFamily="18" charset="0"/>
              </a:rPr>
              <a:t> entre les marques;</a:t>
            </a:r>
          </a:p>
          <a:p>
            <a:pPr algn="just"/>
            <a:r>
              <a:rPr lang="fr-CH" sz="1800" dirty="0" smtClean="0">
                <a:latin typeface="Calisto MT" pitchFamily="18" charset="0"/>
              </a:rPr>
              <a:t>Etoiles constituent un système de classement des hôtels par catégorie qui peuvent être utilisées tant par </a:t>
            </a:r>
            <a:r>
              <a:rPr lang="fr-CH" sz="1800" dirty="0" err="1" smtClean="0">
                <a:latin typeface="Calisto MT" pitchFamily="18" charset="0"/>
              </a:rPr>
              <a:t>GastroSuisse</a:t>
            </a:r>
            <a:r>
              <a:rPr lang="fr-CH" sz="1800" dirty="0" smtClean="0">
                <a:latin typeface="Calisto MT" pitchFamily="18" charset="0"/>
              </a:rPr>
              <a:t> que par tous les établissements d’hébergement en Suisse.</a:t>
            </a:r>
          </a:p>
          <a:p>
            <a:pPr algn="just"/>
            <a:r>
              <a:rPr lang="fr-CH" sz="1800" dirty="0" smtClean="0">
                <a:latin typeface="Calisto MT" pitchFamily="18" charset="0"/>
              </a:rPr>
              <a:t>Etoiles en lien avec les services hôteliers ne sont pas </a:t>
            </a:r>
            <a:r>
              <a:rPr lang="fr-CH" sz="1800" b="1" dirty="0" smtClean="0">
                <a:latin typeface="Calisto MT" pitchFamily="18" charset="0"/>
              </a:rPr>
              <a:t>comprises</a:t>
            </a:r>
            <a:r>
              <a:rPr lang="fr-CH" sz="1800" dirty="0" smtClean="0">
                <a:latin typeface="Calisto MT" pitchFamily="18" charset="0"/>
              </a:rPr>
              <a:t> par les consommateurs comme des marques mais</a:t>
            </a:r>
            <a:r>
              <a:rPr lang="fr-CH" sz="1800" b="1" dirty="0" smtClean="0">
                <a:latin typeface="Calisto MT" pitchFamily="18" charset="0"/>
              </a:rPr>
              <a:t> comme des signes décrivant le niveau de qualité des hôtels</a:t>
            </a:r>
            <a:r>
              <a:rPr lang="fr-CH" sz="1800" dirty="0" smtClean="0">
                <a:latin typeface="Calisto MT" pitchFamily="18" charset="0"/>
              </a:rPr>
              <a:t>;</a:t>
            </a:r>
          </a:p>
          <a:p>
            <a:pPr algn="just"/>
            <a:r>
              <a:rPr lang="fr-CH" sz="1800" dirty="0" smtClean="0">
                <a:latin typeface="Calisto MT" pitchFamily="18" charset="0"/>
              </a:rPr>
              <a:t>En tant que tels, ces signes appartiennent au domaine public et </a:t>
            </a:r>
            <a:r>
              <a:rPr lang="fr-CH" sz="1800" dirty="0">
                <a:latin typeface="Calisto MT" pitchFamily="18" charset="0"/>
              </a:rPr>
              <a:t>sont </a:t>
            </a:r>
            <a:r>
              <a:rPr lang="fr-FR" sz="1800" dirty="0">
                <a:latin typeface="Calisto MT" pitchFamily="18" charset="0"/>
              </a:rPr>
              <a:t>en principe exclues de la protection des marques au sens de l'art. </a:t>
            </a:r>
            <a:r>
              <a:rPr lang="fr-FR" sz="1800" dirty="0" smtClean="0">
                <a:latin typeface="Calisto MT" pitchFamily="18" charset="0"/>
              </a:rPr>
              <a:t>2  </a:t>
            </a:r>
            <a:r>
              <a:rPr lang="fr-FR" sz="1800" dirty="0">
                <a:latin typeface="Calisto MT" pitchFamily="18" charset="0"/>
              </a:rPr>
              <a:t>let. a LPM</a:t>
            </a:r>
            <a:endParaRPr lang="fr-CH" sz="1800" dirty="0">
              <a:latin typeface="Calisto MT" pitchFamily="18" charset="0"/>
            </a:endParaRPr>
          </a:p>
          <a:p>
            <a:pPr algn="just"/>
            <a:r>
              <a:rPr lang="fr-CH" sz="1800" dirty="0">
                <a:latin typeface="Calisto MT" pitchFamily="18" charset="0"/>
              </a:rPr>
              <a:t>L’utilisation d’étoiles pour </a:t>
            </a:r>
            <a:r>
              <a:rPr lang="fr-CH" sz="1800" dirty="0" smtClean="0">
                <a:latin typeface="Calisto MT" pitchFamily="18" charset="0"/>
              </a:rPr>
              <a:t>catégoriser des établissements hôteliers est </a:t>
            </a:r>
            <a:r>
              <a:rPr lang="fr-CH" sz="1800" b="1" dirty="0" smtClean="0">
                <a:latin typeface="Calisto MT" pitchFamily="18" charset="0"/>
              </a:rPr>
              <a:t>indispensable aux besoins des professionnels de la branche</a:t>
            </a:r>
            <a:r>
              <a:rPr lang="fr-CH" sz="1800" dirty="0" smtClean="0">
                <a:latin typeface="Calisto MT" pitchFamily="18" charset="0"/>
              </a:rPr>
              <a:t>, car il n’existe pas de symboles équivalents avec un même impact auprès du public.</a:t>
            </a:r>
            <a:endParaRPr lang="fr-CH" sz="1800" dirty="0">
              <a:latin typeface="Calisto MT" pitchFamily="18" charset="0"/>
            </a:endParaRPr>
          </a:p>
          <a:p>
            <a:pPr algn="just"/>
            <a:endParaRPr lang="fr-CH" sz="2000" dirty="0" smtClean="0">
              <a:latin typeface="Calisto MT" pitchFamily="18" charset="0"/>
            </a:endParaRPr>
          </a:p>
          <a:p>
            <a:pPr algn="just"/>
            <a:endParaRPr lang="fr-CH" sz="2000" dirty="0" smtClean="0">
              <a:latin typeface="Calisto MT" pitchFamily="18" charset="0"/>
            </a:endParaRPr>
          </a:p>
          <a:p>
            <a:pPr marL="0" indent="0">
              <a:buNone/>
            </a:pPr>
            <a:endParaRPr lang="fr-CH" sz="2000" dirty="0">
              <a:latin typeface="Calisto MT" pitchFamily="18" charset="0"/>
            </a:endParaRPr>
          </a:p>
          <a:p>
            <a:endParaRPr lang="de-CH" sz="2400" dirty="0">
              <a:latin typeface="Calisto MT" pitchFamily="18" charset="0"/>
            </a:endParaRPr>
          </a:p>
        </p:txBody>
      </p:sp>
    </p:spTree>
    <p:extLst>
      <p:ext uri="{BB962C8B-B14F-4D97-AF65-F5344CB8AC3E}">
        <p14:creationId xmlns:p14="http://schemas.microsoft.com/office/powerpoint/2010/main" val="1653906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a:xfrm>
            <a:off x="539552" y="836712"/>
            <a:ext cx="7992888" cy="2088231"/>
          </a:xfrm>
        </p:spPr>
        <p:txBody>
          <a:bodyPr/>
          <a:lstStyle/>
          <a:p>
            <a:pPr eaLnBrk="1" hangingPunct="1">
              <a:lnSpc>
                <a:spcPct val="80000"/>
              </a:lnSpc>
            </a:pPr>
            <a:r>
              <a:rPr lang="fr-FR" sz="3600" b="1" dirty="0">
                <a:solidFill>
                  <a:schemeClr val="tx2"/>
                </a:solidFill>
                <a:latin typeface="Copperplate Gothic Bold" pitchFamily="34" charset="0"/>
                <a:cs typeface="Arial" charset="0"/>
              </a:rPr>
              <a:t>Union européenne</a:t>
            </a:r>
            <a:endParaRPr lang="fr-CH" sz="3600" dirty="0">
              <a:latin typeface="Calisto MT" pitchFamily="18" charset="0"/>
              <a:cs typeface="Arial" charset="0"/>
            </a:endParaRPr>
          </a:p>
        </p:txBody>
      </p:sp>
      <p:sp>
        <p:nvSpPr>
          <p:cNvPr id="16386" name="Subtitle 2"/>
          <p:cNvSpPr>
            <a:spLocks noGrp="1"/>
          </p:cNvSpPr>
          <p:nvPr>
            <p:ph type="subTitle" idx="1"/>
          </p:nvPr>
        </p:nvSpPr>
        <p:spPr>
          <a:xfrm>
            <a:off x="827584" y="3429000"/>
            <a:ext cx="7337177" cy="2088232"/>
          </a:xfrm>
        </p:spPr>
        <p:txBody>
          <a:bodyPr/>
          <a:lstStyle/>
          <a:p>
            <a:pPr eaLnBrk="1" hangingPunct="1">
              <a:lnSpc>
                <a:spcPct val="90000"/>
              </a:lnSpc>
            </a:pPr>
            <a:r>
              <a:rPr lang="fr-FR" b="1" dirty="0" err="1">
                <a:solidFill>
                  <a:schemeClr val="tx2"/>
                </a:solidFill>
                <a:latin typeface="Copperplate Gothic Bold" pitchFamily="34" charset="0"/>
                <a:cs typeface="Arial" charset="0"/>
              </a:rPr>
              <a:t>Adwords</a:t>
            </a:r>
            <a:r>
              <a:rPr lang="fr-FR" b="1" dirty="0">
                <a:solidFill>
                  <a:schemeClr val="tx2"/>
                </a:solidFill>
                <a:latin typeface="Copperplate Gothic Bold" pitchFamily="34" charset="0"/>
                <a:cs typeface="Arial" charset="0"/>
              </a:rPr>
              <a:t/>
            </a:r>
            <a:br>
              <a:rPr lang="fr-FR" b="1" dirty="0">
                <a:solidFill>
                  <a:schemeClr val="tx2"/>
                </a:solidFill>
                <a:latin typeface="Copperplate Gothic Bold" pitchFamily="34" charset="0"/>
                <a:cs typeface="Arial" charset="0"/>
              </a:rPr>
            </a:br>
            <a:r>
              <a:rPr lang="fr-FR" b="1" i="1" dirty="0" smtClean="0">
                <a:solidFill>
                  <a:schemeClr val="tx2"/>
                </a:solidFill>
                <a:latin typeface="Copperplate Gothic Bold" pitchFamily="34" charset="0"/>
                <a:cs typeface="Arial" charset="0"/>
              </a:rPr>
              <a:t>CJUE </a:t>
            </a:r>
            <a:r>
              <a:rPr lang="fr-FR" b="1" i="1" dirty="0">
                <a:solidFill>
                  <a:schemeClr val="tx2"/>
                </a:solidFill>
                <a:latin typeface="Copperplate Gothic Bold" pitchFamily="34" charset="0"/>
                <a:cs typeface="Arial" charset="0"/>
              </a:rPr>
              <a:t>23.03.2010</a:t>
            </a:r>
            <a:endParaRPr lang="fr-CH" dirty="0" smtClean="0">
              <a:solidFill>
                <a:srgbClr val="89898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ctrTitle"/>
          </p:nvPr>
        </p:nvSpPr>
        <p:spPr>
          <a:xfrm>
            <a:off x="1000125" y="428625"/>
            <a:ext cx="7772400" cy="1470025"/>
          </a:xfrm>
        </p:spPr>
        <p:txBody>
          <a:bodyPr/>
          <a:lstStyle/>
          <a:p>
            <a:pPr algn="l" eaLnBrk="1" hangingPunct="1"/>
            <a:r>
              <a:rPr lang="fr-FR" sz="3600" b="1" dirty="0" err="1">
                <a:solidFill>
                  <a:schemeClr val="tx2"/>
                </a:solidFill>
                <a:latin typeface="Copperplate Gothic Bold" pitchFamily="34" charset="0"/>
                <a:cs typeface="Arial" charset="0"/>
              </a:rPr>
              <a:t>Adwords</a:t>
            </a:r>
            <a:r>
              <a:rPr lang="fr-FR" sz="3600" b="1" dirty="0">
                <a:solidFill>
                  <a:schemeClr val="tx2"/>
                </a:solidFill>
                <a:latin typeface="Copperplate Gothic Bold" pitchFamily="34" charset="0"/>
                <a:cs typeface="Arial" charset="0"/>
              </a:rPr>
              <a:t/>
            </a:r>
            <a:br>
              <a:rPr lang="fr-FR" sz="3600" b="1" dirty="0">
                <a:solidFill>
                  <a:schemeClr val="tx2"/>
                </a:solidFill>
                <a:latin typeface="Copperplate Gothic Bold" pitchFamily="34" charset="0"/>
                <a:cs typeface="Arial" charset="0"/>
              </a:rPr>
            </a:br>
            <a:r>
              <a:rPr lang="fr-FR" sz="3600" b="1" i="1" dirty="0" smtClean="0">
                <a:solidFill>
                  <a:schemeClr val="tx2"/>
                </a:solidFill>
                <a:latin typeface="Copperplate Gothic Bold" pitchFamily="34" charset="0"/>
                <a:cs typeface="Arial" charset="0"/>
              </a:rPr>
              <a:t>CJUE </a:t>
            </a:r>
            <a:r>
              <a:rPr lang="fr-FR" sz="3600" b="1" i="1" dirty="0">
                <a:solidFill>
                  <a:schemeClr val="tx2"/>
                </a:solidFill>
                <a:latin typeface="Copperplate Gothic Bold" pitchFamily="34" charset="0"/>
                <a:cs typeface="Arial" charset="0"/>
              </a:rPr>
              <a:t>23.03.2010</a:t>
            </a:r>
            <a:endParaRPr lang="fr-CH" sz="3600" dirty="0" smtClean="0">
              <a:solidFill>
                <a:schemeClr val="tx2"/>
              </a:solidFill>
              <a:latin typeface="Copperplate Gothic Bold" pitchFamily="34" charset="0"/>
            </a:endParaRPr>
          </a:p>
        </p:txBody>
      </p:sp>
      <p:sp>
        <p:nvSpPr>
          <p:cNvPr id="17410" name="Subtitle 2"/>
          <p:cNvSpPr>
            <a:spLocks noGrp="1"/>
          </p:cNvSpPr>
          <p:nvPr>
            <p:ph type="subTitle" idx="1"/>
          </p:nvPr>
        </p:nvSpPr>
        <p:spPr>
          <a:xfrm>
            <a:off x="1285875" y="1714500"/>
            <a:ext cx="6486525" cy="3924300"/>
          </a:xfrm>
        </p:spPr>
        <p:txBody>
          <a:bodyPr/>
          <a:lstStyle/>
          <a:p>
            <a:pPr algn="l" eaLnBrk="1" hangingPunct="1">
              <a:lnSpc>
                <a:spcPct val="80000"/>
              </a:lnSpc>
            </a:pPr>
            <a:endParaRPr lang="fr-FR" sz="2000" b="1" dirty="0">
              <a:solidFill>
                <a:schemeClr val="tx1"/>
              </a:solidFill>
              <a:latin typeface="Calisto MT" pitchFamily="18" charset="0"/>
              <a:cs typeface="Arial" charset="0"/>
            </a:endParaRPr>
          </a:p>
          <a:p>
            <a:pPr algn="l" eaLnBrk="1" hangingPunct="1">
              <a:lnSpc>
                <a:spcPct val="80000"/>
              </a:lnSpc>
            </a:pPr>
            <a:r>
              <a:rPr lang="fr-CH" sz="2800" b="1" i="1" dirty="0" smtClean="0">
                <a:solidFill>
                  <a:schemeClr val="tx1"/>
                </a:solidFill>
                <a:latin typeface="Calisto MT" pitchFamily="18" charset="0"/>
              </a:rPr>
              <a:t>I </a:t>
            </a:r>
            <a:r>
              <a:rPr lang="fr-CH" sz="2800" b="1" i="1" dirty="0">
                <a:solidFill>
                  <a:schemeClr val="tx1"/>
                </a:solidFill>
                <a:latin typeface="Calisto MT" pitchFamily="18" charset="0"/>
              </a:rPr>
              <a:t>– Le service de référencement «</a:t>
            </a:r>
            <a:r>
              <a:rPr lang="fr-CH" sz="2800" b="1" i="1" dirty="0" err="1">
                <a:solidFill>
                  <a:schemeClr val="tx1"/>
                </a:solidFill>
                <a:latin typeface="Calisto MT" pitchFamily="18" charset="0"/>
              </a:rPr>
              <a:t>Adwords</a:t>
            </a:r>
            <a:r>
              <a:rPr lang="fr-CH" sz="2800" b="1" i="1" dirty="0">
                <a:solidFill>
                  <a:schemeClr val="tx1"/>
                </a:solidFill>
                <a:latin typeface="Calisto MT" pitchFamily="18" charset="0"/>
              </a:rPr>
              <a:t>»</a:t>
            </a:r>
          </a:p>
          <a:p>
            <a:pPr algn="just" eaLnBrk="1" hangingPunct="1">
              <a:lnSpc>
                <a:spcPct val="80000"/>
              </a:lnSpc>
            </a:pPr>
            <a:endParaRPr lang="fr-CH" sz="2400" dirty="0" smtClean="0">
              <a:solidFill>
                <a:schemeClr val="tx1"/>
              </a:solidFill>
              <a:latin typeface="Calisto MT" pitchFamily="18" charset="0"/>
            </a:endParaRPr>
          </a:p>
          <a:p>
            <a:pPr algn="just" eaLnBrk="1" hangingPunct="1">
              <a:lnSpc>
                <a:spcPct val="80000"/>
              </a:lnSpc>
            </a:pPr>
            <a:r>
              <a:rPr lang="fr-CH" sz="2000" dirty="0" smtClean="0">
                <a:solidFill>
                  <a:schemeClr val="tx1"/>
                </a:solidFill>
                <a:latin typeface="Calisto MT" pitchFamily="18" charset="0"/>
              </a:rPr>
              <a:t>En </a:t>
            </a:r>
            <a:r>
              <a:rPr lang="fr-CH" sz="2000" dirty="0">
                <a:solidFill>
                  <a:schemeClr val="tx1"/>
                </a:solidFill>
                <a:latin typeface="Calisto MT" pitchFamily="18" charset="0"/>
              </a:rPr>
              <a:t>saisissant un </a:t>
            </a:r>
            <a:r>
              <a:rPr lang="fr-CH" sz="2000" dirty="0" smtClean="0">
                <a:solidFill>
                  <a:schemeClr val="tx1"/>
                </a:solidFill>
                <a:latin typeface="Calisto MT" pitchFamily="18" charset="0"/>
              </a:rPr>
              <a:t>ou plusieurs mots (mots clefs) sur le moteur de recherche Google, l’internaute voit s’afficher:</a:t>
            </a:r>
          </a:p>
          <a:p>
            <a:pPr algn="just" eaLnBrk="1" hangingPunct="1">
              <a:lnSpc>
                <a:spcPct val="80000"/>
              </a:lnSpc>
            </a:pPr>
            <a:endParaRPr lang="fr-CH" sz="2000" dirty="0" smtClean="0">
              <a:solidFill>
                <a:schemeClr val="tx1"/>
              </a:solidFill>
              <a:latin typeface="Calisto MT" pitchFamily="18" charset="0"/>
            </a:endParaRPr>
          </a:p>
          <a:p>
            <a:pPr marL="457200" indent="-457200" algn="just" eaLnBrk="1" hangingPunct="1">
              <a:lnSpc>
                <a:spcPct val="80000"/>
              </a:lnSpc>
              <a:buFont typeface="Arial" pitchFamily="34" charset="0"/>
              <a:buChar char="•"/>
            </a:pPr>
            <a:r>
              <a:rPr lang="fr-CH" sz="2000" dirty="0" smtClean="0">
                <a:solidFill>
                  <a:schemeClr val="tx1"/>
                </a:solidFill>
                <a:latin typeface="Calisto MT" pitchFamily="18" charset="0"/>
              </a:rPr>
              <a:t>Des résultats «naturels» (critères objectifs)</a:t>
            </a:r>
          </a:p>
          <a:p>
            <a:pPr marL="457200" indent="-457200" algn="just" eaLnBrk="1" hangingPunct="1">
              <a:lnSpc>
                <a:spcPct val="80000"/>
              </a:lnSpc>
              <a:buFont typeface="Arial" pitchFamily="34" charset="0"/>
              <a:buChar char="•"/>
            </a:pPr>
            <a:r>
              <a:rPr lang="fr-CH" sz="2000" dirty="0" smtClean="0">
                <a:solidFill>
                  <a:schemeClr val="tx1"/>
                </a:solidFill>
                <a:latin typeface="Calisto MT" pitchFamily="18" charset="0"/>
              </a:rPr>
              <a:t>Des annonces (système de publicité payante dénommée </a:t>
            </a:r>
            <a:r>
              <a:rPr lang="fr-CH" sz="2000" dirty="0" err="1" smtClean="0">
                <a:solidFill>
                  <a:schemeClr val="tx1"/>
                </a:solidFill>
                <a:latin typeface="Calisto MT" pitchFamily="18" charset="0"/>
              </a:rPr>
              <a:t>Adwords</a:t>
            </a:r>
            <a:r>
              <a:rPr lang="fr-CH" sz="2000" dirty="0" smtClean="0">
                <a:solidFill>
                  <a:schemeClr val="tx1"/>
                </a:solidFill>
                <a:latin typeface="Calisto MT" pitchFamily="18" charset="0"/>
              </a:rPr>
              <a:t>) en réponse aux mots clefs</a:t>
            </a:r>
          </a:p>
          <a:p>
            <a:pPr marL="457200" indent="-457200" algn="just" eaLnBrk="1" hangingPunct="1">
              <a:lnSpc>
                <a:spcPct val="80000"/>
              </a:lnSpc>
              <a:buFont typeface="Arial" pitchFamily="34" charset="0"/>
              <a:buChar char="•"/>
            </a:pPr>
            <a:endParaRPr lang="fr-CH" sz="2000" dirty="0" smtClean="0">
              <a:solidFill>
                <a:schemeClr val="tx1"/>
              </a:solidFill>
              <a:latin typeface="Calisto MT" pitchFamily="18" charset="0"/>
            </a:endParaRPr>
          </a:p>
          <a:p>
            <a:pPr algn="just" eaLnBrk="1" hangingPunct="1">
              <a:lnSpc>
                <a:spcPct val="80000"/>
              </a:lnSpc>
            </a:pPr>
            <a:r>
              <a:rPr lang="fr-CH" sz="2000" dirty="0" smtClean="0">
                <a:solidFill>
                  <a:schemeClr val="tx1"/>
                </a:solidFill>
                <a:latin typeface="Calisto MT" pitchFamily="18" charset="0"/>
              </a:rPr>
              <a:t>Processus automatisé de Google pour la sélection de mots clefs et l’affichage d’annonces (message commercial rédigé par les annonceurs qui insèrent le lien vers leur site)</a:t>
            </a:r>
          </a:p>
          <a:p>
            <a:pPr algn="just" eaLnBrk="1" hangingPunct="1">
              <a:lnSpc>
                <a:spcPct val="80000"/>
              </a:lnSpc>
            </a:pPr>
            <a:endParaRPr lang="fr-CH" sz="2000" dirty="0">
              <a:solidFill>
                <a:schemeClr val="tx1"/>
              </a:solidFill>
              <a:latin typeface="Calisto MT" pitchFamily="18" charset="0"/>
            </a:endParaRPr>
          </a:p>
          <a:p>
            <a:pPr algn="just" eaLnBrk="1" hangingPunct="1">
              <a:lnSpc>
                <a:spcPct val="80000"/>
              </a:lnSpc>
            </a:pPr>
            <a:endParaRPr lang="fr-CH" sz="2000" dirty="0" smtClean="0">
              <a:solidFill>
                <a:schemeClr val="tx1"/>
              </a:solidFill>
              <a:latin typeface="Calisto MT" pitchFamily="18" charset="0"/>
            </a:endParaRPr>
          </a:p>
          <a:p>
            <a:pPr algn="just" eaLnBrk="1" hangingPunct="1">
              <a:lnSpc>
                <a:spcPct val="80000"/>
              </a:lnSpc>
            </a:pPr>
            <a:r>
              <a:rPr lang="fr-CH" sz="2000" dirty="0" smtClean="0">
                <a:solidFill>
                  <a:schemeClr val="tx1"/>
                </a:solidFill>
                <a:latin typeface="Calisto MT" pitchFamily="18" charset="0"/>
              </a:rPr>
              <a:t> </a:t>
            </a:r>
            <a:endParaRPr lang="fr-CH" sz="2000" dirty="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ctrTitle"/>
          </p:nvPr>
        </p:nvSpPr>
        <p:spPr>
          <a:xfrm>
            <a:off x="571500" y="357188"/>
            <a:ext cx="7772400" cy="1357312"/>
          </a:xfrm>
        </p:spPr>
        <p:txBody>
          <a:bodyPr/>
          <a:lstStyle/>
          <a:p>
            <a:pPr algn="l" eaLnBrk="1" hangingPunct="1">
              <a:lnSpc>
                <a:spcPct val="90000"/>
              </a:lnSpc>
              <a:tabLst>
                <a:tab pos="574675" algn="l"/>
                <a:tab pos="757238" algn="l"/>
              </a:tabLst>
            </a:pPr>
            <a:r>
              <a:rPr lang="fr-FR" sz="2800" b="1" dirty="0" smtClean="0">
                <a:latin typeface="Arial" charset="0"/>
                <a:cs typeface="Arial" charset="0"/>
              </a:rPr>
              <a:t/>
            </a:r>
            <a:br>
              <a:rPr lang="fr-FR" sz="2800" b="1" dirty="0" smtClean="0">
                <a:latin typeface="Arial" charset="0"/>
                <a:cs typeface="Arial" charset="0"/>
              </a:rPr>
            </a:br>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endParaRPr lang="fr-FR" sz="2400" b="1" i="1" dirty="0" smtClean="0">
              <a:solidFill>
                <a:schemeClr val="tx2"/>
              </a:solidFill>
              <a:latin typeface="Copperplate Gothic Bold" pitchFamily="34" charset="0"/>
              <a:cs typeface="Arial" charset="0"/>
            </a:endParaRPr>
          </a:p>
        </p:txBody>
      </p:sp>
      <p:sp>
        <p:nvSpPr>
          <p:cNvPr id="18434" name="Subtitle 2"/>
          <p:cNvSpPr>
            <a:spLocks noGrp="1"/>
          </p:cNvSpPr>
          <p:nvPr>
            <p:ph type="subTitle" idx="1"/>
          </p:nvPr>
        </p:nvSpPr>
        <p:spPr>
          <a:xfrm>
            <a:off x="755650" y="1773238"/>
            <a:ext cx="7486650" cy="4424362"/>
          </a:xfrm>
        </p:spPr>
        <p:txBody>
          <a:bodyPr/>
          <a:lstStyle/>
          <a:p>
            <a:pPr algn="l" eaLnBrk="1" hangingPunct="1">
              <a:lnSpc>
                <a:spcPct val="80000"/>
              </a:lnSpc>
              <a:defRPr/>
            </a:pPr>
            <a:endParaRPr lang="fr-CH" sz="2400" b="1" i="1" dirty="0" smtClean="0">
              <a:solidFill>
                <a:schemeClr val="tx1"/>
              </a:solidFill>
              <a:latin typeface="Calisto MT" pitchFamily="18" charset="0"/>
            </a:endParaRPr>
          </a:p>
          <a:p>
            <a:pPr algn="l" eaLnBrk="1" hangingPunct="1">
              <a:lnSpc>
                <a:spcPct val="80000"/>
              </a:lnSpc>
              <a:defRPr/>
            </a:pPr>
            <a:r>
              <a:rPr lang="fr-CH" sz="2400" b="1" i="1" dirty="0" smtClean="0">
                <a:solidFill>
                  <a:schemeClr val="tx1"/>
                </a:solidFill>
                <a:latin typeface="Calisto MT" pitchFamily="18" charset="0"/>
              </a:rPr>
              <a:t>II – Cadre juridique:</a:t>
            </a:r>
          </a:p>
          <a:p>
            <a:pPr>
              <a:defRPr/>
            </a:pPr>
            <a:endParaRPr lang="fr-CH" sz="2000" b="1" i="1" dirty="0" smtClean="0">
              <a:solidFill>
                <a:schemeClr val="tx1"/>
              </a:solidFill>
              <a:latin typeface="Calisto MT" pitchFamily="18" charset="0"/>
            </a:endParaRPr>
          </a:p>
          <a:p>
            <a:pPr marL="342900" indent="-342900" algn="just">
              <a:buFont typeface="Arial" pitchFamily="34" charset="0"/>
              <a:buChar char="•"/>
              <a:defRPr/>
            </a:pPr>
            <a:r>
              <a:rPr lang="fr-FR" sz="2000" dirty="0">
                <a:solidFill>
                  <a:schemeClr val="tx1"/>
                </a:solidFill>
                <a:latin typeface="Calisto MT" pitchFamily="18" charset="0"/>
              </a:rPr>
              <a:t>D</a:t>
            </a:r>
            <a:r>
              <a:rPr lang="fr-FR" sz="2000" dirty="0" smtClean="0">
                <a:solidFill>
                  <a:schemeClr val="tx1"/>
                </a:solidFill>
                <a:latin typeface="Calisto MT" pitchFamily="18" charset="0"/>
              </a:rPr>
              <a:t>irective 89/104/CEE du Conseil, du 21 décembre 1988 </a:t>
            </a:r>
            <a:r>
              <a:rPr lang="fr-FR" sz="2000" dirty="0">
                <a:solidFill>
                  <a:schemeClr val="tx1"/>
                </a:solidFill>
                <a:latin typeface="Calisto MT" pitchFamily="18" charset="0"/>
              </a:rPr>
              <a:t>rapprochant les législations des États membres en matière de </a:t>
            </a:r>
            <a:r>
              <a:rPr lang="fr-FR" sz="2000" dirty="0" smtClean="0">
                <a:solidFill>
                  <a:schemeClr val="tx1"/>
                </a:solidFill>
                <a:latin typeface="Calisto MT" pitchFamily="18" charset="0"/>
              </a:rPr>
              <a:t>marques;</a:t>
            </a:r>
            <a:r>
              <a:rPr lang="fr-FR" sz="2000" dirty="0">
                <a:solidFill>
                  <a:schemeClr val="tx1"/>
                </a:solidFill>
                <a:latin typeface="Calisto MT" pitchFamily="18" charset="0"/>
              </a:rPr>
              <a:t> </a:t>
            </a:r>
            <a:endParaRPr lang="fr-FR" sz="2000" dirty="0" smtClean="0">
              <a:solidFill>
                <a:schemeClr val="tx1"/>
              </a:solidFill>
              <a:latin typeface="Calisto MT" pitchFamily="18" charset="0"/>
            </a:endParaRPr>
          </a:p>
          <a:p>
            <a:pPr marL="342900" indent="-342900" algn="just">
              <a:buFont typeface="Arial" pitchFamily="34" charset="0"/>
              <a:buChar char="•"/>
              <a:defRPr/>
            </a:pPr>
            <a:r>
              <a:rPr lang="fr-FR" sz="2000" dirty="0" smtClean="0">
                <a:solidFill>
                  <a:schemeClr val="tx1"/>
                </a:solidFill>
                <a:latin typeface="Calisto MT" pitchFamily="18" charset="0"/>
              </a:rPr>
              <a:t>Règlement </a:t>
            </a:r>
            <a:r>
              <a:rPr lang="fr-FR" sz="2000" dirty="0">
                <a:solidFill>
                  <a:schemeClr val="tx1"/>
                </a:solidFill>
                <a:latin typeface="Calisto MT" pitchFamily="18" charset="0"/>
              </a:rPr>
              <a:t>(CE) n° </a:t>
            </a:r>
            <a:r>
              <a:rPr lang="fr-FR" sz="2000" dirty="0" smtClean="0">
                <a:solidFill>
                  <a:schemeClr val="tx1"/>
                </a:solidFill>
                <a:latin typeface="Calisto MT" pitchFamily="18" charset="0"/>
              </a:rPr>
              <a:t>40/94 du Conseil, du 20 décembre 1993 sur </a:t>
            </a:r>
            <a:r>
              <a:rPr lang="fr-FR" sz="2000" dirty="0">
                <a:solidFill>
                  <a:schemeClr val="tx1"/>
                </a:solidFill>
                <a:latin typeface="Calisto MT" pitchFamily="18" charset="0"/>
              </a:rPr>
              <a:t>la marque </a:t>
            </a:r>
            <a:r>
              <a:rPr lang="fr-FR" sz="2000" dirty="0" smtClean="0">
                <a:solidFill>
                  <a:schemeClr val="tx1"/>
                </a:solidFill>
                <a:latin typeface="Calisto MT" pitchFamily="18" charset="0"/>
              </a:rPr>
              <a:t>communautaire;</a:t>
            </a:r>
          </a:p>
          <a:p>
            <a:pPr marL="342900" indent="-342900" algn="just">
              <a:buFont typeface="Arial" pitchFamily="34" charset="0"/>
              <a:buChar char="•"/>
              <a:defRPr/>
            </a:pPr>
            <a:r>
              <a:rPr lang="fr-FR" sz="2000" dirty="0" smtClean="0">
                <a:solidFill>
                  <a:schemeClr val="tx1"/>
                </a:solidFill>
                <a:latin typeface="Calisto MT" pitchFamily="18" charset="0"/>
              </a:rPr>
              <a:t>Directive </a:t>
            </a:r>
            <a:r>
              <a:rPr lang="fr-FR" sz="2000" dirty="0">
                <a:solidFill>
                  <a:schemeClr val="tx1"/>
                </a:solidFill>
                <a:latin typeface="Calisto MT" pitchFamily="18" charset="0"/>
              </a:rPr>
              <a:t>2000/31/CE </a:t>
            </a:r>
            <a:r>
              <a:rPr lang="fr-FR" sz="2000" dirty="0" smtClean="0">
                <a:solidFill>
                  <a:schemeClr val="tx1"/>
                </a:solidFill>
                <a:latin typeface="Calisto MT" pitchFamily="18" charset="0"/>
              </a:rPr>
              <a:t>du Parlement européen et du Conseil, du 8 juin 2000 relative </a:t>
            </a:r>
            <a:r>
              <a:rPr lang="fr-FR" sz="2000" dirty="0">
                <a:solidFill>
                  <a:schemeClr val="tx1"/>
                </a:solidFill>
                <a:latin typeface="Calisto MT" pitchFamily="18" charset="0"/>
              </a:rPr>
              <a:t>aux services de la société </a:t>
            </a:r>
            <a:r>
              <a:rPr lang="fr-FR" sz="2000" dirty="0" smtClean="0">
                <a:solidFill>
                  <a:schemeClr val="tx1"/>
                </a:solidFill>
                <a:latin typeface="Calisto MT" pitchFamily="18" charset="0"/>
              </a:rPr>
              <a:t>d’information (« directive sur le commerce électronique)</a:t>
            </a:r>
            <a:endParaRPr lang="fr-CH" sz="2000" dirty="0">
              <a:solidFill>
                <a:schemeClr val="tx1"/>
              </a:solidFill>
              <a:latin typeface="Calisto MT"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ubtitle 2"/>
          <p:cNvSpPr>
            <a:spLocks noGrp="1"/>
          </p:cNvSpPr>
          <p:nvPr>
            <p:ph type="subTitle" idx="1"/>
          </p:nvPr>
        </p:nvSpPr>
        <p:spPr>
          <a:xfrm>
            <a:off x="755576" y="1340768"/>
            <a:ext cx="6986587" cy="5112568"/>
          </a:xfrm>
        </p:spPr>
        <p:txBody>
          <a:bodyPr/>
          <a:lstStyle/>
          <a:p>
            <a:pPr algn="l" eaLnBrk="1" hangingPunct="1">
              <a:lnSpc>
                <a:spcPct val="80000"/>
              </a:lnSpc>
              <a:defRPr/>
            </a:pPr>
            <a:endParaRPr lang="fr-CH" sz="2000" b="1" i="1" dirty="0">
              <a:solidFill>
                <a:schemeClr val="tx1"/>
              </a:solidFill>
              <a:latin typeface="Calisto MT" pitchFamily="18" charset="0"/>
            </a:endParaRPr>
          </a:p>
          <a:p>
            <a:pPr algn="l" eaLnBrk="1" hangingPunct="1">
              <a:lnSpc>
                <a:spcPct val="80000"/>
              </a:lnSpc>
              <a:defRPr/>
            </a:pPr>
            <a:r>
              <a:rPr lang="fr-CH" sz="2400" b="1" i="1" dirty="0" smtClean="0">
                <a:solidFill>
                  <a:schemeClr val="tx1"/>
                </a:solidFill>
                <a:latin typeface="Calisto MT" pitchFamily="18" charset="0"/>
              </a:rPr>
              <a:t>III – Cadre factuel</a:t>
            </a:r>
          </a:p>
          <a:p>
            <a:pPr algn="l" eaLnBrk="1" hangingPunct="1">
              <a:lnSpc>
                <a:spcPct val="80000"/>
              </a:lnSpc>
              <a:defRPr/>
            </a:pPr>
            <a:r>
              <a:rPr lang="fr-FR" sz="2400" b="1" dirty="0" smtClean="0">
                <a:solidFill>
                  <a:schemeClr val="tx1"/>
                </a:solidFill>
                <a:latin typeface="Calisto MT" pitchFamily="18" charset="0"/>
              </a:rPr>
              <a:t>L’affaire C-236/08</a:t>
            </a:r>
          </a:p>
          <a:p>
            <a:pPr marL="342900" indent="-342900" algn="just">
              <a:buFont typeface="Arial" pitchFamily="34" charset="0"/>
              <a:buChar char="•"/>
            </a:pPr>
            <a:r>
              <a:rPr lang="fr-FR" sz="2000" dirty="0" smtClean="0">
                <a:solidFill>
                  <a:schemeClr val="tx1"/>
                </a:solidFill>
                <a:latin typeface="Calisto MT" pitchFamily="18" charset="0"/>
              </a:rPr>
              <a:t>Vuitton</a:t>
            </a:r>
            <a:r>
              <a:rPr lang="fr-FR" sz="2000" dirty="0">
                <a:solidFill>
                  <a:schemeClr val="tx1"/>
                </a:solidFill>
                <a:latin typeface="Calisto MT" pitchFamily="18" charset="0"/>
              </a:rPr>
              <a:t>, titulaire de la marque communautaire «Vuitton» et des marques nationales françaises «Louis Vuitton» et «LV</a:t>
            </a:r>
            <a:r>
              <a:rPr lang="fr-FR" sz="2000" dirty="0" smtClean="0">
                <a:solidFill>
                  <a:schemeClr val="tx1"/>
                </a:solidFill>
                <a:latin typeface="Calisto MT" pitchFamily="18" charset="0"/>
              </a:rPr>
              <a:t>», enregistrées en relation avec des produits </a:t>
            </a:r>
            <a:r>
              <a:rPr lang="fr-FR" sz="2000" dirty="0">
                <a:solidFill>
                  <a:schemeClr val="tx1"/>
                </a:solidFill>
                <a:latin typeface="Calisto MT" pitchFamily="18" charset="0"/>
              </a:rPr>
              <a:t>de </a:t>
            </a:r>
            <a:r>
              <a:rPr lang="fr-FR" sz="2000" dirty="0" smtClean="0">
                <a:solidFill>
                  <a:schemeClr val="tx1"/>
                </a:solidFill>
                <a:latin typeface="Calisto MT" pitchFamily="18" charset="0"/>
              </a:rPr>
              <a:t>maroquinerie; </a:t>
            </a:r>
          </a:p>
          <a:p>
            <a:pPr marL="342900" indent="-342900" algn="just">
              <a:buFont typeface="Arial" pitchFamily="34" charset="0"/>
              <a:buChar char="•"/>
            </a:pPr>
            <a:r>
              <a:rPr lang="fr-FR" sz="2000" dirty="0" smtClean="0">
                <a:solidFill>
                  <a:schemeClr val="tx1"/>
                </a:solidFill>
                <a:latin typeface="Calisto MT" pitchFamily="18" charset="0"/>
              </a:rPr>
              <a:t>Renommée des marques de  Vuitton.</a:t>
            </a:r>
          </a:p>
          <a:p>
            <a:pPr marL="342900" indent="-342900" algn="just">
              <a:buFont typeface="Arial" pitchFamily="34" charset="0"/>
              <a:buChar char="•"/>
            </a:pPr>
            <a:r>
              <a:rPr lang="fr-FR" sz="2000" dirty="0" smtClean="0">
                <a:solidFill>
                  <a:schemeClr val="tx1"/>
                </a:solidFill>
                <a:latin typeface="Calisto MT" pitchFamily="18" charset="0"/>
              </a:rPr>
              <a:t>En 2003, il a été établi que la saisie de termes correspondant aux marques de Vuitton faisait apparaître des liens « commerciaux » vers des sites de produits </a:t>
            </a:r>
            <a:r>
              <a:rPr lang="fr-FR" sz="2000" b="1" dirty="0" smtClean="0">
                <a:solidFill>
                  <a:schemeClr val="tx1"/>
                </a:solidFill>
                <a:latin typeface="Calisto MT" pitchFamily="18" charset="0"/>
              </a:rPr>
              <a:t>contrefaisants</a:t>
            </a:r>
            <a:r>
              <a:rPr lang="fr-FR" sz="2000" dirty="0" smtClean="0">
                <a:solidFill>
                  <a:schemeClr val="tx1"/>
                </a:solidFill>
                <a:latin typeface="Calisto MT" pitchFamily="18" charset="0"/>
              </a:rPr>
              <a:t> Vuitton.</a:t>
            </a:r>
          </a:p>
          <a:p>
            <a:pPr marL="342900" indent="-342900" algn="just">
              <a:buFont typeface="Arial" pitchFamily="34" charset="0"/>
              <a:buChar char="•"/>
            </a:pPr>
            <a:r>
              <a:rPr lang="fr-FR" sz="2000" dirty="0" smtClean="0">
                <a:solidFill>
                  <a:schemeClr val="tx1"/>
                </a:solidFill>
                <a:latin typeface="Calisto MT" pitchFamily="18" charset="0"/>
              </a:rPr>
              <a:t>Condamnation de Google pour contrefaçon de marque par le TGI de Paris (04.02.2005) par la Cour d’appel (28.06.2006) puis pourvoi de Google(sursis à statuer de la C. de </a:t>
            </a:r>
            <a:r>
              <a:rPr lang="fr-FR" sz="2000" dirty="0" err="1" smtClean="0">
                <a:solidFill>
                  <a:schemeClr val="tx1"/>
                </a:solidFill>
                <a:latin typeface="Calisto MT" pitchFamily="18" charset="0"/>
              </a:rPr>
              <a:t>Cass</a:t>
            </a:r>
            <a:r>
              <a:rPr lang="fr-FR" sz="2000" dirty="0" smtClean="0">
                <a:solidFill>
                  <a:schemeClr val="tx1"/>
                </a:solidFill>
                <a:latin typeface="Calisto MT" pitchFamily="18" charset="0"/>
              </a:rPr>
              <a:t>. </a:t>
            </a:r>
            <a:r>
              <a:rPr lang="fr-FR" sz="2000" dirty="0">
                <a:solidFill>
                  <a:schemeClr val="tx1"/>
                </a:solidFill>
                <a:latin typeface="Calisto MT" pitchFamily="18" charset="0"/>
              </a:rPr>
              <a:t>p</a:t>
            </a:r>
            <a:r>
              <a:rPr lang="fr-FR" sz="2000" dirty="0" smtClean="0">
                <a:solidFill>
                  <a:schemeClr val="tx1"/>
                </a:solidFill>
                <a:latin typeface="Calisto MT" pitchFamily="18" charset="0"/>
              </a:rPr>
              <a:t>our renvoi préjudiciel à la </a:t>
            </a:r>
            <a:r>
              <a:rPr lang="fr-FR" sz="2000" dirty="0" smtClean="0">
                <a:solidFill>
                  <a:schemeClr val="tx1"/>
                </a:solidFill>
                <a:latin typeface="Calisto MT" pitchFamily="18" charset="0"/>
              </a:rPr>
              <a:t>CJUE)</a:t>
            </a:r>
            <a:endParaRPr lang="fr-FR" sz="2000" dirty="0" smtClean="0">
              <a:solidFill>
                <a:schemeClr val="tx1"/>
              </a:solidFill>
              <a:latin typeface="Calisto MT" pitchFamily="18" charset="0"/>
            </a:endParaRPr>
          </a:p>
          <a:p>
            <a:pPr marL="342900" indent="-342900" algn="just">
              <a:buFont typeface="Arial" pitchFamily="34" charset="0"/>
              <a:buChar char="•"/>
            </a:pPr>
            <a:endParaRPr lang="fr-FR" sz="2000" dirty="0" smtClean="0">
              <a:solidFill>
                <a:schemeClr val="tx1"/>
              </a:solidFill>
              <a:latin typeface="Calisto MT" pitchFamily="18" charset="0"/>
            </a:endParaRPr>
          </a:p>
          <a:p>
            <a:pPr marL="342900" indent="-342900" algn="l">
              <a:buFont typeface="Arial" pitchFamily="34" charset="0"/>
              <a:buChar char="•"/>
            </a:pPr>
            <a:endParaRPr lang="fr-FR" sz="2000" dirty="0" smtClean="0">
              <a:solidFill>
                <a:schemeClr val="tx1"/>
              </a:solidFill>
              <a:latin typeface="Calisto MT" pitchFamily="18" charset="0"/>
            </a:endParaRPr>
          </a:p>
          <a:p>
            <a:pPr algn="l"/>
            <a:endParaRPr lang="fr-FR" sz="2000" dirty="0">
              <a:solidFill>
                <a:schemeClr val="tx1"/>
              </a:solidFill>
              <a:latin typeface="Calisto MT" pitchFamily="18" charset="0"/>
            </a:endParaRPr>
          </a:p>
          <a:p>
            <a:pPr algn="l" eaLnBrk="1" hangingPunct="1">
              <a:lnSpc>
                <a:spcPct val="90000"/>
              </a:lnSpc>
            </a:pPr>
            <a:endParaRPr lang="fr-CH" sz="1900" dirty="0" smtClean="0">
              <a:solidFill>
                <a:schemeClr val="tx1"/>
              </a:solidFill>
              <a:latin typeface="Arial (Body)"/>
            </a:endParaRPr>
          </a:p>
        </p:txBody>
      </p:sp>
      <p:sp>
        <p:nvSpPr>
          <p:cNvPr id="20482" name="Title 1"/>
          <p:cNvSpPr>
            <a:spLocks noGrp="1"/>
          </p:cNvSpPr>
          <p:nvPr>
            <p:ph type="ctrTitle"/>
          </p:nvPr>
        </p:nvSpPr>
        <p:spPr>
          <a:xfrm>
            <a:off x="539552" y="260648"/>
            <a:ext cx="7918648" cy="1152128"/>
          </a:xfrm>
        </p:spPr>
        <p:txBody>
          <a:bodyPr>
            <a:normAutofit fontScale="90000"/>
          </a:bodyPr>
          <a:lstStyle/>
          <a:p>
            <a:pPr algn="l" eaLnBrk="1" hangingPunct="1">
              <a:lnSpc>
                <a:spcPct val="90000"/>
              </a:lnSpc>
              <a:tabLst>
                <a:tab pos="574675" algn="l"/>
                <a:tab pos="757238" algn="l"/>
              </a:tabLst>
            </a:pPr>
            <a:r>
              <a:rPr lang="fr-FR" sz="2800" b="1" dirty="0" smtClean="0">
                <a:solidFill>
                  <a:schemeClr val="tx2"/>
                </a:solidFill>
                <a:latin typeface="Copperplate Gothic Bold" pitchFamily="34" charset="0"/>
                <a:cs typeface="Arial" charset="0"/>
              </a:rPr>
              <a:t/>
            </a:r>
            <a:br>
              <a:rPr lang="fr-FR" sz="2800" b="1" dirty="0" smtClean="0">
                <a:solidFill>
                  <a:schemeClr val="tx2"/>
                </a:solidFill>
                <a:latin typeface="Copperplate Gothic Bold" pitchFamily="34" charset="0"/>
                <a:cs typeface="Arial" charset="0"/>
              </a:rPr>
            </a:br>
            <a:r>
              <a:rPr lang="fr-FR" sz="2800" b="1" dirty="0">
                <a:solidFill>
                  <a:schemeClr val="tx2"/>
                </a:solidFill>
                <a:latin typeface="Copperplate Gothic Bold" pitchFamily="34" charset="0"/>
                <a:cs typeface="Arial" charset="0"/>
              </a:rPr>
              <a:t/>
            </a:r>
            <a:br>
              <a:rPr lang="fr-FR" sz="2800" b="1" dirty="0">
                <a:solidFill>
                  <a:schemeClr val="tx2"/>
                </a:solidFill>
                <a:latin typeface="Copperplate Gothic Bold" pitchFamily="34" charset="0"/>
                <a:cs typeface="Arial" charset="0"/>
              </a:rPr>
            </a:br>
            <a:r>
              <a:rPr lang="fr-FR" sz="2800" b="1" dirty="0" err="1" smtClean="0">
                <a:solidFill>
                  <a:schemeClr val="tx2"/>
                </a:solidFill>
                <a:latin typeface="Copperplate Gothic Bold" pitchFamily="34" charset="0"/>
                <a:cs typeface="Arial" charset="0"/>
              </a:rPr>
              <a:t>Adwords</a:t>
            </a:r>
            <a:r>
              <a:rPr lang="fr-FR" sz="2800" b="1" dirty="0" smtClean="0">
                <a:solidFill>
                  <a:schemeClr val="tx2"/>
                </a:solidFill>
                <a:latin typeface="Copperplate Gothic Bold" pitchFamily="34" charset="0"/>
                <a:cs typeface="Arial" charset="0"/>
              </a:rPr>
              <a:t/>
            </a:r>
            <a:br>
              <a:rPr lang="fr-FR" sz="2800" b="1" dirty="0" smtClean="0">
                <a:solidFill>
                  <a:schemeClr val="tx2"/>
                </a:solidFill>
                <a:latin typeface="Copperplate Gothic Bold" pitchFamily="34" charset="0"/>
                <a:cs typeface="Arial" charset="0"/>
              </a:rPr>
            </a:br>
            <a:r>
              <a:rPr lang="fr-FR" sz="2800" b="1" i="1" dirty="0" smtClean="0">
                <a:solidFill>
                  <a:schemeClr val="tx2"/>
                </a:solidFill>
                <a:latin typeface="Copperplate Gothic Bold" pitchFamily="34" charset="0"/>
                <a:cs typeface="Arial" charset="0"/>
              </a:rPr>
              <a:t>CJUE </a:t>
            </a:r>
            <a:r>
              <a:rPr lang="fr-FR" sz="2800" b="1" i="1" dirty="0" smtClean="0">
                <a:solidFill>
                  <a:schemeClr val="tx2"/>
                </a:solidFill>
                <a:latin typeface="Copperplate Gothic Bold" pitchFamily="34" charset="0"/>
                <a:cs typeface="Arial" charset="0"/>
              </a:rPr>
              <a:t>23.03.2010</a:t>
            </a:r>
            <a:r>
              <a:rPr lang="fr-FR" sz="2800" b="1" dirty="0" smtClean="0">
                <a:latin typeface="Arial" charset="0"/>
                <a:cs typeface="Arial" charset="0"/>
              </a:rPr>
              <a:t/>
            </a:r>
            <a:br>
              <a:rPr lang="fr-FR" sz="2800" b="1" dirty="0" smtClean="0">
                <a:latin typeface="Arial" charset="0"/>
                <a:cs typeface="Arial" charset="0"/>
              </a:rPr>
            </a:br>
            <a:r>
              <a:rPr lang="fr-FR" sz="2800" b="1" dirty="0" smtClean="0">
                <a:latin typeface="Arial" charset="0"/>
                <a:cs typeface="Arial" charset="0"/>
              </a:rPr>
              <a:t/>
            </a:r>
            <a:br>
              <a:rPr lang="fr-FR" sz="2800" b="1" dirty="0" smtClean="0">
                <a:latin typeface="Arial" charset="0"/>
                <a:cs typeface="Arial" charset="0"/>
              </a:rPr>
            </a:br>
            <a:endParaRPr lang="fr-FR" sz="2400" b="1" i="1" dirty="0" smtClean="0">
              <a:solidFill>
                <a:schemeClr val="tx2"/>
              </a:solidFill>
              <a:latin typeface="Copperplate Gothic Bold" pitchFamily="34" charset="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ctrTitle"/>
          </p:nvPr>
        </p:nvSpPr>
        <p:spPr>
          <a:xfrm>
            <a:off x="685800" y="357188"/>
            <a:ext cx="7772400" cy="1500187"/>
          </a:xfrm>
        </p:spPr>
        <p:txBody>
          <a:bodyPr/>
          <a:lstStyle/>
          <a:p>
            <a:pPr algn="l" eaLnBrk="1" hangingPunct="1"/>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r>
              <a:rPr lang="fr-FR" sz="2400" b="1" dirty="0">
                <a:latin typeface="Arial" charset="0"/>
                <a:cs typeface="Arial" charset="0"/>
              </a:rPr>
              <a:t/>
            </a:r>
            <a:br>
              <a:rPr lang="fr-FR" sz="2400" b="1" dirty="0">
                <a:latin typeface="Arial" charset="0"/>
                <a:cs typeface="Arial" charset="0"/>
              </a:rPr>
            </a:br>
            <a:r>
              <a:rPr lang="fr-FR" sz="2400" b="1" dirty="0">
                <a:latin typeface="Arial" charset="0"/>
                <a:cs typeface="Arial" charset="0"/>
              </a:rPr>
              <a:t/>
            </a:r>
            <a:br>
              <a:rPr lang="fr-FR" sz="2400" b="1" dirty="0">
                <a:latin typeface="Arial" charset="0"/>
                <a:cs typeface="Arial" charset="0"/>
              </a:rPr>
            </a:br>
            <a:endParaRPr lang="fr-CH" sz="2400" b="1" i="1" dirty="0" smtClean="0">
              <a:solidFill>
                <a:schemeClr val="tx2"/>
              </a:solidFill>
              <a:latin typeface="Copperplate Gothic Bold" pitchFamily="34" charset="0"/>
              <a:cs typeface="Arial" charset="0"/>
            </a:endParaRPr>
          </a:p>
        </p:txBody>
      </p:sp>
      <p:sp>
        <p:nvSpPr>
          <p:cNvPr id="22530" name="Subtitle 2"/>
          <p:cNvSpPr>
            <a:spLocks noGrp="1"/>
          </p:cNvSpPr>
          <p:nvPr>
            <p:ph type="subTitle" idx="1"/>
          </p:nvPr>
        </p:nvSpPr>
        <p:spPr>
          <a:xfrm>
            <a:off x="827088" y="1557338"/>
            <a:ext cx="6873875" cy="4751982"/>
          </a:xfrm>
        </p:spPr>
        <p:txBody>
          <a:bodyPr/>
          <a:lstStyle/>
          <a:p>
            <a:pPr algn="l"/>
            <a:r>
              <a:rPr lang="fr-FR" sz="2400" b="1" dirty="0" smtClean="0">
                <a:solidFill>
                  <a:schemeClr val="tx1"/>
                </a:solidFill>
                <a:latin typeface="Calisto MT" pitchFamily="18" charset="0"/>
              </a:rPr>
              <a:t>L’affaire C-237/08</a:t>
            </a:r>
          </a:p>
          <a:p>
            <a:pPr marL="342900" indent="-342900" algn="just">
              <a:buFont typeface="Arial" pitchFamily="34" charset="0"/>
              <a:buChar char="•"/>
            </a:pPr>
            <a:r>
              <a:rPr lang="fr-FR" sz="1800" dirty="0" err="1" smtClean="0">
                <a:solidFill>
                  <a:schemeClr val="tx1"/>
                </a:solidFill>
                <a:latin typeface="Calisto MT" pitchFamily="18" charset="0"/>
              </a:rPr>
              <a:t>Viaticum</a:t>
            </a:r>
            <a:r>
              <a:rPr lang="fr-FR" sz="1800" dirty="0" smtClean="0">
                <a:solidFill>
                  <a:schemeClr val="tx1"/>
                </a:solidFill>
                <a:latin typeface="Calisto MT" pitchFamily="18" charset="0"/>
              </a:rPr>
              <a:t>, titulaire </a:t>
            </a:r>
            <a:r>
              <a:rPr lang="fr-FR" sz="1800" dirty="0">
                <a:solidFill>
                  <a:schemeClr val="tx1"/>
                </a:solidFill>
                <a:latin typeface="Calisto MT" pitchFamily="18" charset="0"/>
              </a:rPr>
              <a:t>des marques françaises «Bourse des Vols», «Bourse des Voyages» et «BDV», enregistrées pour des services d’organisation de </a:t>
            </a:r>
            <a:r>
              <a:rPr lang="fr-FR" sz="1800" dirty="0" smtClean="0">
                <a:solidFill>
                  <a:schemeClr val="tx1"/>
                </a:solidFill>
                <a:latin typeface="Calisto MT" pitchFamily="18" charset="0"/>
              </a:rPr>
              <a:t>voyages.</a:t>
            </a:r>
          </a:p>
          <a:p>
            <a:pPr marL="342900" indent="-342900" algn="just">
              <a:buFont typeface="Arial" pitchFamily="34" charset="0"/>
              <a:buChar char="•"/>
            </a:pPr>
            <a:r>
              <a:rPr lang="fr-FR" sz="1800" dirty="0" err="1" smtClean="0">
                <a:solidFill>
                  <a:schemeClr val="tx1"/>
                </a:solidFill>
                <a:latin typeface="Calisto MT" pitchFamily="18" charset="0"/>
              </a:rPr>
              <a:t>Luteciel</a:t>
            </a:r>
            <a:r>
              <a:rPr lang="fr-FR" sz="1800" dirty="0" smtClean="0">
                <a:solidFill>
                  <a:schemeClr val="tx1"/>
                </a:solidFill>
                <a:latin typeface="Calisto MT" pitchFamily="18" charset="0"/>
              </a:rPr>
              <a:t>, prestataire </a:t>
            </a:r>
            <a:r>
              <a:rPr lang="fr-FR" sz="1800" dirty="0">
                <a:solidFill>
                  <a:schemeClr val="tx1"/>
                </a:solidFill>
                <a:latin typeface="Calisto MT" pitchFamily="18" charset="0"/>
              </a:rPr>
              <a:t>de services informatiques pour le compte d’agences de </a:t>
            </a:r>
            <a:r>
              <a:rPr lang="fr-FR" sz="1800" dirty="0" smtClean="0">
                <a:solidFill>
                  <a:schemeClr val="tx1"/>
                </a:solidFill>
                <a:latin typeface="Calisto MT" pitchFamily="18" charset="0"/>
              </a:rPr>
              <a:t>voyages assure </a:t>
            </a:r>
            <a:r>
              <a:rPr lang="fr-FR" sz="1800" dirty="0">
                <a:solidFill>
                  <a:schemeClr val="tx1"/>
                </a:solidFill>
                <a:latin typeface="Calisto MT" pitchFamily="18" charset="0"/>
              </a:rPr>
              <a:t>l’édition et la maintenance du site Internet de </a:t>
            </a:r>
            <a:r>
              <a:rPr lang="fr-FR" sz="1800" dirty="0" err="1">
                <a:solidFill>
                  <a:schemeClr val="tx1"/>
                </a:solidFill>
                <a:latin typeface="Calisto MT" pitchFamily="18" charset="0"/>
              </a:rPr>
              <a:t>Viaticum</a:t>
            </a:r>
            <a:r>
              <a:rPr lang="fr-FR" sz="1800" dirty="0" smtClean="0">
                <a:solidFill>
                  <a:schemeClr val="tx1"/>
                </a:solidFill>
                <a:latin typeface="Calisto MT" pitchFamily="18" charset="0"/>
              </a:rPr>
              <a:t>.</a:t>
            </a:r>
          </a:p>
          <a:p>
            <a:pPr marL="342900" indent="-342900" algn="just">
              <a:buFont typeface="Arial" pitchFamily="34" charset="0"/>
              <a:buChar char="•"/>
            </a:pPr>
            <a:r>
              <a:rPr lang="fr-FR" sz="1800" dirty="0">
                <a:solidFill>
                  <a:schemeClr val="tx1"/>
                </a:solidFill>
                <a:latin typeface="Calisto MT" pitchFamily="18" charset="0"/>
              </a:rPr>
              <a:t>En 2003, il </a:t>
            </a:r>
            <a:r>
              <a:rPr lang="fr-FR" sz="1800" dirty="0" smtClean="0">
                <a:solidFill>
                  <a:schemeClr val="tx1"/>
                </a:solidFill>
                <a:latin typeface="Calisto MT" pitchFamily="18" charset="0"/>
              </a:rPr>
              <a:t>a été </a:t>
            </a:r>
            <a:r>
              <a:rPr lang="fr-FR" sz="1800" dirty="0">
                <a:solidFill>
                  <a:schemeClr val="tx1"/>
                </a:solidFill>
                <a:latin typeface="Calisto MT" pitchFamily="18" charset="0"/>
              </a:rPr>
              <a:t>établi que la saisie de termes correspondant aux marques </a:t>
            </a:r>
            <a:r>
              <a:rPr lang="fr-FR" sz="1800" dirty="0" smtClean="0">
                <a:solidFill>
                  <a:schemeClr val="tx1"/>
                </a:solidFill>
                <a:latin typeface="Calisto MT" pitchFamily="18" charset="0"/>
              </a:rPr>
              <a:t>susvisées </a:t>
            </a:r>
            <a:r>
              <a:rPr lang="fr-FR" sz="1800" dirty="0">
                <a:solidFill>
                  <a:schemeClr val="tx1"/>
                </a:solidFill>
                <a:latin typeface="Calisto MT" pitchFamily="18" charset="0"/>
              </a:rPr>
              <a:t>faisait </a:t>
            </a:r>
            <a:r>
              <a:rPr lang="fr-FR" sz="1800" dirty="0" smtClean="0">
                <a:solidFill>
                  <a:schemeClr val="tx1"/>
                </a:solidFill>
                <a:latin typeface="Calisto MT" pitchFamily="18" charset="0"/>
              </a:rPr>
              <a:t>apparaître </a:t>
            </a:r>
            <a:r>
              <a:rPr lang="fr-FR" sz="1800" dirty="0">
                <a:solidFill>
                  <a:schemeClr val="tx1"/>
                </a:solidFill>
                <a:latin typeface="Calisto MT" pitchFamily="18" charset="0"/>
              </a:rPr>
              <a:t>dans la rubrique «liens </a:t>
            </a:r>
            <a:r>
              <a:rPr lang="fr-FR" sz="1800" dirty="0" smtClean="0">
                <a:solidFill>
                  <a:schemeClr val="tx1"/>
                </a:solidFill>
                <a:latin typeface="Calisto MT" pitchFamily="18" charset="0"/>
              </a:rPr>
              <a:t>commerciaux» des </a:t>
            </a:r>
            <a:r>
              <a:rPr lang="fr-FR" sz="1800" dirty="0">
                <a:solidFill>
                  <a:schemeClr val="tx1"/>
                </a:solidFill>
                <a:latin typeface="Calisto MT" pitchFamily="18" charset="0"/>
              </a:rPr>
              <a:t>liens vers des sites de </a:t>
            </a:r>
            <a:r>
              <a:rPr lang="fr-FR" sz="1800" dirty="0" smtClean="0">
                <a:solidFill>
                  <a:schemeClr val="tx1"/>
                </a:solidFill>
                <a:latin typeface="Calisto MT" pitchFamily="18" charset="0"/>
              </a:rPr>
              <a:t>produits </a:t>
            </a:r>
            <a:r>
              <a:rPr lang="fr-FR" sz="1800" b="1" dirty="0" smtClean="0">
                <a:solidFill>
                  <a:schemeClr val="tx1"/>
                </a:solidFill>
                <a:latin typeface="Calisto MT" pitchFamily="18" charset="0"/>
              </a:rPr>
              <a:t>concurrents</a:t>
            </a:r>
            <a:r>
              <a:rPr lang="fr-FR" sz="1800" dirty="0" smtClean="0">
                <a:solidFill>
                  <a:schemeClr val="tx1"/>
                </a:solidFill>
                <a:latin typeface="Calisto MT" pitchFamily="18" charset="0"/>
              </a:rPr>
              <a:t> </a:t>
            </a:r>
            <a:r>
              <a:rPr lang="fr-FR" sz="1800" dirty="0">
                <a:solidFill>
                  <a:schemeClr val="tx1"/>
                </a:solidFill>
                <a:latin typeface="Calisto MT" pitchFamily="18" charset="0"/>
              </a:rPr>
              <a:t>de </a:t>
            </a:r>
            <a:r>
              <a:rPr lang="fr-FR" sz="1800" dirty="0" err="1">
                <a:solidFill>
                  <a:schemeClr val="tx1"/>
                </a:solidFill>
                <a:latin typeface="Calisto MT" pitchFamily="18" charset="0"/>
              </a:rPr>
              <a:t>Viaticum</a:t>
            </a:r>
            <a:r>
              <a:rPr lang="fr-FR" sz="1800" dirty="0">
                <a:solidFill>
                  <a:schemeClr val="tx1"/>
                </a:solidFill>
                <a:latin typeface="Calisto MT" pitchFamily="18" charset="0"/>
              </a:rPr>
              <a:t>. </a:t>
            </a:r>
            <a:endParaRPr lang="fr-FR" sz="1800" dirty="0" smtClean="0">
              <a:solidFill>
                <a:schemeClr val="tx1"/>
              </a:solidFill>
              <a:latin typeface="Calisto MT" pitchFamily="18" charset="0"/>
            </a:endParaRPr>
          </a:p>
          <a:p>
            <a:pPr marL="342900" indent="-342900" algn="just">
              <a:buFont typeface="Arial" pitchFamily="34" charset="0"/>
              <a:buChar char="•"/>
            </a:pPr>
            <a:r>
              <a:rPr lang="fr-FR" sz="1800" dirty="0">
                <a:solidFill>
                  <a:schemeClr val="tx1"/>
                </a:solidFill>
                <a:latin typeface="Calisto MT" pitchFamily="18" charset="0"/>
              </a:rPr>
              <a:t>Condamnation de Google pour contrefaçon de marque par le TGI de </a:t>
            </a:r>
            <a:r>
              <a:rPr lang="fr-FR" sz="1800" dirty="0" smtClean="0">
                <a:solidFill>
                  <a:schemeClr val="tx1"/>
                </a:solidFill>
                <a:latin typeface="Calisto MT" pitchFamily="18" charset="0"/>
              </a:rPr>
              <a:t>Nanterre (13.10.2003), pour complicité de contrefaçon par </a:t>
            </a:r>
            <a:r>
              <a:rPr lang="fr-FR" sz="1800" dirty="0">
                <a:solidFill>
                  <a:schemeClr val="tx1"/>
                </a:solidFill>
                <a:latin typeface="Calisto MT" pitchFamily="18" charset="0"/>
              </a:rPr>
              <a:t>la Cour d’appel </a:t>
            </a:r>
            <a:r>
              <a:rPr lang="fr-FR" sz="1800" dirty="0" smtClean="0">
                <a:solidFill>
                  <a:schemeClr val="tx1"/>
                </a:solidFill>
                <a:latin typeface="Calisto MT" pitchFamily="18" charset="0"/>
              </a:rPr>
              <a:t>de Versailles (28.06.2006</a:t>
            </a:r>
            <a:r>
              <a:rPr lang="fr-FR" sz="1800" dirty="0">
                <a:solidFill>
                  <a:schemeClr val="tx1"/>
                </a:solidFill>
                <a:latin typeface="Calisto MT" pitchFamily="18" charset="0"/>
              </a:rPr>
              <a:t>) puis pourvoi de </a:t>
            </a:r>
            <a:r>
              <a:rPr lang="fr-FR" sz="1800" dirty="0" smtClean="0">
                <a:solidFill>
                  <a:schemeClr val="tx1"/>
                </a:solidFill>
                <a:latin typeface="Calisto MT" pitchFamily="18" charset="0"/>
              </a:rPr>
              <a:t>Google (</a:t>
            </a:r>
            <a:r>
              <a:rPr lang="fr-FR" sz="1800" dirty="0">
                <a:solidFill>
                  <a:schemeClr val="tx1"/>
                </a:solidFill>
                <a:latin typeface="Calisto MT" pitchFamily="18" charset="0"/>
              </a:rPr>
              <a:t>sursis à statuer de la </a:t>
            </a:r>
            <a:r>
              <a:rPr lang="fr-FR" sz="1800" dirty="0" smtClean="0">
                <a:solidFill>
                  <a:schemeClr val="tx1"/>
                </a:solidFill>
                <a:latin typeface="Calisto MT" pitchFamily="18" charset="0"/>
              </a:rPr>
              <a:t>C. de </a:t>
            </a:r>
            <a:r>
              <a:rPr lang="fr-FR" sz="1800" dirty="0" err="1">
                <a:solidFill>
                  <a:schemeClr val="tx1"/>
                </a:solidFill>
                <a:latin typeface="Calisto MT" pitchFamily="18" charset="0"/>
              </a:rPr>
              <a:t>Cass</a:t>
            </a:r>
            <a:r>
              <a:rPr lang="fr-FR" sz="1800" dirty="0">
                <a:solidFill>
                  <a:schemeClr val="tx1"/>
                </a:solidFill>
                <a:latin typeface="Calisto MT" pitchFamily="18" charset="0"/>
              </a:rPr>
              <a:t>. p</a:t>
            </a:r>
            <a:r>
              <a:rPr lang="fr-FR" sz="1800" dirty="0" smtClean="0">
                <a:solidFill>
                  <a:schemeClr val="tx1"/>
                </a:solidFill>
                <a:latin typeface="Calisto MT" pitchFamily="18" charset="0"/>
              </a:rPr>
              <a:t>our renvoi préjudiciel </a:t>
            </a:r>
            <a:r>
              <a:rPr lang="fr-FR" sz="1800" dirty="0">
                <a:solidFill>
                  <a:schemeClr val="tx1"/>
                </a:solidFill>
                <a:latin typeface="Calisto MT" pitchFamily="18" charset="0"/>
              </a:rPr>
              <a:t>à la </a:t>
            </a:r>
            <a:r>
              <a:rPr lang="fr-FR" sz="1800" dirty="0" smtClean="0">
                <a:solidFill>
                  <a:schemeClr val="tx1"/>
                </a:solidFill>
                <a:latin typeface="Calisto MT" pitchFamily="18" charset="0"/>
              </a:rPr>
              <a:t>CJUE)</a:t>
            </a:r>
            <a:endParaRPr lang="fr-FR" sz="1800" dirty="0">
              <a:solidFill>
                <a:schemeClr val="tx1"/>
              </a:solidFill>
              <a:latin typeface="Calisto MT" pitchFamily="18" charset="0"/>
            </a:endParaRPr>
          </a:p>
          <a:p>
            <a:pPr marL="342900" indent="-342900" algn="just">
              <a:buFont typeface="Arial" pitchFamily="34" charset="0"/>
              <a:buChar char="•"/>
            </a:pPr>
            <a:endParaRPr lang="fr-FR" sz="2000" dirty="0">
              <a:solidFill>
                <a:schemeClr val="tx1"/>
              </a:solidFill>
              <a:latin typeface="Calisto MT" pitchFamily="18" charset="0"/>
            </a:endParaRPr>
          </a:p>
          <a:p>
            <a:pPr algn="just" eaLnBrk="1" hangingPunct="1"/>
            <a:endParaRPr lang="fr-CH" sz="2000" dirty="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ctrTitle"/>
          </p:nvPr>
        </p:nvSpPr>
        <p:spPr>
          <a:xfrm>
            <a:off x="685800" y="500063"/>
            <a:ext cx="7772400" cy="1285875"/>
          </a:xfrm>
        </p:spPr>
        <p:txBody>
          <a:bodyPr/>
          <a:lstStyle/>
          <a:p>
            <a:pPr algn="l" eaLnBrk="1" hangingPunct="1"/>
            <a:r>
              <a:rPr lang="fr-FR" sz="2400" b="1" dirty="0" err="1">
                <a:solidFill>
                  <a:schemeClr val="tx2"/>
                </a:solidFill>
                <a:latin typeface="Copperplate Gothic Bold" pitchFamily="34" charset="0"/>
                <a:cs typeface="Arial" charset="0"/>
              </a:rPr>
              <a:t>Adwords</a:t>
            </a:r>
            <a:r>
              <a:rPr lang="fr-FR" sz="2400" b="1" dirty="0">
                <a:solidFill>
                  <a:schemeClr val="tx2"/>
                </a:solidFill>
                <a:latin typeface="Copperplate Gothic Bold" pitchFamily="34" charset="0"/>
                <a:cs typeface="Arial" charset="0"/>
              </a:rPr>
              <a:t/>
            </a:r>
            <a:br>
              <a:rPr lang="fr-FR" sz="2400" b="1" dirty="0">
                <a:solidFill>
                  <a:schemeClr val="tx2"/>
                </a:solidFill>
                <a:latin typeface="Copperplate Gothic Bold" pitchFamily="34" charset="0"/>
                <a:cs typeface="Arial" charset="0"/>
              </a:rPr>
            </a:br>
            <a:r>
              <a:rPr lang="fr-FR" sz="2400" b="1" i="1" dirty="0" smtClean="0">
                <a:solidFill>
                  <a:schemeClr val="tx2"/>
                </a:solidFill>
                <a:latin typeface="Copperplate Gothic Bold" pitchFamily="34" charset="0"/>
                <a:cs typeface="Arial" charset="0"/>
              </a:rPr>
              <a:t>CJUE </a:t>
            </a:r>
            <a:r>
              <a:rPr lang="fr-FR" sz="2400" b="1" i="1" dirty="0">
                <a:solidFill>
                  <a:schemeClr val="tx2"/>
                </a:solidFill>
                <a:latin typeface="Copperplate Gothic Bold" pitchFamily="34" charset="0"/>
                <a:cs typeface="Arial" charset="0"/>
              </a:rPr>
              <a:t>23.03.2010</a:t>
            </a:r>
            <a:r>
              <a:rPr lang="fr-FR" sz="2400" b="1" dirty="0">
                <a:latin typeface="Arial" charset="0"/>
                <a:cs typeface="Arial" charset="0"/>
              </a:rPr>
              <a:t/>
            </a:r>
            <a:br>
              <a:rPr lang="fr-FR" sz="2400" b="1" dirty="0">
                <a:latin typeface="Arial" charset="0"/>
                <a:cs typeface="Arial" charset="0"/>
              </a:rPr>
            </a:br>
            <a:r>
              <a:rPr lang="fr-FR" sz="2400" b="1" dirty="0">
                <a:latin typeface="Arial" charset="0"/>
                <a:cs typeface="Arial" charset="0"/>
              </a:rPr>
              <a:t/>
            </a:r>
            <a:br>
              <a:rPr lang="fr-FR" sz="2400" b="1" dirty="0">
                <a:latin typeface="Arial" charset="0"/>
                <a:cs typeface="Arial" charset="0"/>
              </a:rPr>
            </a:br>
            <a:endParaRPr lang="fr-CH" sz="2400" i="1" dirty="0" smtClean="0">
              <a:solidFill>
                <a:schemeClr val="tx2"/>
              </a:solidFill>
              <a:latin typeface="Copperplate Gothic Bold" pitchFamily="34" charset="0"/>
            </a:endParaRPr>
          </a:p>
        </p:txBody>
      </p:sp>
      <p:sp>
        <p:nvSpPr>
          <p:cNvPr id="23554" name="Subtitle 2"/>
          <p:cNvSpPr>
            <a:spLocks noGrp="1"/>
          </p:cNvSpPr>
          <p:nvPr>
            <p:ph type="subTitle" idx="1"/>
          </p:nvPr>
        </p:nvSpPr>
        <p:spPr>
          <a:xfrm>
            <a:off x="827088" y="1412777"/>
            <a:ext cx="7059612" cy="4862612"/>
          </a:xfrm>
        </p:spPr>
        <p:txBody>
          <a:bodyPr/>
          <a:lstStyle/>
          <a:p>
            <a:pPr algn="l"/>
            <a:r>
              <a:rPr lang="fr-FR" sz="2400" b="1" dirty="0">
                <a:solidFill>
                  <a:schemeClr val="tx1"/>
                </a:solidFill>
                <a:latin typeface="Calisto MT" pitchFamily="18" charset="0"/>
              </a:rPr>
              <a:t>L’affaire </a:t>
            </a:r>
            <a:r>
              <a:rPr lang="fr-FR" sz="2400" b="1" dirty="0" smtClean="0">
                <a:solidFill>
                  <a:schemeClr val="tx1"/>
                </a:solidFill>
                <a:latin typeface="Calisto MT" pitchFamily="18" charset="0"/>
              </a:rPr>
              <a:t>C-238/08</a:t>
            </a:r>
            <a:endParaRPr lang="fr-FR" sz="2400" b="1" dirty="0">
              <a:solidFill>
                <a:schemeClr val="tx1"/>
              </a:solidFill>
              <a:latin typeface="Calisto MT" pitchFamily="18" charset="0"/>
            </a:endParaRPr>
          </a:p>
          <a:p>
            <a:pPr marL="342900" indent="-342900" algn="just">
              <a:buFont typeface="Arial" pitchFamily="34" charset="0"/>
              <a:buChar char="•"/>
            </a:pPr>
            <a:r>
              <a:rPr lang="fr-FR" sz="1800" dirty="0" smtClean="0">
                <a:solidFill>
                  <a:schemeClr val="tx1"/>
                </a:solidFill>
                <a:latin typeface="Calisto MT" pitchFamily="18" charset="0"/>
              </a:rPr>
              <a:t>M. </a:t>
            </a:r>
            <a:r>
              <a:rPr lang="fr-FR" sz="1800" dirty="0" err="1" smtClean="0">
                <a:solidFill>
                  <a:schemeClr val="tx1"/>
                </a:solidFill>
                <a:latin typeface="Calisto MT" pitchFamily="18" charset="0"/>
              </a:rPr>
              <a:t>Thonet</a:t>
            </a:r>
            <a:r>
              <a:rPr lang="fr-FR" sz="1800" dirty="0" smtClean="0">
                <a:solidFill>
                  <a:schemeClr val="tx1"/>
                </a:solidFill>
                <a:latin typeface="Calisto MT" pitchFamily="18" charset="0"/>
              </a:rPr>
              <a:t>, </a:t>
            </a:r>
            <a:r>
              <a:rPr lang="fr-FR" sz="1800" dirty="0">
                <a:solidFill>
                  <a:schemeClr val="tx1"/>
                </a:solidFill>
                <a:latin typeface="Calisto MT" pitchFamily="18" charset="0"/>
              </a:rPr>
              <a:t>titulaire </a:t>
            </a:r>
            <a:r>
              <a:rPr lang="fr-FR" sz="1800" dirty="0" smtClean="0">
                <a:solidFill>
                  <a:schemeClr val="tx1"/>
                </a:solidFill>
                <a:latin typeface="Calisto MT" pitchFamily="18" charset="0"/>
              </a:rPr>
              <a:t>de la marque française «</a:t>
            </a:r>
            <a:r>
              <a:rPr lang="fr-FR" sz="1800" dirty="0" err="1" smtClean="0">
                <a:solidFill>
                  <a:schemeClr val="tx1"/>
                </a:solidFill>
                <a:latin typeface="Calisto MT" pitchFamily="18" charset="0"/>
              </a:rPr>
              <a:t>Eurochallentges</a:t>
            </a:r>
            <a:r>
              <a:rPr lang="fr-FR" sz="1800" dirty="0" smtClean="0">
                <a:solidFill>
                  <a:schemeClr val="tx1"/>
                </a:solidFill>
                <a:latin typeface="Calisto MT" pitchFamily="18" charset="0"/>
              </a:rPr>
              <a:t>», enregistrée </a:t>
            </a:r>
            <a:r>
              <a:rPr lang="fr-FR" sz="1800" dirty="0">
                <a:solidFill>
                  <a:schemeClr val="tx1"/>
                </a:solidFill>
                <a:latin typeface="Calisto MT" pitchFamily="18" charset="0"/>
              </a:rPr>
              <a:t>pour des services </a:t>
            </a:r>
            <a:r>
              <a:rPr lang="fr-FR" sz="1800" dirty="0" smtClean="0">
                <a:solidFill>
                  <a:schemeClr val="tx1"/>
                </a:solidFill>
                <a:latin typeface="Calisto MT" pitchFamily="18" charset="0"/>
              </a:rPr>
              <a:t>d’agence matrimoniale.</a:t>
            </a:r>
          </a:p>
          <a:p>
            <a:pPr algn="just"/>
            <a:endParaRPr lang="fr-FR" sz="1800" dirty="0">
              <a:solidFill>
                <a:schemeClr val="tx1"/>
              </a:solidFill>
              <a:latin typeface="Calisto MT" pitchFamily="18" charset="0"/>
            </a:endParaRPr>
          </a:p>
          <a:p>
            <a:pPr marL="342900" indent="-342900" algn="just">
              <a:buFont typeface="Arial" pitchFamily="34" charset="0"/>
              <a:buChar char="•"/>
            </a:pPr>
            <a:r>
              <a:rPr lang="fr-FR" sz="1800" dirty="0">
                <a:solidFill>
                  <a:schemeClr val="tx1"/>
                </a:solidFill>
                <a:latin typeface="Calisto MT" pitchFamily="18" charset="0"/>
              </a:rPr>
              <a:t>CNRRH exerce l’activité d’agence </a:t>
            </a:r>
            <a:r>
              <a:rPr lang="fr-FR" sz="1800" dirty="0" smtClean="0">
                <a:solidFill>
                  <a:schemeClr val="tx1"/>
                </a:solidFill>
                <a:latin typeface="Calisto MT" pitchFamily="18" charset="0"/>
              </a:rPr>
              <a:t>matrimoniale et bénéficie </a:t>
            </a:r>
            <a:r>
              <a:rPr lang="fr-FR" sz="1800" dirty="0">
                <a:solidFill>
                  <a:schemeClr val="tx1"/>
                </a:solidFill>
                <a:latin typeface="Calisto MT" pitchFamily="18" charset="0"/>
              </a:rPr>
              <a:t>d’une licence sur la marque susvisée, concédée par M. </a:t>
            </a:r>
            <a:r>
              <a:rPr lang="fr-FR" sz="1800" dirty="0" err="1" smtClean="0">
                <a:solidFill>
                  <a:schemeClr val="tx1"/>
                </a:solidFill>
                <a:latin typeface="Calisto MT" pitchFamily="18" charset="0"/>
              </a:rPr>
              <a:t>Thonet</a:t>
            </a:r>
            <a:r>
              <a:rPr lang="fr-FR" sz="1800" dirty="0" smtClean="0">
                <a:solidFill>
                  <a:schemeClr val="tx1"/>
                </a:solidFill>
                <a:latin typeface="Calisto MT" pitchFamily="18" charset="0"/>
              </a:rPr>
              <a:t>.</a:t>
            </a:r>
          </a:p>
          <a:p>
            <a:pPr marL="342900" indent="-342900" algn="just">
              <a:buFont typeface="Arial" pitchFamily="34" charset="0"/>
              <a:buChar char="•"/>
            </a:pPr>
            <a:endParaRPr lang="fr-FR" sz="1800" dirty="0">
              <a:solidFill>
                <a:schemeClr val="tx1"/>
              </a:solidFill>
              <a:latin typeface="Calisto MT" pitchFamily="18" charset="0"/>
            </a:endParaRPr>
          </a:p>
          <a:p>
            <a:pPr marL="342900" indent="-342900" algn="just">
              <a:buFont typeface="Arial" pitchFamily="34" charset="0"/>
              <a:buChar char="•"/>
            </a:pPr>
            <a:r>
              <a:rPr lang="fr-FR" sz="1800" dirty="0">
                <a:solidFill>
                  <a:schemeClr val="tx1"/>
                </a:solidFill>
                <a:latin typeface="Calisto MT" pitchFamily="18" charset="0"/>
              </a:rPr>
              <a:t>En 2003, il a été établi que la saisie </a:t>
            </a:r>
            <a:r>
              <a:rPr lang="fr-FR" sz="1800" dirty="0" smtClean="0">
                <a:solidFill>
                  <a:schemeClr val="tx1"/>
                </a:solidFill>
                <a:latin typeface="Calisto MT" pitchFamily="18" charset="0"/>
              </a:rPr>
              <a:t>du terme </a:t>
            </a:r>
            <a:r>
              <a:rPr lang="fr-FR" sz="1800" dirty="0">
                <a:solidFill>
                  <a:schemeClr val="tx1"/>
                </a:solidFill>
                <a:latin typeface="Calisto MT" pitchFamily="18" charset="0"/>
              </a:rPr>
              <a:t>correspondant </a:t>
            </a:r>
            <a:r>
              <a:rPr lang="fr-FR" sz="1800" dirty="0" smtClean="0">
                <a:solidFill>
                  <a:schemeClr val="tx1"/>
                </a:solidFill>
                <a:latin typeface="Calisto MT" pitchFamily="18" charset="0"/>
              </a:rPr>
              <a:t>à la marques susvisée </a:t>
            </a:r>
            <a:r>
              <a:rPr lang="fr-FR" sz="1800" dirty="0">
                <a:solidFill>
                  <a:schemeClr val="tx1"/>
                </a:solidFill>
                <a:latin typeface="Calisto MT" pitchFamily="18" charset="0"/>
              </a:rPr>
              <a:t>faisait apparaître dans la rubrique «liens commerciaux» des liens vers des sites de produits </a:t>
            </a:r>
            <a:r>
              <a:rPr lang="fr-FR" sz="1800" b="1" dirty="0">
                <a:solidFill>
                  <a:schemeClr val="tx1"/>
                </a:solidFill>
                <a:latin typeface="Calisto MT" pitchFamily="18" charset="0"/>
              </a:rPr>
              <a:t>concurrents</a:t>
            </a:r>
            <a:r>
              <a:rPr lang="fr-FR" sz="1800" dirty="0">
                <a:solidFill>
                  <a:schemeClr val="tx1"/>
                </a:solidFill>
                <a:latin typeface="Calisto MT" pitchFamily="18" charset="0"/>
              </a:rPr>
              <a:t> de </a:t>
            </a:r>
            <a:r>
              <a:rPr lang="fr-FR" sz="1800" dirty="0" smtClean="0">
                <a:solidFill>
                  <a:schemeClr val="tx1"/>
                </a:solidFill>
                <a:latin typeface="Calisto MT" pitchFamily="18" charset="0"/>
              </a:rPr>
              <a:t>CNRRH, exploités par M. </a:t>
            </a:r>
            <a:r>
              <a:rPr lang="fr-FR" sz="1800" dirty="0" err="1">
                <a:solidFill>
                  <a:schemeClr val="tx1"/>
                </a:solidFill>
                <a:latin typeface="Calisto MT" pitchFamily="18" charset="0"/>
              </a:rPr>
              <a:t>R</a:t>
            </a:r>
            <a:r>
              <a:rPr lang="fr-FR" sz="1800" dirty="0" err="1" smtClean="0">
                <a:solidFill>
                  <a:schemeClr val="tx1"/>
                </a:solidFill>
                <a:latin typeface="Calisto MT" pitchFamily="18" charset="0"/>
              </a:rPr>
              <a:t>aboin</a:t>
            </a:r>
            <a:r>
              <a:rPr lang="fr-FR" sz="1800" dirty="0" smtClean="0">
                <a:solidFill>
                  <a:schemeClr val="tx1"/>
                </a:solidFill>
                <a:latin typeface="Calisto MT" pitchFamily="18" charset="0"/>
              </a:rPr>
              <a:t> et </a:t>
            </a:r>
            <a:r>
              <a:rPr lang="fr-FR" sz="1800" dirty="0" err="1" smtClean="0">
                <a:solidFill>
                  <a:schemeClr val="tx1"/>
                </a:solidFill>
                <a:latin typeface="Calisto MT" pitchFamily="18" charset="0"/>
              </a:rPr>
              <a:t>Tiger</a:t>
            </a:r>
            <a:r>
              <a:rPr lang="fr-FR" sz="1800" dirty="0" smtClean="0">
                <a:solidFill>
                  <a:schemeClr val="tx1"/>
                </a:solidFill>
                <a:latin typeface="Calisto MT" pitchFamily="18" charset="0"/>
              </a:rPr>
              <a:t>. SARL. </a:t>
            </a:r>
          </a:p>
          <a:p>
            <a:pPr algn="just"/>
            <a:endParaRPr lang="fr-FR" sz="1800" dirty="0">
              <a:solidFill>
                <a:schemeClr val="tx1"/>
              </a:solidFill>
              <a:latin typeface="Calisto MT" pitchFamily="18" charset="0"/>
            </a:endParaRPr>
          </a:p>
          <a:p>
            <a:pPr marL="342900" indent="-342900" algn="just">
              <a:buFont typeface="Arial" pitchFamily="34" charset="0"/>
              <a:buChar char="•"/>
            </a:pPr>
            <a:r>
              <a:rPr lang="fr-FR" sz="1800" dirty="0">
                <a:solidFill>
                  <a:schemeClr val="tx1"/>
                </a:solidFill>
                <a:latin typeface="Calisto MT" pitchFamily="18" charset="0"/>
              </a:rPr>
              <a:t>Condamnation de M. </a:t>
            </a:r>
            <a:r>
              <a:rPr lang="fr-FR" sz="1800" dirty="0" err="1" smtClean="0">
                <a:solidFill>
                  <a:schemeClr val="tx1"/>
                </a:solidFill>
                <a:latin typeface="Calisto MT" pitchFamily="18" charset="0"/>
              </a:rPr>
              <a:t>Raboin</a:t>
            </a:r>
            <a:r>
              <a:rPr lang="fr-FR" sz="1800" dirty="0" smtClean="0">
                <a:solidFill>
                  <a:schemeClr val="tx1"/>
                </a:solidFill>
                <a:latin typeface="Calisto MT" pitchFamily="18" charset="0"/>
              </a:rPr>
              <a:t>, </a:t>
            </a:r>
            <a:r>
              <a:rPr lang="fr-FR" sz="1800" dirty="0" err="1" smtClean="0">
                <a:solidFill>
                  <a:schemeClr val="tx1"/>
                </a:solidFill>
                <a:latin typeface="Calisto MT" pitchFamily="18" charset="0"/>
              </a:rPr>
              <a:t>Tiger</a:t>
            </a:r>
            <a:r>
              <a:rPr lang="fr-FR" sz="1800" dirty="0">
                <a:solidFill>
                  <a:schemeClr val="tx1"/>
                </a:solidFill>
                <a:latin typeface="Calisto MT" pitchFamily="18" charset="0"/>
              </a:rPr>
              <a:t> </a:t>
            </a:r>
            <a:r>
              <a:rPr lang="fr-FR" sz="1800" dirty="0" smtClean="0">
                <a:solidFill>
                  <a:schemeClr val="tx1"/>
                </a:solidFill>
                <a:latin typeface="Calisto MT" pitchFamily="18" charset="0"/>
              </a:rPr>
              <a:t>SARL et Google </a:t>
            </a:r>
            <a:r>
              <a:rPr lang="fr-FR" sz="1800" dirty="0">
                <a:solidFill>
                  <a:schemeClr val="tx1"/>
                </a:solidFill>
                <a:latin typeface="Calisto MT" pitchFamily="18" charset="0"/>
              </a:rPr>
              <a:t>pour contrefaçon de marque par le TGI de Nanterre </a:t>
            </a:r>
            <a:r>
              <a:rPr lang="fr-FR" sz="1800" dirty="0" smtClean="0">
                <a:solidFill>
                  <a:schemeClr val="tx1"/>
                </a:solidFill>
                <a:latin typeface="Calisto MT" pitchFamily="18" charset="0"/>
              </a:rPr>
              <a:t>(14.12. 2004), par </a:t>
            </a:r>
            <a:r>
              <a:rPr lang="fr-FR" sz="1800" dirty="0">
                <a:solidFill>
                  <a:schemeClr val="tx1"/>
                </a:solidFill>
                <a:latin typeface="Calisto MT" pitchFamily="18" charset="0"/>
              </a:rPr>
              <a:t>la Cour d’appel de Versailles </a:t>
            </a:r>
            <a:r>
              <a:rPr lang="fr-FR" sz="1800" dirty="0" smtClean="0">
                <a:solidFill>
                  <a:schemeClr val="tx1"/>
                </a:solidFill>
                <a:latin typeface="Calisto MT" pitchFamily="18" charset="0"/>
              </a:rPr>
              <a:t>(23.03.2006</a:t>
            </a:r>
            <a:r>
              <a:rPr lang="fr-FR" sz="1800" dirty="0">
                <a:solidFill>
                  <a:schemeClr val="tx1"/>
                </a:solidFill>
                <a:latin typeface="Calisto MT" pitchFamily="18" charset="0"/>
              </a:rPr>
              <a:t>) puis pourvoi de Google (sursis à statuer de la C. de </a:t>
            </a:r>
            <a:r>
              <a:rPr lang="fr-FR" sz="1800" dirty="0" err="1">
                <a:solidFill>
                  <a:schemeClr val="tx1"/>
                </a:solidFill>
                <a:latin typeface="Calisto MT" pitchFamily="18" charset="0"/>
              </a:rPr>
              <a:t>Cass</a:t>
            </a:r>
            <a:r>
              <a:rPr lang="fr-FR" sz="1800" dirty="0">
                <a:solidFill>
                  <a:schemeClr val="tx1"/>
                </a:solidFill>
                <a:latin typeface="Calisto MT" pitchFamily="18" charset="0"/>
              </a:rPr>
              <a:t>. pour renvoi préjudiciel à la </a:t>
            </a:r>
            <a:r>
              <a:rPr lang="fr-FR" sz="1800" dirty="0" smtClean="0">
                <a:solidFill>
                  <a:schemeClr val="tx1"/>
                </a:solidFill>
                <a:latin typeface="Calisto MT" pitchFamily="18" charset="0"/>
              </a:rPr>
              <a:t>CJUE)</a:t>
            </a:r>
            <a:endParaRPr lang="fr-FR" sz="1800" dirty="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3394</Words>
  <Application>Microsoft Office PowerPoint</Application>
  <PresentationFormat>Bildschirmpräsentation (4:3)</PresentationFormat>
  <Paragraphs>310</Paragraphs>
  <Slides>32</Slides>
  <Notes>30</Notes>
  <HiddenSlides>0</HiddenSlides>
  <MMClips>0</MMClips>
  <ScaleCrop>false</ScaleCrop>
  <HeadingPairs>
    <vt:vector size="4" baseType="variant">
      <vt:variant>
        <vt:lpstr>Design</vt:lpstr>
      </vt:variant>
      <vt:variant>
        <vt:i4>1</vt:i4>
      </vt:variant>
      <vt:variant>
        <vt:lpstr>Folientitel</vt:lpstr>
      </vt:variant>
      <vt:variant>
        <vt:i4>32</vt:i4>
      </vt:variant>
    </vt:vector>
  </HeadingPairs>
  <TitlesOfParts>
    <vt:vector size="33" baseType="lpstr">
      <vt:lpstr>Office Theme</vt:lpstr>
      <vt:lpstr>     Revue  Droit des marques Communautaire  et suisse  AROPI, le 10 avril 2012   Laurence Clemmer , B.M.G. avocats</vt:lpstr>
      <vt:lpstr>Union européenne</vt:lpstr>
      <vt:lpstr>Suisse</vt:lpstr>
      <vt:lpstr>Union européenne</vt:lpstr>
      <vt:lpstr>Adwords CJUE 23.03.2010</vt:lpstr>
      <vt:lpstr> Adwords CJUE 23.03.2010</vt:lpstr>
      <vt:lpstr>  Adwords CJUE 23.03.2010  </vt:lpstr>
      <vt:lpstr>Adwords CJUE 23.03.2010  </vt:lpstr>
      <vt:lpstr>Adwords CJUE 23.03.2010  </vt:lpstr>
      <vt:lpstr>Adwords CJUE 23.03.2010  </vt:lpstr>
      <vt:lpstr>Adwords CJUE 23.03.2010  </vt:lpstr>
      <vt:lpstr> Adwords CJUE 23.03.2010  </vt:lpstr>
      <vt:lpstr>Adwords CJUE 23.03.2010   </vt:lpstr>
      <vt:lpstr>  Adwords CJUE 23.03.2010   </vt:lpstr>
      <vt:lpstr>Adwords CJUE 23.03.2010   </vt:lpstr>
      <vt:lpstr>Adwords CJUE 23.03.2010   </vt:lpstr>
      <vt:lpstr>Adwords CJUE 23.03.2010</vt:lpstr>
      <vt:lpstr> Adwords CJUE 23.03.2010</vt:lpstr>
      <vt:lpstr> Adwords CJUE 23.03.2010</vt:lpstr>
      <vt:lpstr>Adwords CJUE 23.03.2010</vt:lpstr>
      <vt:lpstr>Adwords CJUE 23.03.2010</vt:lpstr>
      <vt:lpstr> Adwords CJUE 23.03.2010</vt:lpstr>
      <vt:lpstr>Adwords CJUE 23.03.2010</vt:lpstr>
      <vt:lpstr> Adwords CJUE 23.03.2010</vt:lpstr>
      <vt:lpstr> Adwords CJUE 23.03.2010</vt:lpstr>
      <vt:lpstr> Adwords CJUE 23.03.2010</vt:lpstr>
      <vt:lpstr> Adwords CJUE 23.03.2010</vt:lpstr>
      <vt:lpstr> Adwords CJUE 23.03.2010</vt:lpstr>
      <vt:lpstr>Suisse</vt:lpstr>
      <vt:lpstr>La Guerre des Etoiles Tribunal fédéral 12.01.2011 </vt:lpstr>
      <vt:lpstr>La Guerre des Etoiles Tribunal fédéral 12.01.2011 </vt:lpstr>
      <vt:lpstr>La Guerre des Etoiles Tribunal fédéral 12.01.2011 </vt:lpstr>
    </vt:vector>
  </TitlesOfParts>
  <Company>Clemmer &amp; Partners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Laure C</dc:creator>
  <cp:lastModifiedBy>cler</cp:lastModifiedBy>
  <cp:revision>301</cp:revision>
  <dcterms:created xsi:type="dcterms:W3CDTF">2010-02-27T15:51:51Z</dcterms:created>
  <dcterms:modified xsi:type="dcterms:W3CDTF">2012-04-11T20:44:44Z</dcterms:modified>
</cp:coreProperties>
</file>