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721" autoAdjust="0"/>
  </p:normalViewPr>
  <p:slideViewPr>
    <p:cSldViewPr>
      <p:cViewPr varScale="1">
        <p:scale>
          <a:sx n="85" d="100"/>
          <a:sy n="85" d="100"/>
        </p:scale>
        <p:origin x="-120" y="-4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6888"/>
          </a:xfrm>
          <a:prstGeom prst="rect">
            <a:avLst/>
          </a:prstGeom>
          <a:noFill/>
          <a:ln w="9525">
            <a:noFill/>
            <a:miter lim="800000"/>
            <a:headEnd/>
            <a:tailEnd/>
          </a:ln>
        </p:spPr>
        <p:txBody>
          <a:bodyPr vert="horz" wrap="square" lIns="92095" tIns="46048" rIns="92095" bIns="46048" numCol="1" anchor="t" anchorCtr="0" compatLnSpc="1">
            <a:prstTxWarp prst="textNoShape">
              <a:avLst/>
            </a:prstTxWarp>
          </a:bodyPr>
          <a:lstStyle>
            <a:lvl1pPr defTabSz="920750">
              <a:defRPr sz="1200">
                <a:latin typeface="Calibri" pitchFamily="34" charset="0"/>
              </a:defRPr>
            </a:lvl1pPr>
          </a:lstStyle>
          <a:p>
            <a:pPr>
              <a:defRPr/>
            </a:pPr>
            <a:endParaRPr lang="fr-CH"/>
          </a:p>
        </p:txBody>
      </p:sp>
      <p:sp>
        <p:nvSpPr>
          <p:cNvPr id="3" name="Date Placeholder 2"/>
          <p:cNvSpPr>
            <a:spLocks noGrp="1"/>
          </p:cNvSpPr>
          <p:nvPr>
            <p:ph type="dt" idx="1"/>
          </p:nvPr>
        </p:nvSpPr>
        <p:spPr bwMode="auto">
          <a:xfrm>
            <a:off x="3851275" y="0"/>
            <a:ext cx="2944813" cy="496888"/>
          </a:xfrm>
          <a:prstGeom prst="rect">
            <a:avLst/>
          </a:prstGeom>
          <a:noFill/>
          <a:ln w="9525">
            <a:noFill/>
            <a:miter lim="800000"/>
            <a:headEnd/>
            <a:tailEnd/>
          </a:ln>
        </p:spPr>
        <p:txBody>
          <a:bodyPr vert="horz" wrap="square" lIns="92095" tIns="46048" rIns="92095" bIns="46048" numCol="1" anchor="t" anchorCtr="0" compatLnSpc="1">
            <a:prstTxWarp prst="textNoShape">
              <a:avLst/>
            </a:prstTxWarp>
          </a:bodyPr>
          <a:lstStyle>
            <a:lvl1pPr algn="r" defTabSz="920750">
              <a:defRPr sz="1200">
                <a:latin typeface="Calibri" pitchFamily="34" charset="0"/>
              </a:defRPr>
            </a:lvl1pPr>
          </a:lstStyle>
          <a:p>
            <a:pPr>
              <a:defRPr/>
            </a:pPr>
            <a:fld id="{30AC92C1-E169-42B0-B51F-ED394598D108}" type="datetimeFigureOut">
              <a:rPr lang="fr-FR"/>
              <a:pPr>
                <a:defRPr/>
              </a:pPr>
              <a:t>15.11.16</a:t>
            </a:fld>
            <a:endParaRPr lang="fr-CH"/>
          </a:p>
        </p:txBody>
      </p:sp>
      <p:sp>
        <p:nvSpPr>
          <p:cNvPr id="4" name="Slide Image Placeholder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0" tIns="45720" rIns="91440" bIns="45720" rtlCol="0" anchor="ctr"/>
          <a:lstStyle/>
          <a:p>
            <a:pPr lvl="0"/>
            <a:endParaRPr lang="fr-CH" noProof="0"/>
          </a:p>
        </p:txBody>
      </p:sp>
      <p:sp>
        <p:nvSpPr>
          <p:cNvPr id="5" name="Notes Placeholder 4"/>
          <p:cNvSpPr>
            <a:spLocks noGrp="1"/>
          </p:cNvSpPr>
          <p:nvPr>
            <p:ph type="body" sz="quarter" idx="3"/>
          </p:nvPr>
        </p:nvSpPr>
        <p:spPr bwMode="auto">
          <a:xfrm>
            <a:off x="681038" y="4714875"/>
            <a:ext cx="5435600" cy="4467225"/>
          </a:xfrm>
          <a:prstGeom prst="rect">
            <a:avLst/>
          </a:prstGeom>
          <a:noFill/>
          <a:ln w="9525">
            <a:noFill/>
            <a:miter lim="800000"/>
            <a:headEnd/>
            <a:tailEnd/>
          </a:ln>
        </p:spPr>
        <p:txBody>
          <a:bodyPr vert="horz" wrap="square" lIns="92095" tIns="46048" rIns="92095" bIns="460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r-CH" noProof="0"/>
          </a:p>
        </p:txBody>
      </p:sp>
      <p:sp>
        <p:nvSpPr>
          <p:cNvPr id="6" name="Footer Placeholder 5"/>
          <p:cNvSpPr>
            <a:spLocks noGrp="1"/>
          </p:cNvSpPr>
          <p:nvPr>
            <p:ph type="ftr" sz="quarter" idx="4"/>
          </p:nvPr>
        </p:nvSpPr>
        <p:spPr bwMode="auto">
          <a:xfrm>
            <a:off x="0" y="9428163"/>
            <a:ext cx="2944813" cy="496887"/>
          </a:xfrm>
          <a:prstGeom prst="rect">
            <a:avLst/>
          </a:prstGeom>
          <a:noFill/>
          <a:ln w="9525">
            <a:noFill/>
            <a:miter lim="800000"/>
            <a:headEnd/>
            <a:tailEnd/>
          </a:ln>
        </p:spPr>
        <p:txBody>
          <a:bodyPr vert="horz" wrap="square" lIns="92095" tIns="46048" rIns="92095" bIns="46048" numCol="1" anchor="b" anchorCtr="0" compatLnSpc="1">
            <a:prstTxWarp prst="textNoShape">
              <a:avLst/>
            </a:prstTxWarp>
          </a:bodyPr>
          <a:lstStyle>
            <a:lvl1pPr defTabSz="920750">
              <a:defRPr sz="1200">
                <a:latin typeface="Calibri" pitchFamily="34" charset="0"/>
              </a:defRPr>
            </a:lvl1pPr>
          </a:lstStyle>
          <a:p>
            <a:pPr>
              <a:defRPr/>
            </a:pPr>
            <a:endParaRPr lang="fr-CH"/>
          </a:p>
        </p:txBody>
      </p:sp>
      <p:sp>
        <p:nvSpPr>
          <p:cNvPr id="7" name="Slide Number Placeholder 6"/>
          <p:cNvSpPr>
            <a:spLocks noGrp="1"/>
          </p:cNvSpPr>
          <p:nvPr>
            <p:ph type="sldNum" sz="quarter" idx="5"/>
          </p:nvPr>
        </p:nvSpPr>
        <p:spPr bwMode="auto">
          <a:xfrm>
            <a:off x="3851275" y="9428163"/>
            <a:ext cx="2944813" cy="496887"/>
          </a:xfrm>
          <a:prstGeom prst="rect">
            <a:avLst/>
          </a:prstGeom>
          <a:noFill/>
          <a:ln w="9525">
            <a:noFill/>
            <a:miter lim="800000"/>
            <a:headEnd/>
            <a:tailEnd/>
          </a:ln>
        </p:spPr>
        <p:txBody>
          <a:bodyPr vert="horz" wrap="square" lIns="92095" tIns="46048" rIns="92095" bIns="46048" numCol="1" anchor="b" anchorCtr="0" compatLnSpc="1">
            <a:prstTxWarp prst="textNoShape">
              <a:avLst/>
            </a:prstTxWarp>
          </a:bodyPr>
          <a:lstStyle>
            <a:lvl1pPr algn="r" defTabSz="920750">
              <a:defRPr sz="1200">
                <a:latin typeface="Calibri" pitchFamily="34" charset="0"/>
              </a:defRPr>
            </a:lvl1pPr>
          </a:lstStyle>
          <a:p>
            <a:pPr>
              <a:defRPr/>
            </a:pPr>
            <a:fld id="{6C03DCD0-AB6D-4B54-BBAC-F2083BA6080E}" type="slidenum">
              <a:rPr lang="fr-CH"/>
              <a:pPr>
                <a:defRPr/>
              </a:pPr>
              <a:t>‹#›</a:t>
            </a:fld>
            <a:endParaRPr lang="fr-CH"/>
          </a:p>
        </p:txBody>
      </p:sp>
    </p:spTree>
    <p:extLst>
      <p:ext uri="{BB962C8B-B14F-4D97-AF65-F5344CB8AC3E}">
        <p14:creationId xmlns:p14="http://schemas.microsoft.com/office/powerpoint/2010/main" val="35298566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www.bger.ch/fr/index/juridiction/jurisdiction-inherit-template/jurisdiction-recht/jurisdiction-recht-leitentscheide1954.htm"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a:noFill/>
          <a:ln/>
        </p:spPr>
        <p:txBody>
          <a:bodyPr/>
          <a:lstStyle/>
          <a:p>
            <a:r>
              <a:rPr lang="fr-CH" smtClean="0"/>
              <a:t>L’IFPI a refusé d’enregistrer le signe en raison d’irrégularités matérielles et formelles, raison pour laquelle la SSR a finalement requis la division de la demande d’enregistrement en deux demandes distinctes.</a:t>
            </a:r>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a:noFill/>
          <a:ln/>
        </p:spPr>
        <p:txBody>
          <a:bodyPr/>
          <a:lstStyle/>
          <a:p>
            <a:pPr eaLnBrk="1" hangingPunct="1">
              <a:spcBef>
                <a:spcPct val="0"/>
              </a:spcBef>
            </a:pPr>
            <a:r>
              <a:rPr lang="fr-CH" smtClean="0"/>
              <a:t>Selon l’IFPI, la dénomination « RADIO SUISSE ROMANDE », composée d’une indication générique et d’une indication de provenance, ne manquait pas seulement de caractère distinctif, mais aurait également été </a:t>
            </a:r>
            <a:r>
              <a:rPr lang="fr-CH" b="1" smtClean="0"/>
              <a:t>indispensable</a:t>
            </a:r>
            <a:r>
              <a:rPr lang="fr-CH" smtClean="0"/>
              <a:t> aux radios locales ou régionales au bénéfice de concessions (</a:t>
            </a:r>
            <a:r>
              <a:rPr lang="fr-CH" b="1" smtClean="0"/>
              <a:t>besoin absolu de disponibilité</a:t>
            </a:r>
            <a:r>
              <a:rPr lang="fr-CH" smtClean="0"/>
              <a:t>). L’IFPI a ainsi refusé à la SSR la possibilité de rendre vraisemblable le fait que la dénomination « RADIO SUISSE ROMANDE » s’était imposée dans le commerce et méritait donc la protection de l’enregistrement (art. 2 let. a </a:t>
            </a:r>
            <a:r>
              <a:rPr lang="fr-CH" i="1" smtClean="0"/>
              <a:t>in fine</a:t>
            </a:r>
            <a:r>
              <a:rPr lang="fr-CH" smtClean="0"/>
              <a:t> LPM).</a:t>
            </a:r>
          </a:p>
        </p:txBody>
      </p:sp>
      <p:sp>
        <p:nvSpPr>
          <p:cNvPr id="20483" name="Slide Number Placeholder 3"/>
          <p:cNvSpPr>
            <a:spLocks noGrp="1"/>
          </p:cNvSpPr>
          <p:nvPr>
            <p:ph type="sldNum" sz="quarter" idx="5"/>
          </p:nvPr>
        </p:nvSpPr>
        <p:spPr>
          <a:noFill/>
        </p:spPr>
        <p:txBody>
          <a:bodyPr/>
          <a:lstStyle/>
          <a:p>
            <a:fld id="{DE12BE70-C258-498B-8F8F-2E4B087F309B}" type="slidenum">
              <a:rPr lang="fr-CH" smtClean="0"/>
              <a:pPr/>
              <a:t>6</a:t>
            </a:fld>
            <a:endParaRPr lang="fr-CH"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a:noFill/>
          <a:ln/>
        </p:spPr>
        <p:txBody>
          <a:bodyPr/>
          <a:lstStyle/>
          <a:p>
            <a:r>
              <a:rPr lang="fr-CH" smtClean="0"/>
              <a:t>Le TAF, contrairement à l’IFPI, a conclu que la dénomination « RADIO SUISSE ROMANDE » n’était pas soumise à un </a:t>
            </a:r>
            <a:r>
              <a:rPr lang="fr-CH" b="1" smtClean="0"/>
              <a:t>besoin absolu de disponibilité.</a:t>
            </a:r>
            <a:endParaRPr lang="fr-CH" smtClean="0"/>
          </a:p>
          <a:p>
            <a:r>
              <a:rPr lang="fr-CH" smtClean="0"/>
              <a:t>L’emploi des expressions « d’emblée »  et « en principe » confirment qu’il s’agit à chaque fois d’un examen au cas par cas tenant compte à la fois des produits ou services concernés et des circonstances déterminantes du cas.</a:t>
            </a:r>
          </a:p>
          <a:p>
            <a:r>
              <a:rPr lang="fr-CH" smtClean="0"/>
              <a:t>Elle pouvait constituer une </a:t>
            </a:r>
            <a:r>
              <a:rPr lang="fr-CH" b="1" smtClean="0"/>
              <a:t>marque imposée </a:t>
            </a:r>
            <a:r>
              <a:rPr lang="fr-CH" smtClean="0"/>
              <a:t>en se basant notamment sur son existence depuis plus de 50 ans, sa part de marché totale (57,3% en 2008), le nombre de ses auditeurs sur ses 4 chaînes (760 000 en 2005). </a:t>
            </a:r>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p:spPr>
      </p:sp>
      <p:sp>
        <p:nvSpPr>
          <p:cNvPr id="35843" name="Rectangle 3"/>
          <p:cNvSpPr>
            <a:spLocks noGrp="1"/>
          </p:cNvSpPr>
          <p:nvPr>
            <p:ph type="body" idx="1"/>
          </p:nvPr>
        </p:nvSpPr>
        <p:spPr>
          <a:noFill/>
          <a:ln/>
        </p:spPr>
        <p:txBody>
          <a:bodyPr/>
          <a:lstStyle/>
          <a:p>
            <a:r>
              <a:rPr lang="fr-CH" smtClean="0"/>
              <a:t>S’appuyant sur une jurisprudence fédérale bien établie selon laquelle les indications géographiques </a:t>
            </a:r>
            <a:r>
              <a:rPr lang="fr-CH" b="1" smtClean="0"/>
              <a:t>peuvent</a:t>
            </a:r>
            <a:r>
              <a:rPr lang="fr-CH" smtClean="0"/>
              <a:t> s’imposer dans le commerce comme marques appartenant à une entreprise déterminée (</a:t>
            </a:r>
            <a:r>
              <a:rPr lang="fr-CH" smtClean="0">
                <a:hlinkClick r:id="rId3"/>
              </a:rPr>
              <a:t>ATF 82 II 346</a:t>
            </a:r>
            <a:r>
              <a:rPr lang="fr-CH" smtClean="0"/>
              <a:t> – Weissenburger ; </a:t>
            </a:r>
            <a:r>
              <a:rPr lang="fr-CH" smtClean="0">
                <a:hlinkClick r:id="rId3"/>
              </a:rPr>
              <a:t>ATF 117 II 321</a:t>
            </a:r>
            <a:r>
              <a:rPr lang="fr-CH" smtClean="0"/>
              <a:t> – Valser ; </a:t>
            </a:r>
            <a:r>
              <a:rPr lang="fr-CH" smtClean="0">
                <a:hlinkClick r:id="rId3"/>
              </a:rPr>
              <a:t>ATF 128 III 441</a:t>
            </a:r>
            <a:r>
              <a:rPr lang="fr-CH" smtClean="0"/>
              <a:t> - Appenzeller), le TF a confirmé l’arrêt du TAF considère qu’il en va de même pour la dénomination « RADIO SUISSE ROMANDE ».</a:t>
            </a:r>
          </a:p>
          <a:p>
            <a:r>
              <a:rPr lang="fr-CH" smtClean="0"/>
              <a:t>La question est de savoir si le signe RADIO SUISSE ROMANDE est nécessaire aux différents organismes de radio locales et régionales suisses.</a:t>
            </a:r>
          </a:p>
          <a:p>
            <a:r>
              <a:rPr lang="fr-CH" smtClean="0"/>
              <a:t>Certes, celles-ci doivent pouvoir indiquer </a:t>
            </a:r>
            <a:r>
              <a:rPr lang="fr-CH" b="1" smtClean="0"/>
              <a:t>qu’elles sont actives en Suisse romande</a:t>
            </a:r>
            <a:r>
              <a:rPr lang="fr-CH" smtClean="0"/>
              <a:t>, mais cela ne signifie pas qu’elles doivent pouvoir bénéficier de l’appellation complète </a:t>
            </a:r>
            <a:r>
              <a:rPr lang="fr-CH" b="1" smtClean="0"/>
              <a:t>RADIO SUISSE ROMANDE</a:t>
            </a:r>
            <a:endParaRPr lang="fr-CH" smtClean="0"/>
          </a:p>
          <a:p>
            <a:r>
              <a:rPr lang="fr-CH" smtClean="0"/>
              <a:t>D’ailleurs, on ne voit pas l’intérêt pour elles de revendiquer l’usage d’un tel signe dans son entier.</a:t>
            </a:r>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a:noFill/>
          <a:ln/>
        </p:spPr>
        <p:txBody>
          <a:bodyPr/>
          <a:lstStyle/>
          <a:p>
            <a:r>
              <a:rPr lang="fr-CH" smtClean="0"/>
              <a:t>Swatch Group, qui n’avait pas de marque antérieure enregistrée, avait fondé son opposition contre l’enregistrement de la marque suisse n° 565432 « watch ag (fig.) »sur l’art. 3 al. 2 let. b LPM, selon lequel sont considérées comme marques antérieures les </a:t>
            </a:r>
            <a:r>
              <a:rPr lang="fr-CH" b="1" smtClean="0"/>
              <a:t>marques qui sont notoirement connues en Suisse</a:t>
            </a:r>
            <a:r>
              <a:rPr lang="fr-CH" smtClean="0"/>
              <a:t> au sens de l’art. 6bis de la Convention de Paris du 20 mars 1883.</a:t>
            </a:r>
          </a:p>
          <a:p>
            <a:r>
              <a:rPr lang="fr-CH" smtClean="0"/>
              <a:t>L’IFPI a rejeté l’opposition car selon sa pratique, le recours à l’art. 3 al. 2 let. LPM est </a:t>
            </a:r>
            <a:r>
              <a:rPr lang="fr-CH" b="1" smtClean="0"/>
              <a:t>réservé aux titulaires de marques étrangères</a:t>
            </a:r>
            <a:r>
              <a:rPr lang="fr-CH" smtClean="0"/>
              <a:t> notoirement connues en Suisse et le TAF a confirmé cette interprétation reflétée tant dans la jurisprudence que dans la doctrine majoritaire.</a:t>
            </a:r>
          </a:p>
          <a:p>
            <a:r>
              <a:rPr lang="fr-CH" smtClean="0"/>
              <a:t>En effet, tant l’IFPI que TAF ont rappelé le principe selon lequel le droit à la marque prend naissance avec l’enregistrement (art. 5 LPM). En tant qu’exception à ce principe, la protection des marques notoirement connues au sens de l’article 6bis doit précisément rester exceptionnelle pour des raisons de sécurité du droit. </a:t>
            </a:r>
          </a:p>
          <a:p>
            <a:r>
              <a:rPr lang="fr-CH" smtClean="0"/>
              <a:t>Il aurait été préférable pour Swatch Group AG en tant qu’entité suisse ayant son siège en Suisse, qu’elle fût titulaire d’un enregistrement de marque suisse pour fonder son opposition !!</a:t>
            </a:r>
          </a:p>
        </p:txBody>
      </p:sp>
      <p:sp>
        <p:nvSpPr>
          <p:cNvPr id="25603" name="Slide Number Placeholder 3"/>
          <p:cNvSpPr>
            <a:spLocks noGrp="1"/>
          </p:cNvSpPr>
          <p:nvPr>
            <p:ph type="sldNum" sz="quarter" idx="5"/>
          </p:nvPr>
        </p:nvSpPr>
        <p:spPr>
          <a:noFill/>
        </p:spPr>
        <p:txBody>
          <a:bodyPr/>
          <a:lstStyle/>
          <a:p>
            <a:fld id="{278F477A-1DB0-4236-AE12-26AB48650903}" type="slidenum">
              <a:rPr lang="fr-CH" smtClean="0"/>
              <a:pPr/>
              <a:t>10</a:t>
            </a:fld>
            <a:endParaRPr lang="fr-CH"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p:spPr>
      </p:sp>
      <p:sp>
        <p:nvSpPr>
          <p:cNvPr id="36867" name="Rectangle 3"/>
          <p:cNvSpPr>
            <a:spLocks noGrp="1"/>
          </p:cNvSpPr>
          <p:nvPr>
            <p:ph type="body" idx="1"/>
          </p:nvPr>
        </p:nvSpPr>
        <p:spPr>
          <a:noFill/>
          <a:ln/>
        </p:spPr>
        <p:txBody>
          <a:bodyPr/>
          <a:lstStyle/>
          <a:p>
            <a:r>
              <a:rPr lang="fr-FR" smtClean="0"/>
              <a:t>Le domaine de Château Figeac a été démembré en 1866, le GFA, exploitant de parcelles qui en faisaient partie, a déposé en 1979 les marques « Château de Figeac » et « La Grande Neuve de Figeac » pour désigner, respectivement, le premier grand cru classé et le second vin d’appellation d’origine Saint-Emilion produits sur sa propriété ; </a:t>
            </a:r>
          </a:p>
          <a:p>
            <a:r>
              <a:rPr lang="fr-FR" smtClean="0"/>
              <a:t>Le </a:t>
            </a:r>
            <a:r>
              <a:rPr lang="fr-FR" b="1" smtClean="0"/>
              <a:t>GFA a demandé l’annulation des marques</a:t>
            </a:r>
            <a:r>
              <a:rPr lang="fr-FR" smtClean="0"/>
              <a:t> « Château Croix Figeac » et « Pavillon Croix Figeac », déposées par la société Rocher Bellevue Figeac en 1988 et 1998, ainsi que l’interdiction pour cette dernière d’user du signe « Château Rocher Bellevue Figeac » pour désigner des vins en provenance de son exploitation, en faisant valoir que cette dernière ne couvre qu’une faible surface du domaine ancien de Château Figeac.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p:spPr>
      </p:sp>
      <p:sp>
        <p:nvSpPr>
          <p:cNvPr id="37891" name="Rectangle 3"/>
          <p:cNvSpPr>
            <a:spLocks noGrp="1"/>
          </p:cNvSpPr>
          <p:nvPr>
            <p:ph type="body" idx="1"/>
          </p:nvPr>
        </p:nvSpPr>
        <p:spPr>
          <a:noFill/>
          <a:ln/>
        </p:spPr>
        <p:txBody>
          <a:bodyPr/>
          <a:lstStyle/>
          <a:p>
            <a:r>
              <a:rPr lang="fr-FR" smtClean="0"/>
              <a:t>Sur les marques " Château Croix Figeac " et " Pavillon Croix Figeac ", la demande en nullité était sollicitée non seulement pour déceptivité mais aussi pour contrefaçon et agissements parasitaires et c’est à tord que la CA a retenu que le grief de déceptivité impliquait le »fondement de la contrefaçon et la fraude des droits des tiers » </a:t>
            </a:r>
            <a:endParaRPr lang="fr-CH" smtClean="0"/>
          </a:p>
          <a:p>
            <a:r>
              <a:rPr lang="fr-CH" smtClean="0"/>
              <a:t>Sur le nom d’usage « Château Rocher Bellevue Figeac », le GFA demandait à la Cour d’appel de constater que les parcelles appartenant à la Société ROCHER BELLEVUE FIGEAC et situées sur l’ancien domaine de FIGEAC constituent moins de 4 % de la superficie totale exploitée par cette société (0, 39 ha sur 10, 5 ha) et de faire en conséquence interdiction à cette société d’utiliser la dénomination « Château Rocher Bellevue Figeac ». </a:t>
            </a:r>
          </a:p>
          <a:p>
            <a:r>
              <a:rPr lang="fr-CH" smtClean="0"/>
              <a:t>La Cour d’appel a rejeté la demande d’interdiction d’usage mais la Cour de cassation en a décidé autrement en énonçant :</a:t>
            </a:r>
          </a:p>
          <a:p>
            <a:r>
              <a:rPr lang="fr-CH" smtClean="0"/>
              <a:t>QU’un exploitant ne peut invoquer le droit sur le nom d’un tènement dès lors que le tènement portant ce nom ne représente qu’un faible pourcentage du vignoble exploité et qu’il n’est pas constaté que la production de ce tènement fait l’objet d’une vinification séparée sans qu’importe que le tènement exactement dénommé provienne du démembrement d’une ancienne propriété et qu’il puisse en conséquence exister de nombreuses appellations portant le toponyme de cette ancienne propriété.</a:t>
            </a:r>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p:spPr>
      </p:sp>
      <p:sp>
        <p:nvSpPr>
          <p:cNvPr id="38915" name="Rectangle 3"/>
          <p:cNvSpPr>
            <a:spLocks noGrp="1"/>
          </p:cNvSpPr>
          <p:nvPr>
            <p:ph type="body" idx="1"/>
          </p:nvPr>
        </p:nvSpPr>
        <p:spPr>
          <a:noFill/>
          <a:ln/>
        </p:spPr>
        <p:txBody>
          <a:bodyPr/>
          <a:lstStyle/>
          <a:p>
            <a:pPr marL="228600" indent="-228600"/>
            <a:r>
              <a:rPr lang="fr-FR" sz="1000" smtClean="0"/>
              <a:t>La CJCE a eu l’occasion </a:t>
            </a:r>
            <a:r>
              <a:rPr lang="fr-FR" sz="1000" b="1" smtClean="0"/>
              <a:t>de se prononcer sur la question des marques renommées dans le contexte de publicité comparative.</a:t>
            </a:r>
            <a:endParaRPr lang="fr-FR" sz="1000" smtClean="0"/>
          </a:p>
          <a:p>
            <a:pPr marL="228600" indent="-228600"/>
            <a:r>
              <a:rPr lang="fr-FR" sz="1000" smtClean="0"/>
              <a:t>Elle a rappelé qu’il existait 3 sortes d’atteintes :</a:t>
            </a:r>
          </a:p>
          <a:p>
            <a:pPr marL="228600" indent="-228600"/>
            <a:r>
              <a:rPr lang="fr-FR" sz="1000" smtClean="0"/>
              <a:t>le préjudice porté au caractère distinctif de la marque,</a:t>
            </a:r>
          </a:p>
          <a:p>
            <a:pPr marL="228600" indent="-228600"/>
            <a:r>
              <a:rPr lang="fr-FR" sz="1000" smtClean="0"/>
              <a:t>le préjudice porté à la renommée de cette marque,</a:t>
            </a:r>
          </a:p>
          <a:p>
            <a:pPr marL="228600" indent="-228600"/>
            <a:r>
              <a:rPr lang="fr-FR" sz="1000" smtClean="0"/>
              <a:t>le profit indûment tiré du caractère distinctif ou de la renommée de ladite marque, qui ne présuppose ni un risque de confusion ni un risque de préjudice porté au caractère distinctif ou à la renommée ou au titulaire de celle-ci (voir, en ce sens, arrêt Intel Corporation).</a:t>
            </a:r>
          </a:p>
          <a:p>
            <a:pPr marL="228600" indent="-228600"/>
            <a:r>
              <a:rPr lang="fr-FR" sz="1000" smtClean="0"/>
              <a:t>La première atteinte est réalisée lorsque </a:t>
            </a:r>
            <a:r>
              <a:rPr lang="fr-FR" sz="1000" b="1" smtClean="0"/>
              <a:t>se trouve affaiblie l’aptitude de cette marque à identifier les produits ou les services pour lesquels elle est enregistrée</a:t>
            </a:r>
            <a:r>
              <a:rPr lang="fr-FR" sz="1000" smtClean="0"/>
              <a:t>, l’usage du signe identique ou similaire par le tiers entraînant une dispersion de l’identité de la marque et de son emprise sur l’esprit du public (cf. </a:t>
            </a:r>
            <a:r>
              <a:rPr lang="fr-FR" sz="1000" b="1" i="1" smtClean="0"/>
              <a:t>dilution, brouillage, grignotage</a:t>
            </a:r>
            <a:r>
              <a:rPr lang="fr-FR" sz="1000" smtClean="0"/>
              <a:t>).</a:t>
            </a:r>
          </a:p>
          <a:p>
            <a:pPr marL="228600" indent="-228600"/>
            <a:r>
              <a:rPr lang="fr-FR" sz="1000" smtClean="0"/>
              <a:t>La deuxième atteinte est réalisée lorsque </a:t>
            </a:r>
            <a:r>
              <a:rPr lang="fr-FR" sz="1000" b="1" smtClean="0"/>
              <a:t>la force d’attraction de la marque en est diminuée.</a:t>
            </a:r>
            <a:r>
              <a:rPr lang="fr-FR" sz="1000" smtClean="0"/>
              <a:t> Le risque d’un tel préjudice peut résulter notamment du fait que les produits ou les services offerts par le tiers possèdent une caractéristique ou une qualité susceptible d’exercer une influence négative sur l’image de la marque (cf. </a:t>
            </a:r>
            <a:r>
              <a:rPr lang="fr-FR" sz="1000" b="1" i="1" smtClean="0"/>
              <a:t>ternissement, dégradation</a:t>
            </a:r>
            <a:r>
              <a:rPr lang="fr-FR" sz="1000" smtClean="0"/>
              <a:t>).</a:t>
            </a:r>
          </a:p>
          <a:p>
            <a:pPr marL="228600" indent="-228600"/>
            <a:r>
              <a:rPr lang="fr-FR" sz="1000" smtClean="0"/>
              <a:t>La troisième atteinte est réalisée </a:t>
            </a:r>
            <a:r>
              <a:rPr lang="fr-FR" sz="1000" b="1" smtClean="0"/>
              <a:t>lorsqu’il existe une exploitation manifeste dans le sillage de la marque renommée, </a:t>
            </a:r>
            <a:r>
              <a:rPr lang="fr-FR" sz="1000" smtClean="0"/>
              <a:t>à savoir un transfert de l’image de la marque ou des caractéristiques projetées par celle-ci vers les produits désignés par le signe identique ou similaire (cf. </a:t>
            </a:r>
            <a:r>
              <a:rPr lang="fr-FR" sz="1000" b="1" i="1" smtClean="0"/>
              <a:t>parasitisme ou free riding</a:t>
            </a:r>
            <a:r>
              <a:rPr lang="fr-FR" sz="1000" smtClean="0"/>
              <a:t>), ceci afin de bénéficier du pouvoir d’attraction de la marque et d’exploiter, sans compensation financière, l’effort commercial déployé par le titulaire pour créer et entretenir l’image de celle-ci</a:t>
            </a:r>
            <a:r>
              <a:rPr lang="fr-FR" sz="1000" b="1" smtClean="0"/>
              <a:t>.</a:t>
            </a:r>
            <a:endParaRPr lang="fr-FR" sz="1000" b="1" i="1" smtClean="0"/>
          </a:p>
          <a:p>
            <a:pPr marL="228600" indent="-228600"/>
            <a:r>
              <a:rPr lang="fr-FR" sz="1000" b="1" i="1" smtClean="0"/>
              <a:t>Conclusion : L’usage parasitaire d’une marque renommée demeure illicite même s’il apparaît dans des listes comparatives.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C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H"/>
          </a:p>
        </p:txBody>
      </p:sp>
      <p:sp>
        <p:nvSpPr>
          <p:cNvPr id="4" name="Date Placeholder 3"/>
          <p:cNvSpPr>
            <a:spLocks noGrp="1"/>
          </p:cNvSpPr>
          <p:nvPr>
            <p:ph type="dt" sz="half" idx="10"/>
          </p:nvPr>
        </p:nvSpPr>
        <p:spPr/>
        <p:txBody>
          <a:bodyPr/>
          <a:lstStyle>
            <a:lvl1pPr>
              <a:defRPr/>
            </a:lvl1pPr>
          </a:lstStyle>
          <a:p>
            <a:pPr>
              <a:defRPr/>
            </a:pPr>
            <a:fld id="{AE7A622E-4F98-4CB2-9A34-0F55DACFEECD}" type="datetimeFigureOut">
              <a:rPr lang="fr-FR"/>
              <a:pPr>
                <a:defRPr/>
              </a:pPr>
              <a:t>15.11.16</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D4B85BEA-A184-4FCB-BEE3-0010EBAF9456}" type="slidenum">
              <a:rPr lang="fr-CH"/>
              <a:pPr>
                <a:defRPr/>
              </a:pPr>
              <a:t>‹#›</a:t>
            </a:fld>
            <a:endParaRPr lang="fr-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41A00FC0-14B4-4FB5-9874-1D898D7CC7FE}" type="datetimeFigureOut">
              <a:rPr lang="fr-FR"/>
              <a:pPr>
                <a:defRPr/>
              </a:pPr>
              <a:t>15.11.16</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5D0B235E-B472-45E1-8FA3-75185DC6DB82}" type="slidenum">
              <a:rPr lang="fr-CH"/>
              <a:pPr>
                <a:defRPr/>
              </a:pPr>
              <a:t>‹#›</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46BB729F-5A58-4ED7-887E-2001713E0857}" type="datetimeFigureOut">
              <a:rPr lang="fr-FR"/>
              <a:pPr>
                <a:defRPr/>
              </a:pPr>
              <a:t>15.11.16</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98A8CF61-CB6E-4726-97B0-A09787109C7F}" type="slidenum">
              <a:rPr lang="fr-CH"/>
              <a:pPr>
                <a:defRPr/>
              </a:pPr>
              <a:t>‹#›</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2BCBB22E-EC27-4DC0-BFD4-7BD52878138F}" type="datetimeFigureOut">
              <a:rPr lang="fr-FR"/>
              <a:pPr>
                <a:defRPr/>
              </a:pPr>
              <a:t>15.11.16</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E4C38A39-813B-498E-B005-59458D7C3B5B}" type="slidenum">
              <a:rPr lang="fr-CH"/>
              <a:pPr>
                <a:defRPr/>
              </a:pPr>
              <a:t>‹#›</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418E99D-72DE-448F-8C5D-30D199303B58}" type="datetimeFigureOut">
              <a:rPr lang="fr-FR"/>
              <a:pPr>
                <a:defRPr/>
              </a:pPr>
              <a:t>15.11.16</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1EFE3328-0C33-4167-AF88-0DD15F45D7D9}" type="slidenum">
              <a:rPr lang="fr-CH"/>
              <a:pPr>
                <a:defRPr/>
              </a:pPr>
              <a:t>‹#›</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Date Placeholder 3"/>
          <p:cNvSpPr>
            <a:spLocks noGrp="1"/>
          </p:cNvSpPr>
          <p:nvPr>
            <p:ph type="dt" sz="half" idx="10"/>
          </p:nvPr>
        </p:nvSpPr>
        <p:spPr/>
        <p:txBody>
          <a:bodyPr/>
          <a:lstStyle>
            <a:lvl1pPr>
              <a:defRPr/>
            </a:lvl1pPr>
          </a:lstStyle>
          <a:p>
            <a:pPr>
              <a:defRPr/>
            </a:pPr>
            <a:fld id="{75533ED0-593F-4AE7-B3E7-09B70797F16A}" type="datetimeFigureOut">
              <a:rPr lang="fr-FR"/>
              <a:pPr>
                <a:defRPr/>
              </a:pPr>
              <a:t>15.11.16</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FC1E688A-E83E-4B57-970E-5403DECDFBDC}" type="slidenum">
              <a:rPr lang="fr-CH"/>
              <a:pPr>
                <a:defRPr/>
              </a:pPr>
              <a:t>‹#›</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Date Placeholder 3"/>
          <p:cNvSpPr>
            <a:spLocks noGrp="1"/>
          </p:cNvSpPr>
          <p:nvPr>
            <p:ph type="dt" sz="half" idx="10"/>
          </p:nvPr>
        </p:nvSpPr>
        <p:spPr/>
        <p:txBody>
          <a:bodyPr/>
          <a:lstStyle>
            <a:lvl1pPr>
              <a:defRPr/>
            </a:lvl1pPr>
          </a:lstStyle>
          <a:p>
            <a:pPr>
              <a:defRPr/>
            </a:pPr>
            <a:fld id="{5BFC8630-9406-4F6D-8FC0-4F6003EC8C71}" type="datetimeFigureOut">
              <a:rPr lang="fr-FR"/>
              <a:pPr>
                <a:defRPr/>
              </a:pPr>
              <a:t>15.11.16</a:t>
            </a:fld>
            <a:endParaRPr lang="fr-CH"/>
          </a:p>
        </p:txBody>
      </p:sp>
      <p:sp>
        <p:nvSpPr>
          <p:cNvPr id="8" name="Footer Placeholder 4"/>
          <p:cNvSpPr>
            <a:spLocks noGrp="1"/>
          </p:cNvSpPr>
          <p:nvPr>
            <p:ph type="ftr" sz="quarter" idx="11"/>
          </p:nvPr>
        </p:nvSpPr>
        <p:spPr/>
        <p:txBody>
          <a:bodyPr/>
          <a:lstStyle>
            <a:lvl1pPr>
              <a:defRPr/>
            </a:lvl1pPr>
          </a:lstStyle>
          <a:p>
            <a:pPr>
              <a:defRPr/>
            </a:pPr>
            <a:endParaRPr lang="fr-CH"/>
          </a:p>
        </p:txBody>
      </p:sp>
      <p:sp>
        <p:nvSpPr>
          <p:cNvPr id="9" name="Slide Number Placeholder 5"/>
          <p:cNvSpPr>
            <a:spLocks noGrp="1"/>
          </p:cNvSpPr>
          <p:nvPr>
            <p:ph type="sldNum" sz="quarter" idx="12"/>
          </p:nvPr>
        </p:nvSpPr>
        <p:spPr/>
        <p:txBody>
          <a:bodyPr/>
          <a:lstStyle>
            <a:lvl1pPr>
              <a:defRPr/>
            </a:lvl1pPr>
          </a:lstStyle>
          <a:p>
            <a:pPr>
              <a:defRPr/>
            </a:pPr>
            <a:fld id="{F47C15BC-E7FC-483C-858C-2F3FB7AB66F2}" type="slidenum">
              <a:rPr lang="fr-CH"/>
              <a:pPr>
                <a:defRPr/>
              </a:pPr>
              <a:t>‹#›</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Date Placeholder 3"/>
          <p:cNvSpPr>
            <a:spLocks noGrp="1"/>
          </p:cNvSpPr>
          <p:nvPr>
            <p:ph type="dt" sz="half" idx="10"/>
          </p:nvPr>
        </p:nvSpPr>
        <p:spPr/>
        <p:txBody>
          <a:bodyPr/>
          <a:lstStyle>
            <a:lvl1pPr>
              <a:defRPr/>
            </a:lvl1pPr>
          </a:lstStyle>
          <a:p>
            <a:pPr>
              <a:defRPr/>
            </a:pPr>
            <a:fld id="{D6BFA52D-F3D0-4C8A-9FD0-59C55B41143C}" type="datetimeFigureOut">
              <a:rPr lang="fr-FR"/>
              <a:pPr>
                <a:defRPr/>
              </a:pPr>
              <a:t>15.11.16</a:t>
            </a:fld>
            <a:endParaRPr lang="fr-CH"/>
          </a:p>
        </p:txBody>
      </p:sp>
      <p:sp>
        <p:nvSpPr>
          <p:cNvPr id="4" name="Footer Placeholder 4"/>
          <p:cNvSpPr>
            <a:spLocks noGrp="1"/>
          </p:cNvSpPr>
          <p:nvPr>
            <p:ph type="ftr" sz="quarter" idx="11"/>
          </p:nvPr>
        </p:nvSpPr>
        <p:spPr/>
        <p:txBody>
          <a:bodyPr/>
          <a:lstStyle>
            <a:lvl1pPr>
              <a:defRPr/>
            </a:lvl1pPr>
          </a:lstStyle>
          <a:p>
            <a:pPr>
              <a:defRPr/>
            </a:pPr>
            <a:endParaRPr lang="fr-CH"/>
          </a:p>
        </p:txBody>
      </p:sp>
      <p:sp>
        <p:nvSpPr>
          <p:cNvPr id="5" name="Slide Number Placeholder 5"/>
          <p:cNvSpPr>
            <a:spLocks noGrp="1"/>
          </p:cNvSpPr>
          <p:nvPr>
            <p:ph type="sldNum" sz="quarter" idx="12"/>
          </p:nvPr>
        </p:nvSpPr>
        <p:spPr/>
        <p:txBody>
          <a:bodyPr/>
          <a:lstStyle>
            <a:lvl1pPr>
              <a:defRPr/>
            </a:lvl1pPr>
          </a:lstStyle>
          <a:p>
            <a:pPr>
              <a:defRPr/>
            </a:pPr>
            <a:fld id="{D734D1EE-1E39-4B5C-BE6B-1C11A1C1795F}" type="slidenum">
              <a:rPr lang="fr-CH"/>
              <a:pPr>
                <a:defRPr/>
              </a:pPr>
              <a:t>‹#›</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D859A68-9533-4B1C-9751-D5B91C89E3BB}" type="datetimeFigureOut">
              <a:rPr lang="fr-FR"/>
              <a:pPr>
                <a:defRPr/>
              </a:pPr>
              <a:t>15.11.16</a:t>
            </a:fld>
            <a:endParaRPr lang="fr-CH"/>
          </a:p>
        </p:txBody>
      </p:sp>
      <p:sp>
        <p:nvSpPr>
          <p:cNvPr id="3" name="Footer Placeholder 4"/>
          <p:cNvSpPr>
            <a:spLocks noGrp="1"/>
          </p:cNvSpPr>
          <p:nvPr>
            <p:ph type="ftr" sz="quarter" idx="11"/>
          </p:nvPr>
        </p:nvSpPr>
        <p:spPr/>
        <p:txBody>
          <a:bodyPr/>
          <a:lstStyle>
            <a:lvl1pPr>
              <a:defRPr/>
            </a:lvl1pPr>
          </a:lstStyle>
          <a:p>
            <a:pPr>
              <a:defRPr/>
            </a:pPr>
            <a:endParaRPr lang="fr-CH"/>
          </a:p>
        </p:txBody>
      </p:sp>
      <p:sp>
        <p:nvSpPr>
          <p:cNvPr id="4" name="Slide Number Placeholder 5"/>
          <p:cNvSpPr>
            <a:spLocks noGrp="1"/>
          </p:cNvSpPr>
          <p:nvPr>
            <p:ph type="sldNum" sz="quarter" idx="12"/>
          </p:nvPr>
        </p:nvSpPr>
        <p:spPr/>
        <p:txBody>
          <a:bodyPr/>
          <a:lstStyle>
            <a:lvl1pPr>
              <a:defRPr/>
            </a:lvl1pPr>
          </a:lstStyle>
          <a:p>
            <a:pPr>
              <a:defRPr/>
            </a:pPr>
            <a:fld id="{A84696F3-7966-4224-B9D8-E6F6BCE828E0}" type="slidenum">
              <a:rPr lang="fr-CH"/>
              <a:pPr>
                <a:defRPr/>
              </a:pPr>
              <a:t>‹#›</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A028B55-FE54-4FDE-91AA-86FA342AB0F9}" type="datetimeFigureOut">
              <a:rPr lang="fr-FR"/>
              <a:pPr>
                <a:defRPr/>
              </a:pPr>
              <a:t>15.11.16</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DF7F8CFC-A0F0-4E14-90B2-2B64081DD244}" type="slidenum">
              <a:rPr lang="fr-CH"/>
              <a:pPr>
                <a:defRPr/>
              </a:pPr>
              <a:t>‹#›</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8C34D7-4C96-4583-991F-4139D6D0807B}" type="datetimeFigureOut">
              <a:rPr lang="fr-FR"/>
              <a:pPr>
                <a:defRPr/>
              </a:pPr>
              <a:t>15.11.16</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8EBB7902-8E3F-47BE-9B26-5F1CD585F23B}" type="slidenum">
              <a:rPr lang="fr-CH"/>
              <a:pPr>
                <a:defRPr/>
              </a:pPr>
              <a:t>‹#›</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fr-CH"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43A5474-7A3A-49C9-89BF-EA84CAF0021F}" type="datetimeFigureOut">
              <a:rPr lang="fr-FR"/>
              <a:pPr>
                <a:defRPr/>
              </a:pPr>
              <a:t>15.11.16</a:t>
            </a:fld>
            <a:endParaRPr lang="fr-C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1C5C2B7-57CE-4C48-9F05-C8830B74801D}" type="slidenum">
              <a:rPr lang="fr-CH"/>
              <a:pPr>
                <a:defRPr/>
              </a:pPr>
              <a:t>‹#›</a:t>
            </a:fld>
            <a:endParaRPr lang="fr-CH"/>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www.bger.ch/fr/index/juridiction/jurisdiction-inherit-template/jurisdiction-recht/jurisdiction-recht-leitentscheide1954.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323850" y="571500"/>
            <a:ext cx="8134350" cy="3714750"/>
          </a:xfrm>
        </p:spPr>
        <p:txBody>
          <a:bodyPr/>
          <a:lstStyle/>
          <a:p>
            <a:pPr eaLnBrk="1" hangingPunct="1"/>
            <a:r>
              <a:rPr lang="fr-FR" sz="4000" b="1" smtClean="0">
                <a:solidFill>
                  <a:srgbClr val="8F008F"/>
                </a:solidFill>
              </a:rPr>
              <a:t/>
            </a:r>
            <a:br>
              <a:rPr lang="fr-FR" sz="4000" b="1" smtClean="0">
                <a:solidFill>
                  <a:srgbClr val="8F008F"/>
                </a:solidFill>
              </a:rPr>
            </a:br>
            <a:r>
              <a:rPr lang="fr-FR" sz="4000" b="1" smtClean="0">
                <a:solidFill>
                  <a:srgbClr val="8F008F"/>
                </a:solidFill>
              </a:rPr>
              <a:t/>
            </a:r>
            <a:br>
              <a:rPr lang="fr-FR" sz="4000" b="1" smtClean="0">
                <a:solidFill>
                  <a:srgbClr val="8F008F"/>
                </a:solidFill>
              </a:rPr>
            </a:br>
            <a:r>
              <a:rPr lang="fr-FR" sz="4000" b="1" smtClean="0">
                <a:solidFill>
                  <a:srgbClr val="8F008F"/>
                </a:solidFill>
              </a:rPr>
              <a:t/>
            </a:r>
            <a:br>
              <a:rPr lang="fr-FR" sz="4000" b="1" smtClean="0">
                <a:solidFill>
                  <a:srgbClr val="8F008F"/>
                </a:solidFill>
              </a:rPr>
            </a:br>
            <a:r>
              <a:rPr lang="fr-FR" sz="4000" b="1" smtClean="0">
                <a:solidFill>
                  <a:srgbClr val="8F008F"/>
                </a:solidFill>
              </a:rPr>
              <a:t/>
            </a:r>
            <a:br>
              <a:rPr lang="fr-FR" sz="4000" b="1" smtClean="0">
                <a:solidFill>
                  <a:srgbClr val="8F008F"/>
                </a:solidFill>
              </a:rPr>
            </a:br>
            <a:r>
              <a:rPr lang="fr-FR" sz="4000" b="1" smtClean="0">
                <a:solidFill>
                  <a:srgbClr val="8F008F"/>
                </a:solidFill>
                <a:latin typeface="Arial (Headings)"/>
              </a:rPr>
              <a:t/>
            </a:r>
            <a:br>
              <a:rPr lang="fr-FR" sz="4000" b="1" smtClean="0">
                <a:solidFill>
                  <a:srgbClr val="8F008F"/>
                </a:solidFill>
                <a:latin typeface="Arial (Headings)"/>
              </a:rPr>
            </a:br>
            <a:r>
              <a:rPr lang="fr-FR" sz="3200" b="1" smtClean="0">
                <a:solidFill>
                  <a:schemeClr val="tx2"/>
                </a:solidFill>
                <a:latin typeface="Copperplate Gothic Bold" pitchFamily="34" charset="0"/>
                <a:cs typeface="Arial" charset="0"/>
              </a:rPr>
              <a:t>Revue </a:t>
            </a:r>
            <a:br>
              <a:rPr lang="fr-FR" sz="3200" b="1" smtClean="0">
                <a:solidFill>
                  <a:schemeClr val="tx2"/>
                </a:solidFill>
                <a:latin typeface="Copperplate Gothic Bold" pitchFamily="34" charset="0"/>
                <a:cs typeface="Arial" charset="0"/>
              </a:rPr>
            </a:br>
            <a:r>
              <a:rPr lang="fr-FR" sz="3200" b="1" smtClean="0">
                <a:solidFill>
                  <a:schemeClr val="tx2"/>
                </a:solidFill>
                <a:latin typeface="Copperplate Gothic Bold" pitchFamily="34" charset="0"/>
                <a:cs typeface="Arial" charset="0"/>
              </a:rPr>
              <a:t>Droit des marques</a:t>
            </a:r>
            <a:br>
              <a:rPr lang="fr-FR" sz="3200" b="1" smtClean="0">
                <a:solidFill>
                  <a:schemeClr val="tx2"/>
                </a:solidFill>
                <a:latin typeface="Copperplate Gothic Bold" pitchFamily="34" charset="0"/>
                <a:cs typeface="Arial" charset="0"/>
              </a:rPr>
            </a:br>
            <a:r>
              <a:rPr lang="fr-FR" sz="3200" b="1" smtClean="0">
                <a:solidFill>
                  <a:schemeClr val="tx2"/>
                </a:solidFill>
                <a:latin typeface="Copperplate Gothic Bold" pitchFamily="34" charset="0"/>
                <a:cs typeface="Arial" charset="0"/>
              </a:rPr>
              <a:t>Suisse </a:t>
            </a:r>
            <a:br>
              <a:rPr lang="fr-FR" sz="3200" b="1" smtClean="0">
                <a:solidFill>
                  <a:schemeClr val="tx2"/>
                </a:solidFill>
                <a:latin typeface="Copperplate Gothic Bold" pitchFamily="34" charset="0"/>
                <a:cs typeface="Arial" charset="0"/>
              </a:rPr>
            </a:br>
            <a:r>
              <a:rPr lang="fr-FR" sz="3200" b="1" smtClean="0">
                <a:solidFill>
                  <a:schemeClr val="tx2"/>
                </a:solidFill>
                <a:latin typeface="Copperplate Gothic Bold" pitchFamily="34" charset="0"/>
                <a:cs typeface="Arial" charset="0"/>
              </a:rPr>
              <a:t>Français</a:t>
            </a:r>
            <a:br>
              <a:rPr lang="fr-FR" sz="3200" b="1" smtClean="0">
                <a:solidFill>
                  <a:schemeClr val="tx2"/>
                </a:solidFill>
                <a:latin typeface="Copperplate Gothic Bold" pitchFamily="34" charset="0"/>
                <a:cs typeface="Arial" charset="0"/>
              </a:rPr>
            </a:br>
            <a:r>
              <a:rPr lang="fr-FR" sz="3200" b="1" smtClean="0">
                <a:solidFill>
                  <a:schemeClr val="tx2"/>
                </a:solidFill>
                <a:latin typeface="Copperplate Gothic Bold" pitchFamily="34" charset="0"/>
                <a:cs typeface="Arial" charset="0"/>
              </a:rPr>
              <a:t>Communautaire</a:t>
            </a:r>
            <a:r>
              <a:rPr lang="fr-FR" sz="4000" b="1" smtClean="0">
                <a:solidFill>
                  <a:schemeClr val="tx2"/>
                </a:solidFill>
              </a:rPr>
              <a:t/>
            </a:r>
            <a:br>
              <a:rPr lang="fr-FR" sz="4000" b="1" smtClean="0">
                <a:solidFill>
                  <a:schemeClr val="tx2"/>
                </a:solidFill>
              </a:rPr>
            </a:br>
            <a:r>
              <a:rPr lang="fr-FR" sz="4000" b="1" smtClean="0">
                <a:solidFill>
                  <a:schemeClr val="tx2"/>
                </a:solidFill>
              </a:rPr>
              <a:t/>
            </a:r>
            <a:br>
              <a:rPr lang="fr-FR" sz="4000" b="1" smtClean="0">
                <a:solidFill>
                  <a:schemeClr val="tx2"/>
                </a:solidFill>
              </a:rPr>
            </a:br>
            <a:r>
              <a:rPr lang="fr-FR" sz="2900" smtClean="0">
                <a:solidFill>
                  <a:schemeClr val="tx2"/>
                </a:solidFill>
                <a:latin typeface="Copperplate Gothic Bold" pitchFamily="34" charset="0"/>
                <a:cs typeface="Arial" charset="0"/>
              </a:rPr>
              <a:t>AROPI, le 2 mars 2010</a:t>
            </a:r>
            <a:r>
              <a:rPr lang="fr-FR" sz="2400" smtClean="0">
                <a:solidFill>
                  <a:schemeClr val="tx2"/>
                </a:solidFill>
                <a:latin typeface="Arial" charset="0"/>
                <a:cs typeface="Arial" charset="0"/>
              </a:rPr>
              <a:t/>
            </a:r>
            <a:br>
              <a:rPr lang="fr-FR" sz="2400" smtClean="0">
                <a:solidFill>
                  <a:schemeClr val="tx2"/>
                </a:solidFill>
                <a:latin typeface="Arial" charset="0"/>
                <a:cs typeface="Arial" charset="0"/>
              </a:rPr>
            </a:br>
            <a:r>
              <a:rPr lang="fr-FR" sz="2800" smtClean="0">
                <a:solidFill>
                  <a:schemeClr val="tx2"/>
                </a:solidFill>
              </a:rPr>
              <a:t/>
            </a:r>
            <a:br>
              <a:rPr lang="fr-FR" sz="2800" smtClean="0">
                <a:solidFill>
                  <a:schemeClr val="tx2"/>
                </a:solidFill>
              </a:rPr>
            </a:br>
            <a:r>
              <a:rPr lang="fr-FR" sz="2800" smtClean="0">
                <a:solidFill>
                  <a:schemeClr val="tx2"/>
                </a:solidFill>
              </a:rPr>
              <a:t/>
            </a:r>
            <a:br>
              <a:rPr lang="fr-FR" sz="2800" smtClean="0">
                <a:solidFill>
                  <a:schemeClr val="tx2"/>
                </a:solidFill>
              </a:rPr>
            </a:br>
            <a:r>
              <a:rPr lang="fr-FR" sz="2800" smtClean="0">
                <a:solidFill>
                  <a:schemeClr val="tx2"/>
                </a:solidFill>
              </a:rPr>
              <a:t/>
            </a:r>
            <a:br>
              <a:rPr lang="fr-FR" sz="2800" smtClean="0">
                <a:solidFill>
                  <a:schemeClr val="tx2"/>
                </a:solidFill>
              </a:rPr>
            </a:br>
            <a:r>
              <a:rPr lang="en-US" sz="1800" smtClean="0">
                <a:solidFill>
                  <a:schemeClr val="tx2"/>
                </a:solidFill>
                <a:latin typeface="Copperplate Gothic Bold" pitchFamily="34" charset="0"/>
              </a:rPr>
              <a:t>Laurence Clemmer , Gros &amp; Waltenspühl, avocats</a:t>
            </a:r>
            <a:r>
              <a:rPr lang="en-US" sz="2900" smtClean="0">
                <a:solidFill>
                  <a:srgbClr val="8F008F"/>
                </a:solidFill>
                <a:latin typeface="Arial" charset="0"/>
              </a:rPr>
              <a:t/>
            </a:r>
            <a:br>
              <a:rPr lang="en-US" sz="2900" smtClean="0">
                <a:solidFill>
                  <a:srgbClr val="8F008F"/>
                </a:solidFill>
                <a:latin typeface="Arial" charset="0"/>
              </a:rPr>
            </a:br>
            <a:r>
              <a:rPr lang="fr-FR" sz="2800" smtClean="0">
                <a:solidFill>
                  <a:srgbClr val="8F008F"/>
                </a:solidFill>
              </a:rPr>
              <a:t/>
            </a:r>
            <a:br>
              <a:rPr lang="fr-FR" sz="2800" smtClean="0">
                <a:solidFill>
                  <a:srgbClr val="8F008F"/>
                </a:solidFill>
              </a:rPr>
            </a:br>
            <a:endParaRPr lang="fr-CH" sz="28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ctrTitle"/>
          </p:nvPr>
        </p:nvSpPr>
        <p:spPr>
          <a:xfrm>
            <a:off x="685800" y="357188"/>
            <a:ext cx="7772400" cy="857250"/>
          </a:xfrm>
        </p:spPr>
        <p:txBody>
          <a:bodyPr/>
          <a:lstStyle/>
          <a:p>
            <a:pPr algn="l" eaLnBrk="1" hangingPunct="1"/>
            <a:r>
              <a:rPr lang="fr-FR" sz="2500" b="1" smtClean="0">
                <a:solidFill>
                  <a:schemeClr val="tx2"/>
                </a:solidFill>
                <a:latin typeface="Copperplate Gothic Bold" pitchFamily="34" charset="0"/>
                <a:cs typeface="Arial" charset="0"/>
              </a:rPr>
              <a:t>Swatch Group c/ Watch ag</a:t>
            </a:r>
            <a:br>
              <a:rPr lang="fr-FR" sz="2500" b="1" smtClean="0">
                <a:solidFill>
                  <a:schemeClr val="tx2"/>
                </a:solidFill>
                <a:latin typeface="Copperplate Gothic Bold" pitchFamily="34" charset="0"/>
                <a:cs typeface="Arial" charset="0"/>
              </a:rPr>
            </a:br>
            <a:r>
              <a:rPr lang="fr-FR" sz="2500" b="1" i="1" smtClean="0">
                <a:solidFill>
                  <a:schemeClr val="tx2"/>
                </a:solidFill>
                <a:latin typeface="Copperplate Gothic Bold" pitchFamily="34" charset="0"/>
                <a:cs typeface="Arial" charset="0"/>
              </a:rPr>
              <a:t>TAF, 26 août 2009</a:t>
            </a:r>
            <a:endParaRPr lang="fr-CH" sz="2500" b="1" i="1" smtClean="0">
              <a:solidFill>
                <a:schemeClr val="tx2"/>
              </a:solidFill>
              <a:latin typeface="Copperplate Gothic Bold" pitchFamily="34" charset="0"/>
              <a:cs typeface="Arial" charset="0"/>
            </a:endParaRPr>
          </a:p>
        </p:txBody>
      </p:sp>
      <p:sp>
        <p:nvSpPr>
          <p:cNvPr id="24578" name="Subtitle 2"/>
          <p:cNvSpPr>
            <a:spLocks noGrp="1"/>
          </p:cNvSpPr>
          <p:nvPr>
            <p:ph type="subTitle" idx="1"/>
          </p:nvPr>
        </p:nvSpPr>
        <p:spPr>
          <a:xfrm>
            <a:off x="755650" y="1268413"/>
            <a:ext cx="7488238" cy="4806950"/>
          </a:xfrm>
        </p:spPr>
        <p:txBody>
          <a:bodyPr/>
          <a:lstStyle/>
          <a:p>
            <a:pPr algn="just" eaLnBrk="1" hangingPunct="1">
              <a:lnSpc>
                <a:spcPct val="70000"/>
              </a:lnSpc>
            </a:pPr>
            <a:endParaRPr lang="fr-CH" sz="1600" smtClean="0">
              <a:solidFill>
                <a:schemeClr val="tx1"/>
              </a:solidFill>
              <a:latin typeface="Arial (Body)"/>
            </a:endParaRPr>
          </a:p>
          <a:p>
            <a:pPr algn="just" eaLnBrk="1" hangingPunct="1">
              <a:lnSpc>
                <a:spcPct val="70000"/>
              </a:lnSpc>
            </a:pPr>
            <a:r>
              <a:rPr lang="fr-CH" sz="2100" smtClean="0">
                <a:solidFill>
                  <a:schemeClr val="tx1"/>
                </a:solidFill>
                <a:latin typeface="Calisto MT" pitchFamily="18" charset="0"/>
              </a:rPr>
              <a:t>Opposition formée par Swatch Group à l’encontre de l’enregistrement de la marque suisse n° 565432 « watch ag (fig.) » sur le fondement de l’art. 3 al. 2 let. b LPM (marques notoirement connues en Suisse au sens de l’art. 6bis de la Convention de Paris du 20 mars 1883).</a:t>
            </a:r>
          </a:p>
          <a:p>
            <a:pPr algn="just" eaLnBrk="1" hangingPunct="1">
              <a:lnSpc>
                <a:spcPct val="70000"/>
              </a:lnSpc>
            </a:pPr>
            <a:endParaRPr lang="fr-CH" sz="2100" smtClean="0">
              <a:solidFill>
                <a:schemeClr val="tx1"/>
              </a:solidFill>
              <a:latin typeface="Calisto MT" pitchFamily="18" charset="0"/>
            </a:endParaRPr>
          </a:p>
          <a:p>
            <a:pPr algn="just" eaLnBrk="1" hangingPunct="1">
              <a:lnSpc>
                <a:spcPct val="70000"/>
              </a:lnSpc>
            </a:pPr>
            <a:r>
              <a:rPr lang="fr-CH" sz="2100" smtClean="0">
                <a:solidFill>
                  <a:schemeClr val="tx1"/>
                </a:solidFill>
                <a:latin typeface="Calisto MT" pitchFamily="18" charset="0"/>
              </a:rPr>
              <a:t>Rejet de l’opposition par l’IFPI, au motif que le recours à l’article 3 al.2 let.b est </a:t>
            </a:r>
            <a:r>
              <a:rPr lang="fr-CH" sz="2100" b="1" smtClean="0">
                <a:solidFill>
                  <a:schemeClr val="tx1"/>
                </a:solidFill>
                <a:latin typeface="Calisto MT" pitchFamily="18" charset="0"/>
              </a:rPr>
              <a:t>réservé aux titulaires de marques étrangères </a:t>
            </a:r>
            <a:r>
              <a:rPr lang="fr-CH" sz="2100" smtClean="0">
                <a:solidFill>
                  <a:schemeClr val="tx1"/>
                </a:solidFill>
                <a:latin typeface="Calisto MT" pitchFamily="18" charset="0"/>
              </a:rPr>
              <a:t>notoirement connues en Suisse</a:t>
            </a:r>
            <a:r>
              <a:rPr lang="fr-CH" sz="2100" b="1" smtClean="0">
                <a:solidFill>
                  <a:schemeClr val="tx1"/>
                </a:solidFill>
                <a:latin typeface="Calisto MT" pitchFamily="18" charset="0"/>
              </a:rPr>
              <a:t>.</a:t>
            </a:r>
          </a:p>
          <a:p>
            <a:pPr algn="just" eaLnBrk="1" hangingPunct="1">
              <a:lnSpc>
                <a:spcPct val="70000"/>
              </a:lnSpc>
            </a:pPr>
            <a:endParaRPr lang="fr-CH" sz="2100" b="1" smtClean="0">
              <a:solidFill>
                <a:schemeClr val="tx1"/>
              </a:solidFill>
              <a:latin typeface="Calisto MT" pitchFamily="18" charset="0"/>
            </a:endParaRPr>
          </a:p>
          <a:p>
            <a:pPr algn="just" eaLnBrk="1" hangingPunct="1">
              <a:lnSpc>
                <a:spcPct val="70000"/>
              </a:lnSpc>
            </a:pPr>
            <a:r>
              <a:rPr lang="fr-CH" sz="2100" smtClean="0">
                <a:solidFill>
                  <a:schemeClr val="tx1"/>
                </a:solidFill>
                <a:latin typeface="Calisto MT" pitchFamily="18" charset="0"/>
              </a:rPr>
              <a:t>Recours interjeté par Swatch group contre la décision de l’IFPI auprès du TAF.</a:t>
            </a:r>
          </a:p>
          <a:p>
            <a:pPr algn="just" eaLnBrk="1" hangingPunct="1">
              <a:lnSpc>
                <a:spcPct val="70000"/>
              </a:lnSpc>
            </a:pPr>
            <a:endParaRPr lang="fr-CH" sz="2100" smtClean="0">
              <a:solidFill>
                <a:schemeClr val="tx1"/>
              </a:solidFill>
              <a:latin typeface="Calisto MT" pitchFamily="18" charset="0"/>
            </a:endParaRPr>
          </a:p>
          <a:p>
            <a:pPr algn="just" eaLnBrk="1" hangingPunct="1">
              <a:lnSpc>
                <a:spcPct val="70000"/>
              </a:lnSpc>
            </a:pPr>
            <a:r>
              <a:rPr lang="fr-CH" sz="2100" smtClean="0">
                <a:solidFill>
                  <a:schemeClr val="tx1"/>
                </a:solidFill>
                <a:latin typeface="Calisto MT" pitchFamily="18" charset="0"/>
              </a:rPr>
              <a:t>Rejet du recours par le TAF, qui confirme la pratique de l’IFPI s’appuyant sur la doctrine majoritaire et une jurisprudence fédérale bien établie (TF, Central Perk, sic ! 2001, p. 318, c. 3c ; </a:t>
            </a:r>
            <a:r>
              <a:rPr lang="fr-CH" sz="2100" smtClean="0">
                <a:solidFill>
                  <a:schemeClr val="tx1"/>
                </a:solidFill>
                <a:latin typeface="Calisto MT" pitchFamily="18" charset="0"/>
                <a:hlinkClick r:id="rId3"/>
              </a:rPr>
              <a:t>ATF 120 II 144 c. 4</a:t>
            </a:r>
            <a:r>
              <a:rPr lang="fr-CH" sz="2100" smtClean="0">
                <a:solidFill>
                  <a:schemeClr val="tx1"/>
                </a:solidFill>
                <a:latin typeface="Calisto MT" pitchFamily="18" charset="0"/>
              </a:rPr>
              <a:t> – Yeni Raki ; </a:t>
            </a:r>
            <a:r>
              <a:rPr lang="fr-CH" sz="2100" smtClean="0">
                <a:solidFill>
                  <a:schemeClr val="tx1"/>
                </a:solidFill>
                <a:latin typeface="Calisto MT" pitchFamily="18" charset="0"/>
                <a:hlinkClick r:id="rId3"/>
              </a:rPr>
              <a:t>ATF 130 III 267,</a:t>
            </a:r>
            <a:r>
              <a:rPr lang="fr-CH" sz="2100" smtClean="0">
                <a:solidFill>
                  <a:schemeClr val="tx1"/>
                </a:solidFill>
                <a:latin typeface="Calisto MT" pitchFamily="18" charset="0"/>
              </a:rPr>
              <a:t> c. 4.2 – Tripp Trapp ).  </a:t>
            </a:r>
          </a:p>
          <a:p>
            <a:pPr algn="just" eaLnBrk="1" hangingPunct="1">
              <a:lnSpc>
                <a:spcPct val="70000"/>
              </a:lnSpc>
            </a:pPr>
            <a:endParaRPr lang="fr-CH" sz="2100" smtClean="0">
              <a:solidFill>
                <a:schemeClr val="tx1"/>
              </a:solidFill>
              <a:latin typeface="Calisto MT" pitchFamily="18" charset="0"/>
            </a:endParaRPr>
          </a:p>
          <a:p>
            <a:pPr algn="just" eaLnBrk="1" hangingPunct="1">
              <a:lnSpc>
                <a:spcPct val="70000"/>
              </a:lnSpc>
            </a:pPr>
            <a:endParaRPr lang="fr-CH" sz="2100" b="1" smtClean="0">
              <a:solidFill>
                <a:schemeClr val="tx1"/>
              </a:solidFill>
              <a:latin typeface="Arial (Body)"/>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ctrTitle"/>
          </p:nvPr>
        </p:nvSpPr>
        <p:spPr>
          <a:xfrm>
            <a:off x="684213" y="357188"/>
            <a:ext cx="7773987" cy="1631950"/>
          </a:xfrm>
        </p:spPr>
        <p:txBody>
          <a:bodyPr/>
          <a:lstStyle/>
          <a:p>
            <a:pPr algn="l" eaLnBrk="1" hangingPunct="1"/>
            <a:r>
              <a:rPr lang="en-GB" sz="2300" b="1" i="1" smtClean="0">
                <a:solidFill>
                  <a:srgbClr val="8F008F"/>
                </a:solidFill>
                <a:latin typeface="Arial (Headings)"/>
                <a:cs typeface="Arial" charset="0"/>
              </a:rPr>
              <a:t/>
            </a:r>
            <a:br>
              <a:rPr lang="en-GB" sz="2300" b="1" i="1" smtClean="0">
                <a:solidFill>
                  <a:srgbClr val="8F008F"/>
                </a:solidFill>
                <a:latin typeface="Arial (Headings)"/>
                <a:cs typeface="Arial" charset="0"/>
              </a:rPr>
            </a:br>
            <a:r>
              <a:rPr lang="en-GB" sz="2300" b="1" smtClean="0">
                <a:solidFill>
                  <a:schemeClr val="tx2"/>
                </a:solidFill>
                <a:latin typeface="Copperplate Gothic Bold" pitchFamily="34" charset="0"/>
                <a:cs typeface="Arial" charset="0"/>
              </a:rPr>
              <a:t>GFA (Groupement foncier agricole) Château de Figeac c/ la société Rocher Bellevue Figeac</a:t>
            </a:r>
            <a:r>
              <a:rPr lang="en-GB" sz="2300" b="1" i="1" smtClean="0">
                <a:solidFill>
                  <a:schemeClr val="tx2"/>
                </a:solidFill>
                <a:latin typeface="Copperplate Gothic Bold" pitchFamily="34" charset="0"/>
                <a:cs typeface="Arial" charset="0"/>
              </a:rPr>
              <a:t/>
            </a:r>
            <a:br>
              <a:rPr lang="en-GB" sz="2300" b="1" i="1" smtClean="0">
                <a:solidFill>
                  <a:schemeClr val="tx2"/>
                </a:solidFill>
                <a:latin typeface="Copperplate Gothic Bold" pitchFamily="34" charset="0"/>
                <a:cs typeface="Arial" charset="0"/>
              </a:rPr>
            </a:br>
            <a:r>
              <a:rPr lang="en-GB" sz="2300" b="1" i="1" smtClean="0">
                <a:solidFill>
                  <a:schemeClr val="tx2"/>
                </a:solidFill>
                <a:latin typeface="Copperplate Gothic Bold" pitchFamily="34" charset="0"/>
                <a:cs typeface="Arial" charset="0"/>
              </a:rPr>
              <a:t>Cass. Com 13 octobre 2009</a:t>
            </a:r>
            <a:r>
              <a:rPr lang="en-GB" sz="2300" b="1" smtClean="0">
                <a:solidFill>
                  <a:schemeClr val="tx2"/>
                </a:solidFill>
                <a:latin typeface="Copperplate Gothic Bold" pitchFamily="34" charset="0"/>
                <a:cs typeface="Arial" charset="0"/>
              </a:rPr>
              <a:t/>
            </a:r>
            <a:br>
              <a:rPr lang="en-GB" sz="2300" b="1" smtClean="0">
                <a:solidFill>
                  <a:schemeClr val="tx2"/>
                </a:solidFill>
                <a:latin typeface="Copperplate Gothic Bold" pitchFamily="34" charset="0"/>
                <a:cs typeface="Arial" charset="0"/>
              </a:rPr>
            </a:br>
            <a:endParaRPr lang="fr-CH" sz="2300" b="1" smtClean="0">
              <a:solidFill>
                <a:schemeClr val="tx2"/>
              </a:solidFill>
              <a:latin typeface="Copperplate Gothic Bold" pitchFamily="34" charset="0"/>
              <a:cs typeface="Arial" charset="0"/>
            </a:endParaRPr>
          </a:p>
        </p:txBody>
      </p:sp>
      <p:sp>
        <p:nvSpPr>
          <p:cNvPr id="26626" name="Subtitle 2"/>
          <p:cNvSpPr>
            <a:spLocks noGrp="1"/>
          </p:cNvSpPr>
          <p:nvPr>
            <p:ph type="subTitle" idx="1"/>
          </p:nvPr>
        </p:nvSpPr>
        <p:spPr>
          <a:xfrm>
            <a:off x="827088" y="2000250"/>
            <a:ext cx="6945312" cy="4452938"/>
          </a:xfrm>
        </p:spPr>
        <p:txBody>
          <a:bodyPr/>
          <a:lstStyle/>
          <a:p>
            <a:pPr algn="just" eaLnBrk="1" hangingPunct="1">
              <a:lnSpc>
                <a:spcPct val="80000"/>
              </a:lnSpc>
            </a:pPr>
            <a:endParaRPr lang="fr-CH" sz="1300" smtClean="0">
              <a:solidFill>
                <a:schemeClr val="tx1"/>
              </a:solidFill>
            </a:endParaRPr>
          </a:p>
          <a:p>
            <a:pPr algn="just" eaLnBrk="1" hangingPunct="1">
              <a:lnSpc>
                <a:spcPct val="80000"/>
              </a:lnSpc>
            </a:pPr>
            <a:r>
              <a:rPr lang="fr-CH" sz="1800" smtClean="0">
                <a:solidFill>
                  <a:schemeClr val="tx1"/>
                </a:solidFill>
                <a:latin typeface="Calisto MT" pitchFamily="18" charset="0"/>
              </a:rPr>
              <a:t>Dépôt par le GFA en 1979 des marques « Château de Figeac » et  « La Grande Neuve de Figeac », désignant, respectivement, le premier grand cru classé et le second vin d’appellation d’origine Saint-Emilion produits sur sa propriété.</a:t>
            </a:r>
          </a:p>
          <a:p>
            <a:pPr algn="just" eaLnBrk="1" hangingPunct="1">
              <a:lnSpc>
                <a:spcPct val="80000"/>
              </a:lnSpc>
            </a:pPr>
            <a:endParaRPr lang="fr-CH" sz="1800" smtClean="0">
              <a:solidFill>
                <a:schemeClr val="tx1"/>
              </a:solidFill>
              <a:latin typeface="Calisto MT" pitchFamily="18" charset="0"/>
            </a:endParaRPr>
          </a:p>
          <a:p>
            <a:pPr algn="just" eaLnBrk="1" hangingPunct="1">
              <a:lnSpc>
                <a:spcPct val="80000"/>
              </a:lnSpc>
            </a:pPr>
            <a:r>
              <a:rPr lang="fr-CH" sz="1800" smtClean="0">
                <a:solidFill>
                  <a:schemeClr val="tx1"/>
                </a:solidFill>
                <a:latin typeface="Calisto MT" pitchFamily="18" charset="0"/>
              </a:rPr>
              <a:t>Action en annulation par le GFA pour déceptivité au sens de l’article L. 711-3- c) du code de la propriété intellectuelle (CPI) des marques « Château Croix Figeac » et « Pavillon Croix Figeac »  déposées par la société Rocher Bellevue Figeac en 1988 et 1998. </a:t>
            </a:r>
          </a:p>
          <a:p>
            <a:pPr algn="just" eaLnBrk="1" hangingPunct="1">
              <a:lnSpc>
                <a:spcPct val="80000"/>
              </a:lnSpc>
            </a:pPr>
            <a:endParaRPr lang="fr-CH" sz="1800" smtClean="0">
              <a:solidFill>
                <a:schemeClr val="tx1"/>
              </a:solidFill>
              <a:latin typeface="Calisto MT" pitchFamily="18" charset="0"/>
            </a:endParaRPr>
          </a:p>
          <a:p>
            <a:pPr algn="just" eaLnBrk="1" hangingPunct="1">
              <a:lnSpc>
                <a:spcPct val="80000"/>
              </a:lnSpc>
            </a:pPr>
            <a:r>
              <a:rPr lang="fr-CH" sz="1800" smtClean="0">
                <a:solidFill>
                  <a:schemeClr val="tx1"/>
                </a:solidFill>
                <a:latin typeface="Calisto MT" pitchFamily="18" charset="0"/>
              </a:rPr>
              <a:t>Action en interdiction faite par le GFA à la société Rocher Bellevue Figeac d’utiliser le nom d’usage « Château Rocher Bellevue Figeac ».</a:t>
            </a:r>
          </a:p>
          <a:p>
            <a:pPr algn="just" eaLnBrk="1" hangingPunct="1">
              <a:lnSpc>
                <a:spcPct val="80000"/>
              </a:lnSpc>
            </a:pPr>
            <a:endParaRPr lang="fr-CH" sz="1800" smtClean="0">
              <a:solidFill>
                <a:schemeClr val="tx1"/>
              </a:solidFill>
              <a:latin typeface="Calisto MT" pitchFamily="18" charset="0"/>
            </a:endParaRPr>
          </a:p>
          <a:p>
            <a:pPr algn="just" eaLnBrk="1" hangingPunct="1">
              <a:lnSpc>
                <a:spcPct val="80000"/>
              </a:lnSpc>
            </a:pPr>
            <a:r>
              <a:rPr lang="fr-CH" sz="1800" smtClean="0">
                <a:solidFill>
                  <a:schemeClr val="tx1"/>
                </a:solidFill>
                <a:latin typeface="Calisto MT" pitchFamily="18" charset="0"/>
              </a:rPr>
              <a:t>Demandes du GFA toutes déclarées irrecevables par les premiers Juges du fond.</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ctrTitle"/>
          </p:nvPr>
        </p:nvSpPr>
        <p:spPr>
          <a:xfrm>
            <a:off x="714375" y="571500"/>
            <a:ext cx="7743825" cy="1857375"/>
          </a:xfrm>
        </p:spPr>
        <p:txBody>
          <a:bodyPr/>
          <a:lstStyle/>
          <a:p>
            <a:pPr algn="l" eaLnBrk="1" hangingPunct="1"/>
            <a:r>
              <a:rPr lang="en-GB" sz="2300" b="1" smtClean="0">
                <a:solidFill>
                  <a:schemeClr val="tx2"/>
                </a:solidFill>
                <a:latin typeface="Copperplate Gothic Bold" pitchFamily="34" charset="0"/>
                <a:cs typeface="Arial" charset="0"/>
              </a:rPr>
              <a:t>GFA (Groupement foncier agricole) Château de Figeac c/ la société Rocher Bellevue Figeac</a:t>
            </a:r>
            <a:br>
              <a:rPr lang="en-GB" sz="2300" b="1" smtClean="0">
                <a:solidFill>
                  <a:schemeClr val="tx2"/>
                </a:solidFill>
                <a:latin typeface="Copperplate Gothic Bold" pitchFamily="34" charset="0"/>
                <a:cs typeface="Arial" charset="0"/>
              </a:rPr>
            </a:br>
            <a:r>
              <a:rPr lang="en-GB" sz="2300" b="1" i="1" smtClean="0">
                <a:solidFill>
                  <a:schemeClr val="tx2"/>
                </a:solidFill>
                <a:latin typeface="Copperplate Gothic Bold" pitchFamily="34" charset="0"/>
                <a:cs typeface="Arial" charset="0"/>
              </a:rPr>
              <a:t>Cass. Com 13 octobre 2009</a:t>
            </a:r>
            <a:r>
              <a:rPr lang="en-GB" sz="4000" b="1" i="1" smtClean="0">
                <a:solidFill>
                  <a:schemeClr val="tx2"/>
                </a:solidFill>
                <a:latin typeface="Copperplate Gothic Bold" pitchFamily="34" charset="0"/>
                <a:cs typeface="Arial" charset="0"/>
              </a:rPr>
              <a:t/>
            </a:r>
            <a:br>
              <a:rPr lang="en-GB" sz="4000" b="1" i="1" smtClean="0">
                <a:solidFill>
                  <a:schemeClr val="tx2"/>
                </a:solidFill>
                <a:latin typeface="Copperplate Gothic Bold" pitchFamily="34" charset="0"/>
                <a:cs typeface="Arial" charset="0"/>
              </a:rPr>
            </a:br>
            <a:endParaRPr lang="fr-CH" sz="4000" i="1" smtClean="0">
              <a:solidFill>
                <a:schemeClr val="tx2"/>
              </a:solidFill>
              <a:latin typeface="Copperplate Gothic Bold" pitchFamily="34" charset="0"/>
              <a:cs typeface="Arial" charset="0"/>
            </a:endParaRPr>
          </a:p>
        </p:txBody>
      </p:sp>
      <p:sp>
        <p:nvSpPr>
          <p:cNvPr id="27650" name="Subtitle 2"/>
          <p:cNvSpPr>
            <a:spLocks noGrp="1"/>
          </p:cNvSpPr>
          <p:nvPr>
            <p:ph type="subTitle" idx="1"/>
          </p:nvPr>
        </p:nvSpPr>
        <p:spPr>
          <a:xfrm>
            <a:off x="857250" y="1928813"/>
            <a:ext cx="6915150" cy="3709987"/>
          </a:xfrm>
        </p:spPr>
        <p:txBody>
          <a:bodyPr/>
          <a:lstStyle/>
          <a:p>
            <a:pPr algn="just" eaLnBrk="1" hangingPunct="1">
              <a:lnSpc>
                <a:spcPct val="80000"/>
              </a:lnSpc>
            </a:pPr>
            <a:endParaRPr lang="fr-CH" sz="1700" smtClean="0">
              <a:solidFill>
                <a:schemeClr val="tx1"/>
              </a:solidFill>
            </a:endParaRPr>
          </a:p>
          <a:p>
            <a:pPr algn="just" eaLnBrk="1" hangingPunct="1">
              <a:lnSpc>
                <a:spcPct val="80000"/>
              </a:lnSpc>
            </a:pPr>
            <a:endParaRPr lang="fr-CH" sz="1700" smtClean="0">
              <a:solidFill>
                <a:schemeClr val="tx1"/>
              </a:solidFill>
            </a:endParaRPr>
          </a:p>
          <a:p>
            <a:pPr algn="just" eaLnBrk="1" hangingPunct="1">
              <a:lnSpc>
                <a:spcPct val="80000"/>
              </a:lnSpc>
            </a:pPr>
            <a:endParaRPr lang="fr-CH" sz="1700" smtClean="0">
              <a:solidFill>
                <a:schemeClr val="tx1"/>
              </a:solidFill>
            </a:endParaRPr>
          </a:p>
          <a:p>
            <a:pPr algn="just" eaLnBrk="1" hangingPunct="1">
              <a:lnSpc>
                <a:spcPct val="80000"/>
              </a:lnSpc>
            </a:pPr>
            <a:endParaRPr lang="fr-CH" sz="2400" smtClean="0">
              <a:solidFill>
                <a:schemeClr val="tx1"/>
              </a:solidFill>
            </a:endParaRPr>
          </a:p>
          <a:p>
            <a:pPr algn="just" eaLnBrk="1" hangingPunct="1">
              <a:lnSpc>
                <a:spcPct val="80000"/>
              </a:lnSpc>
            </a:pPr>
            <a:r>
              <a:rPr lang="fr-CH" sz="2400" smtClean="0">
                <a:solidFill>
                  <a:schemeClr val="tx1"/>
                </a:solidFill>
                <a:latin typeface="Calisto MT" pitchFamily="18" charset="0"/>
              </a:rPr>
              <a:t>Cassation et annulation par la Cour de Cassation de l’arrêt rendu par la Cour d’appel de Bordeaux le 14 janvier 2008 et renvoi des parties devant la Cour d’appel de Bordeaux autrement composée.</a:t>
            </a:r>
          </a:p>
          <a:p>
            <a:pPr algn="just" eaLnBrk="1" hangingPunct="1"/>
            <a:endParaRPr lang="fr-CH" sz="2400" smtClean="0">
              <a:solidFill>
                <a:srgbClr val="898989"/>
              </a:solidFill>
              <a:latin typeface="Calisto MT" pitchFamily="18" charset="0"/>
            </a:endParaRPr>
          </a:p>
          <a:p>
            <a:pPr algn="just" eaLnBrk="1" hangingPunct="1"/>
            <a:endParaRPr lang="fr-CH" sz="2400" smtClean="0">
              <a:solidFill>
                <a:srgbClr val="898989"/>
              </a:solidFill>
              <a:latin typeface="Calisto MT" pitchFamily="18" charset="0"/>
            </a:endParaRPr>
          </a:p>
          <a:p>
            <a:pPr algn="just" eaLnBrk="1" hangingPunct="1"/>
            <a:endParaRPr lang="fr-CH" sz="2400" smtClean="0">
              <a:solidFill>
                <a:srgbClr val="898989"/>
              </a:solidFill>
              <a:latin typeface="Calisto MT" pitchFamily="18" charset="0"/>
            </a:endParaRPr>
          </a:p>
          <a:p>
            <a:pPr algn="just" eaLnBrk="1" hangingPunct="1"/>
            <a:endParaRPr lang="fr-CH" sz="2400"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ctrTitle"/>
          </p:nvPr>
        </p:nvSpPr>
        <p:spPr>
          <a:xfrm>
            <a:off x="685800" y="357188"/>
            <a:ext cx="7772400" cy="1428750"/>
          </a:xfrm>
        </p:spPr>
        <p:txBody>
          <a:bodyPr/>
          <a:lstStyle/>
          <a:p>
            <a:pPr algn="l" eaLnBrk="1" hangingPunct="1"/>
            <a:r>
              <a:rPr lang="en-GB" sz="2400" b="1" smtClean="0">
                <a:solidFill>
                  <a:srgbClr val="8F008F"/>
                </a:solidFill>
                <a:latin typeface="Arial (Headings)"/>
                <a:cs typeface="Arial" charset="0"/>
              </a:rPr>
              <a:t/>
            </a:r>
            <a:br>
              <a:rPr lang="en-GB" sz="2400" b="1" smtClean="0">
                <a:solidFill>
                  <a:srgbClr val="8F008F"/>
                </a:solidFill>
                <a:latin typeface="Arial (Headings)"/>
                <a:cs typeface="Arial" charset="0"/>
              </a:rPr>
            </a:br>
            <a:r>
              <a:rPr lang="en-GB" sz="2400" b="1" smtClean="0">
                <a:solidFill>
                  <a:schemeClr val="tx2"/>
                </a:solidFill>
                <a:latin typeface="Copperplate Gothic Bold" pitchFamily="34" charset="0"/>
                <a:cs typeface="Arial" charset="0"/>
              </a:rPr>
              <a:t>GFA (Groupement foncier agricole) Château de Figeac c/ la société Rocher Bellevue Figeac</a:t>
            </a:r>
            <a:br>
              <a:rPr lang="en-GB" sz="2400" b="1" smtClean="0">
                <a:solidFill>
                  <a:schemeClr val="tx2"/>
                </a:solidFill>
                <a:latin typeface="Copperplate Gothic Bold" pitchFamily="34" charset="0"/>
                <a:cs typeface="Arial" charset="0"/>
              </a:rPr>
            </a:br>
            <a:r>
              <a:rPr lang="en-GB" sz="2400" b="1" i="1" smtClean="0">
                <a:solidFill>
                  <a:schemeClr val="tx2"/>
                </a:solidFill>
                <a:latin typeface="Copperplate Gothic Bold" pitchFamily="34" charset="0"/>
                <a:cs typeface="Arial" charset="0"/>
              </a:rPr>
              <a:t>Cass. Com 13 octobre 2009</a:t>
            </a:r>
            <a:endParaRPr lang="fr-CH" sz="2400" i="1" smtClean="0">
              <a:solidFill>
                <a:schemeClr val="tx2"/>
              </a:solidFill>
              <a:latin typeface="Copperplate Gothic Bold" pitchFamily="34" charset="0"/>
              <a:cs typeface="Arial" charset="0"/>
            </a:endParaRPr>
          </a:p>
        </p:txBody>
      </p:sp>
      <p:sp>
        <p:nvSpPr>
          <p:cNvPr id="28674" name="Subtitle 2"/>
          <p:cNvSpPr>
            <a:spLocks noGrp="1"/>
          </p:cNvSpPr>
          <p:nvPr>
            <p:ph type="subTitle" idx="1"/>
          </p:nvPr>
        </p:nvSpPr>
        <p:spPr>
          <a:xfrm>
            <a:off x="785813" y="2143125"/>
            <a:ext cx="6986587" cy="3929063"/>
          </a:xfrm>
        </p:spPr>
        <p:txBody>
          <a:bodyPr/>
          <a:lstStyle/>
          <a:p>
            <a:pPr algn="just" eaLnBrk="1" hangingPunct="1">
              <a:lnSpc>
                <a:spcPct val="80000"/>
              </a:lnSpc>
            </a:pPr>
            <a:r>
              <a:rPr lang="fr-CH" sz="2000" smtClean="0">
                <a:solidFill>
                  <a:schemeClr val="tx1"/>
                </a:solidFill>
                <a:latin typeface="Calisto MT" pitchFamily="18" charset="0"/>
              </a:rPr>
              <a:t>La Cour énonce:</a:t>
            </a:r>
          </a:p>
          <a:p>
            <a:pPr algn="just" eaLnBrk="1" hangingPunct="1">
              <a:lnSpc>
                <a:spcPct val="80000"/>
              </a:lnSpc>
            </a:pPr>
            <a:endParaRPr lang="fr-CH" sz="2000" smtClean="0">
              <a:solidFill>
                <a:schemeClr val="tx1"/>
              </a:solidFill>
              <a:latin typeface="Calisto MT" pitchFamily="18" charset="0"/>
            </a:endParaRPr>
          </a:p>
          <a:p>
            <a:pPr algn="just" eaLnBrk="1" hangingPunct="1">
              <a:lnSpc>
                <a:spcPct val="80000"/>
              </a:lnSpc>
            </a:pPr>
            <a:r>
              <a:rPr lang="fr-CH" sz="2000" smtClean="0">
                <a:solidFill>
                  <a:schemeClr val="tx1"/>
                </a:solidFill>
                <a:latin typeface="Calisto MT" pitchFamily="18" charset="0"/>
              </a:rPr>
              <a:t>Sur les marques « Château Croix Figeac » et « Pavillon Croix Figeac », </a:t>
            </a:r>
            <a:r>
              <a:rPr lang="fr-CH" sz="2000" b="1" smtClean="0">
                <a:solidFill>
                  <a:schemeClr val="tx1"/>
                </a:solidFill>
                <a:latin typeface="Calisto MT" pitchFamily="18" charset="0"/>
              </a:rPr>
              <a:t>le signe déceptif n’est pas susceptible d’acquérir un caractère distinctif par l’usage </a:t>
            </a:r>
            <a:r>
              <a:rPr lang="fr-CH" sz="2000" smtClean="0">
                <a:solidFill>
                  <a:schemeClr val="tx1"/>
                </a:solidFill>
                <a:latin typeface="Calisto MT" pitchFamily="18" charset="0"/>
              </a:rPr>
              <a:t>et l’action en nullité d’une marque, </a:t>
            </a:r>
            <a:r>
              <a:rPr lang="fr-CH" sz="2000" b="1" smtClean="0">
                <a:solidFill>
                  <a:schemeClr val="tx1"/>
                </a:solidFill>
                <a:latin typeface="Calisto MT" pitchFamily="18" charset="0"/>
              </a:rPr>
              <a:t>fondée sur ce caractère déceptif</a:t>
            </a:r>
            <a:r>
              <a:rPr lang="fr-CH" sz="2000" smtClean="0">
                <a:solidFill>
                  <a:schemeClr val="tx1"/>
                </a:solidFill>
                <a:latin typeface="Calisto MT" pitchFamily="18" charset="0"/>
              </a:rPr>
              <a:t>, qui n’est ni une action en contrefaçon, ni une action en revendication, n’est pas soumise aux règles de prescription (3 ans) et de forclusion (5ans) édictées aux articles L. 712-6 et L. 716-5 du code de la propriété intellectuelle.</a:t>
            </a:r>
          </a:p>
          <a:p>
            <a:pPr algn="just" eaLnBrk="1" hangingPunct="1">
              <a:lnSpc>
                <a:spcPct val="80000"/>
              </a:lnSpc>
            </a:pPr>
            <a:endParaRPr lang="fr-CH" sz="2000" smtClean="0">
              <a:solidFill>
                <a:schemeClr val="tx1"/>
              </a:solidFill>
              <a:latin typeface="Calisto MT" pitchFamily="18" charset="0"/>
            </a:endParaRPr>
          </a:p>
          <a:p>
            <a:pPr algn="just" eaLnBrk="1" hangingPunct="1">
              <a:lnSpc>
                <a:spcPct val="80000"/>
              </a:lnSpc>
            </a:pPr>
            <a:r>
              <a:rPr lang="fr-CH" sz="2000" smtClean="0">
                <a:solidFill>
                  <a:schemeClr val="tx1"/>
                </a:solidFill>
                <a:latin typeface="Calisto MT" pitchFamily="18" charset="0"/>
              </a:rPr>
              <a:t>Sur le nom d’usage « Château Rocher Bellevue Figeac », </a:t>
            </a:r>
            <a:r>
              <a:rPr lang="fr-CH" sz="2000" b="1" smtClean="0">
                <a:solidFill>
                  <a:schemeClr val="tx1"/>
                </a:solidFill>
                <a:latin typeface="Calisto MT" pitchFamily="18" charset="0"/>
              </a:rPr>
              <a:t>l’ancienneté de l’usage  ne crée pas de droit privatif et ne peut effacer le vice qui entache un signe interdit </a:t>
            </a:r>
            <a:r>
              <a:rPr lang="fr-CH" sz="2000" smtClean="0">
                <a:solidFill>
                  <a:schemeClr val="tx1"/>
                </a:solidFill>
                <a:latin typeface="Calisto MT" pitchFamily="18" charset="0"/>
              </a:rPr>
              <a:t>(trompeur).   </a:t>
            </a:r>
          </a:p>
          <a:p>
            <a:pPr eaLnBrk="1" hangingPunct="1">
              <a:lnSpc>
                <a:spcPct val="80000"/>
              </a:lnSpc>
            </a:pPr>
            <a:endParaRPr lang="fr-CH" sz="2000" smtClean="0">
              <a:solidFill>
                <a:srgbClr val="898989"/>
              </a:solidFill>
              <a:latin typeface="Calisto MT"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ctrTitle"/>
          </p:nvPr>
        </p:nvSpPr>
        <p:spPr>
          <a:xfrm>
            <a:off x="685800" y="500063"/>
            <a:ext cx="7772400" cy="2071687"/>
          </a:xfrm>
        </p:spPr>
        <p:txBody>
          <a:bodyPr/>
          <a:lstStyle/>
          <a:p>
            <a:pPr algn="l" eaLnBrk="1" hangingPunct="1"/>
            <a:r>
              <a:rPr lang="fr-CH" sz="2100" b="1" smtClean="0">
                <a:solidFill>
                  <a:schemeClr val="tx2"/>
                </a:solidFill>
                <a:latin typeface="Copperplate Gothic Bold" pitchFamily="34" charset="0"/>
                <a:cs typeface="Arial" charset="0"/>
              </a:rPr>
              <a:t>L’Oréal SA, </a:t>
            </a:r>
            <a:br>
              <a:rPr lang="fr-CH" sz="2100" b="1" smtClean="0">
                <a:solidFill>
                  <a:schemeClr val="tx2"/>
                </a:solidFill>
                <a:latin typeface="Copperplate Gothic Bold" pitchFamily="34" charset="0"/>
                <a:cs typeface="Arial" charset="0"/>
              </a:rPr>
            </a:br>
            <a:r>
              <a:rPr lang="fr-CH" sz="2100" b="1" smtClean="0">
                <a:solidFill>
                  <a:schemeClr val="tx2"/>
                </a:solidFill>
                <a:latin typeface="Copperplate Gothic Bold" pitchFamily="34" charset="0"/>
                <a:cs typeface="Arial" charset="0"/>
              </a:rPr>
              <a:t>Lancôme parfums et beauté &amp; Cie SNC,</a:t>
            </a:r>
            <a:br>
              <a:rPr lang="fr-CH" sz="2100" b="1" smtClean="0">
                <a:solidFill>
                  <a:schemeClr val="tx2"/>
                </a:solidFill>
                <a:latin typeface="Copperplate Gothic Bold" pitchFamily="34" charset="0"/>
                <a:cs typeface="Arial" charset="0"/>
              </a:rPr>
            </a:br>
            <a:r>
              <a:rPr lang="fr-CH" sz="2100" b="1" smtClean="0">
                <a:solidFill>
                  <a:schemeClr val="tx2"/>
                </a:solidFill>
                <a:latin typeface="Copperplate Gothic Bold" pitchFamily="34" charset="0"/>
                <a:cs typeface="Arial" charset="0"/>
              </a:rPr>
              <a:t>Laboratoire Garnier &amp; Cie (ci-après ensemble L’Oréal e.a.) c/ Bellure NV, Malaika Investments Ltd, Starion International Ltd</a:t>
            </a:r>
            <a:br>
              <a:rPr lang="fr-CH" sz="2100" b="1" smtClean="0">
                <a:solidFill>
                  <a:schemeClr val="tx2"/>
                </a:solidFill>
                <a:latin typeface="Copperplate Gothic Bold" pitchFamily="34" charset="0"/>
                <a:cs typeface="Arial" charset="0"/>
              </a:rPr>
            </a:br>
            <a:r>
              <a:rPr lang="fr-CH" sz="2100" b="1" i="1" smtClean="0">
                <a:solidFill>
                  <a:schemeClr val="tx2"/>
                </a:solidFill>
                <a:latin typeface="Copperplate Gothic Bold" pitchFamily="34" charset="0"/>
                <a:cs typeface="Arial" charset="0"/>
              </a:rPr>
              <a:t>CJCE 18 juin  2009</a:t>
            </a:r>
            <a:r>
              <a:rPr lang="fr-CH" sz="2100" b="1" smtClean="0">
                <a:solidFill>
                  <a:srgbClr val="8F008F"/>
                </a:solidFill>
                <a:latin typeface="Arial (Headings)"/>
                <a:cs typeface="Arial" charset="0"/>
              </a:rPr>
              <a:t/>
            </a:r>
            <a:br>
              <a:rPr lang="fr-CH" sz="2100" b="1" smtClean="0">
                <a:solidFill>
                  <a:srgbClr val="8F008F"/>
                </a:solidFill>
                <a:latin typeface="Arial (Headings)"/>
                <a:cs typeface="Arial" charset="0"/>
              </a:rPr>
            </a:br>
            <a:endParaRPr lang="fr-CH" sz="2100" b="1" smtClean="0">
              <a:solidFill>
                <a:srgbClr val="8F008F"/>
              </a:solidFill>
              <a:latin typeface="Arial (Headings)"/>
              <a:cs typeface="Arial" charset="0"/>
            </a:endParaRPr>
          </a:p>
        </p:txBody>
      </p:sp>
      <p:sp>
        <p:nvSpPr>
          <p:cNvPr id="29698" name="Subtitle 2"/>
          <p:cNvSpPr>
            <a:spLocks noGrp="1"/>
          </p:cNvSpPr>
          <p:nvPr>
            <p:ph type="subTitle" idx="1"/>
          </p:nvPr>
        </p:nvSpPr>
        <p:spPr>
          <a:xfrm>
            <a:off x="785813" y="2428875"/>
            <a:ext cx="6986587" cy="3209925"/>
          </a:xfrm>
        </p:spPr>
        <p:txBody>
          <a:bodyPr/>
          <a:lstStyle/>
          <a:p>
            <a:pPr algn="just" eaLnBrk="1" hangingPunct="1"/>
            <a:endParaRPr lang="fr-CH" sz="2000" smtClean="0">
              <a:solidFill>
                <a:schemeClr val="tx1"/>
              </a:solidFill>
            </a:endParaRPr>
          </a:p>
          <a:p>
            <a:pPr algn="just" eaLnBrk="1" hangingPunct="1"/>
            <a:r>
              <a:rPr lang="fr-CH" sz="2000" smtClean="0">
                <a:solidFill>
                  <a:schemeClr val="tx1"/>
                </a:solidFill>
                <a:latin typeface="Calisto MT" pitchFamily="18" charset="0"/>
              </a:rPr>
              <a:t>Demande de décision préjudicielle introduite par la Court of Appeal (RU) dans le cadre d’un recours formé par L’Oréal e.a. à l’encontre de Bellure NV (ci-après Bellure), Malaika Investment Ldt (ci-après Malaika) et Starion International Ltd (ci-après Starion) aux fins de voir condamner ces dernières pour contrefaçon de marques.</a:t>
            </a:r>
          </a:p>
          <a:p>
            <a:pPr algn="just" eaLnBrk="1" hangingPunct="1"/>
            <a:endParaRPr lang="fr-CH" sz="2000" smtClean="0">
              <a:solidFill>
                <a:schemeClr val="tx1"/>
              </a:solidFill>
              <a:latin typeface="Arial (Body)"/>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ctrTitle"/>
          </p:nvPr>
        </p:nvSpPr>
        <p:spPr>
          <a:xfrm>
            <a:off x="685800" y="285750"/>
            <a:ext cx="7772400" cy="1643063"/>
          </a:xfrm>
        </p:spPr>
        <p:txBody>
          <a:bodyPr/>
          <a:lstStyle/>
          <a:p>
            <a:pPr algn="l" eaLnBrk="1" hangingPunct="1"/>
            <a:r>
              <a:rPr lang="fr-CH" sz="2000" b="1" smtClean="0">
                <a:solidFill>
                  <a:schemeClr val="tx2"/>
                </a:solidFill>
                <a:latin typeface="Copperplate Gothic Bold" pitchFamily="34" charset="0"/>
                <a:cs typeface="Arial" charset="0"/>
              </a:rPr>
              <a:t>L’Oréal SA, </a:t>
            </a:r>
            <a:br>
              <a:rPr lang="fr-CH"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Lancôme parfums et beauté &amp; Cie SNC,</a:t>
            </a:r>
            <a:br>
              <a:rPr lang="fr-CH"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Laboratoire Garnier &amp; Cie (ci-après ensemble L’Oréal e.a.) c/ Bellure NV, Malaika Investments Ltd, Starion International Ltd</a:t>
            </a:r>
            <a:br>
              <a:rPr lang="fr-CH" sz="2000" b="1" smtClean="0">
                <a:solidFill>
                  <a:schemeClr val="tx2"/>
                </a:solidFill>
                <a:latin typeface="Copperplate Gothic Bold" pitchFamily="34" charset="0"/>
                <a:cs typeface="Arial" charset="0"/>
              </a:rPr>
            </a:br>
            <a:r>
              <a:rPr lang="fr-CH" sz="2000" b="1" i="1" smtClean="0">
                <a:solidFill>
                  <a:schemeClr val="tx2"/>
                </a:solidFill>
                <a:latin typeface="Copperplate Gothic Bold" pitchFamily="34" charset="0"/>
                <a:cs typeface="Arial" charset="0"/>
              </a:rPr>
              <a:t>CJCE 18 juin  2009</a:t>
            </a:r>
            <a:endParaRPr lang="fr-CH" sz="2100" smtClean="0">
              <a:solidFill>
                <a:schemeClr val="tx2"/>
              </a:solidFill>
              <a:latin typeface="Copperplate Gothic Bold" pitchFamily="34" charset="0"/>
            </a:endParaRPr>
          </a:p>
        </p:txBody>
      </p:sp>
      <p:sp>
        <p:nvSpPr>
          <p:cNvPr id="30722" name="Subtitle 2"/>
          <p:cNvSpPr>
            <a:spLocks noGrp="1"/>
          </p:cNvSpPr>
          <p:nvPr>
            <p:ph type="subTitle" idx="1"/>
          </p:nvPr>
        </p:nvSpPr>
        <p:spPr>
          <a:xfrm>
            <a:off x="857250" y="2071688"/>
            <a:ext cx="6915150" cy="3567112"/>
          </a:xfrm>
        </p:spPr>
        <p:txBody>
          <a:bodyPr/>
          <a:lstStyle/>
          <a:p>
            <a:pPr algn="just" eaLnBrk="1" hangingPunct="1">
              <a:lnSpc>
                <a:spcPct val="80000"/>
              </a:lnSpc>
            </a:pPr>
            <a:endParaRPr lang="fr-CH" sz="1900" smtClean="0">
              <a:solidFill>
                <a:schemeClr val="tx1"/>
              </a:solidFill>
              <a:latin typeface="Calisto MT" pitchFamily="18" charset="0"/>
            </a:endParaRPr>
          </a:p>
          <a:p>
            <a:pPr algn="just" eaLnBrk="1" hangingPunct="1">
              <a:lnSpc>
                <a:spcPct val="80000"/>
              </a:lnSpc>
            </a:pPr>
            <a:r>
              <a:rPr lang="fr-CH" sz="1900" smtClean="0">
                <a:solidFill>
                  <a:schemeClr val="tx1"/>
                </a:solidFill>
                <a:latin typeface="Calisto MT" pitchFamily="18" charset="0"/>
              </a:rPr>
              <a:t>L’Oréal e.a. fabrique et commercialise des parfums fins et est titulaire au RU des marques renommées Trésor, Miracle, Anaïs Anaïs et Noa.</a:t>
            </a:r>
          </a:p>
          <a:p>
            <a:pPr eaLnBrk="1" hangingPunct="1">
              <a:lnSpc>
                <a:spcPct val="80000"/>
              </a:lnSpc>
            </a:pPr>
            <a:endParaRPr lang="fr-CH" sz="1900" smtClean="0">
              <a:solidFill>
                <a:schemeClr val="tx1"/>
              </a:solidFill>
              <a:latin typeface="Calisto MT" pitchFamily="18" charset="0"/>
            </a:endParaRPr>
          </a:p>
          <a:p>
            <a:pPr algn="just" eaLnBrk="1" hangingPunct="1">
              <a:lnSpc>
                <a:spcPct val="80000"/>
              </a:lnSpc>
            </a:pPr>
            <a:r>
              <a:rPr lang="fr-CH" sz="1900" smtClean="0">
                <a:solidFill>
                  <a:schemeClr val="tx1"/>
                </a:solidFill>
                <a:latin typeface="Calisto MT" pitchFamily="18" charset="0"/>
              </a:rPr>
              <a:t>Malaika et Starion commercialisent au Royaume-Uni des imitations de parfums fins de la gamme «Creation Lamis». </a:t>
            </a:r>
          </a:p>
          <a:p>
            <a:pPr algn="just" eaLnBrk="1" hangingPunct="1">
              <a:lnSpc>
                <a:spcPct val="80000"/>
              </a:lnSpc>
            </a:pPr>
            <a:endParaRPr lang="fr-CH" sz="1900" smtClean="0">
              <a:solidFill>
                <a:schemeClr val="tx1"/>
              </a:solidFill>
              <a:latin typeface="Calisto MT" pitchFamily="18" charset="0"/>
            </a:endParaRPr>
          </a:p>
          <a:p>
            <a:pPr algn="just" eaLnBrk="1" hangingPunct="1">
              <a:lnSpc>
                <a:spcPct val="80000"/>
              </a:lnSpc>
            </a:pPr>
            <a:r>
              <a:rPr lang="fr-CH" sz="1900" smtClean="0">
                <a:solidFill>
                  <a:schemeClr val="tx1"/>
                </a:solidFill>
                <a:latin typeface="Calisto MT" pitchFamily="18" charset="0"/>
              </a:rPr>
              <a:t>Starion commercialise également des imitations de parfums fins des gammes «Dorall» et «Stitch».</a:t>
            </a:r>
          </a:p>
          <a:p>
            <a:pPr algn="just" eaLnBrk="1" hangingPunct="1">
              <a:lnSpc>
                <a:spcPct val="80000"/>
              </a:lnSpc>
            </a:pPr>
            <a:endParaRPr lang="fr-CH" sz="1900" smtClean="0">
              <a:solidFill>
                <a:schemeClr val="tx1"/>
              </a:solidFill>
              <a:latin typeface="Calisto MT" pitchFamily="18" charset="0"/>
            </a:endParaRPr>
          </a:p>
          <a:p>
            <a:pPr algn="just" eaLnBrk="1" hangingPunct="1">
              <a:lnSpc>
                <a:spcPct val="80000"/>
              </a:lnSpc>
            </a:pPr>
            <a:r>
              <a:rPr lang="fr-CH" sz="1900" smtClean="0">
                <a:solidFill>
                  <a:schemeClr val="tx1"/>
                </a:solidFill>
                <a:latin typeface="Calisto MT" pitchFamily="18" charset="0"/>
              </a:rPr>
              <a:t>Les gammes «Creation Lamis» et «Dorall» sont produites par Bellure.</a:t>
            </a:r>
          </a:p>
          <a:p>
            <a:pPr algn="just" eaLnBrk="1" hangingPunct="1">
              <a:lnSpc>
                <a:spcPct val="80000"/>
              </a:lnSpc>
            </a:pPr>
            <a:endParaRPr lang="fr-CH" sz="2400" smtClean="0">
              <a:solidFill>
                <a:srgbClr val="898989"/>
              </a:solidFill>
              <a:latin typeface="Calisto MT" pitchFamily="18" charset="0"/>
            </a:endParaRPr>
          </a:p>
          <a:p>
            <a:pPr algn="just" eaLnBrk="1" hangingPunct="1">
              <a:lnSpc>
                <a:spcPct val="80000"/>
              </a:lnSpc>
            </a:pPr>
            <a:endParaRPr lang="fr-CH" sz="1900" smtClean="0">
              <a:solidFill>
                <a:srgbClr val="898989"/>
              </a:solidFill>
              <a:latin typeface="Calisto MT"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ctrTitle"/>
          </p:nvPr>
        </p:nvSpPr>
        <p:spPr>
          <a:xfrm>
            <a:off x="685800" y="357188"/>
            <a:ext cx="7772400" cy="1857375"/>
          </a:xfrm>
        </p:spPr>
        <p:txBody>
          <a:bodyPr/>
          <a:lstStyle/>
          <a:p>
            <a:pPr algn="l" eaLnBrk="1" hangingPunct="1"/>
            <a:r>
              <a:rPr lang="fr-CH" sz="2100" b="1" smtClean="0">
                <a:solidFill>
                  <a:schemeClr val="tx2"/>
                </a:solidFill>
                <a:latin typeface="Copperplate Gothic Bold" pitchFamily="34" charset="0"/>
                <a:cs typeface="Arial" charset="0"/>
              </a:rPr>
              <a:t>L’Oréal SA, </a:t>
            </a:r>
            <a:br>
              <a:rPr lang="fr-CH" sz="2100" b="1" smtClean="0">
                <a:solidFill>
                  <a:schemeClr val="tx2"/>
                </a:solidFill>
                <a:latin typeface="Copperplate Gothic Bold" pitchFamily="34" charset="0"/>
                <a:cs typeface="Arial" charset="0"/>
              </a:rPr>
            </a:br>
            <a:r>
              <a:rPr lang="fr-CH" sz="2100" b="1" smtClean="0">
                <a:solidFill>
                  <a:schemeClr val="tx2"/>
                </a:solidFill>
                <a:latin typeface="Copperplate Gothic Bold" pitchFamily="34" charset="0"/>
                <a:cs typeface="Arial" charset="0"/>
              </a:rPr>
              <a:t>Lancôme parfums et beauté &amp; Cie SNC,</a:t>
            </a:r>
            <a:br>
              <a:rPr lang="fr-CH" sz="2100" b="1" smtClean="0">
                <a:solidFill>
                  <a:schemeClr val="tx2"/>
                </a:solidFill>
                <a:latin typeface="Copperplate Gothic Bold" pitchFamily="34" charset="0"/>
                <a:cs typeface="Arial" charset="0"/>
              </a:rPr>
            </a:br>
            <a:r>
              <a:rPr lang="fr-CH" sz="2100" b="1" smtClean="0">
                <a:solidFill>
                  <a:schemeClr val="tx2"/>
                </a:solidFill>
                <a:latin typeface="Copperplate Gothic Bold" pitchFamily="34" charset="0"/>
                <a:cs typeface="Arial" charset="0"/>
              </a:rPr>
              <a:t>Laboratoire Garnier &amp; Cie (ci-après ensemble L’Oréal e.a.) c/ Bellure NV, Malaika Investments Ltd, Starion International Ltd</a:t>
            </a:r>
            <a:br>
              <a:rPr lang="fr-CH" sz="2100" b="1" smtClean="0">
                <a:solidFill>
                  <a:schemeClr val="tx2"/>
                </a:solidFill>
                <a:latin typeface="Copperplate Gothic Bold" pitchFamily="34" charset="0"/>
                <a:cs typeface="Arial" charset="0"/>
              </a:rPr>
            </a:br>
            <a:r>
              <a:rPr lang="fr-CH" sz="2100" b="1" i="1" smtClean="0">
                <a:solidFill>
                  <a:schemeClr val="tx2"/>
                </a:solidFill>
                <a:latin typeface="Copperplate Gothic Bold" pitchFamily="34" charset="0"/>
                <a:cs typeface="Arial" charset="0"/>
              </a:rPr>
              <a:t>CJCE 18 juin  2009</a:t>
            </a:r>
            <a:endParaRPr lang="fr-CH" sz="2100" smtClean="0">
              <a:solidFill>
                <a:schemeClr val="tx2"/>
              </a:solidFill>
              <a:latin typeface="Copperplate Gothic Bold" pitchFamily="34" charset="0"/>
            </a:endParaRPr>
          </a:p>
        </p:txBody>
      </p:sp>
      <p:sp>
        <p:nvSpPr>
          <p:cNvPr id="31746" name="Subtitle 2"/>
          <p:cNvSpPr>
            <a:spLocks noGrp="1"/>
          </p:cNvSpPr>
          <p:nvPr>
            <p:ph type="subTitle" idx="1"/>
          </p:nvPr>
        </p:nvSpPr>
        <p:spPr>
          <a:xfrm>
            <a:off x="714375" y="2428875"/>
            <a:ext cx="7058025" cy="3209925"/>
          </a:xfrm>
        </p:spPr>
        <p:txBody>
          <a:bodyPr/>
          <a:lstStyle/>
          <a:p>
            <a:pPr algn="just" eaLnBrk="1" hangingPunct="1">
              <a:lnSpc>
                <a:spcPct val="90000"/>
              </a:lnSpc>
            </a:pPr>
            <a:r>
              <a:rPr lang="fr-CH" sz="1900" smtClean="0">
                <a:solidFill>
                  <a:schemeClr val="tx1"/>
                </a:solidFill>
                <a:latin typeface="Calisto MT" pitchFamily="18" charset="0"/>
              </a:rPr>
              <a:t>Dans le cadre de la commercialisation des parfums des gammes «Creation Lamis», «Dorall» ainsi que «Stitch», Malaika et Starion utilisent des listes comparatives, communiquées aux détaillants, qui indiquent la marque verbale du parfum fin dont le parfum commercialisé est l’imitation.</a:t>
            </a:r>
          </a:p>
          <a:p>
            <a:pPr algn="just" eaLnBrk="1" hangingPunct="1">
              <a:lnSpc>
                <a:spcPct val="90000"/>
              </a:lnSpc>
            </a:pPr>
            <a:endParaRPr lang="fr-CH" sz="1900" smtClean="0">
              <a:solidFill>
                <a:schemeClr val="tx1"/>
              </a:solidFill>
              <a:latin typeface="Calisto MT" pitchFamily="18" charset="0"/>
            </a:endParaRPr>
          </a:p>
          <a:p>
            <a:pPr algn="just" eaLnBrk="1" hangingPunct="1">
              <a:lnSpc>
                <a:spcPct val="90000"/>
              </a:lnSpc>
            </a:pPr>
            <a:r>
              <a:rPr lang="fr-CH" sz="1900" smtClean="0">
                <a:solidFill>
                  <a:schemeClr val="tx1"/>
                </a:solidFill>
                <a:latin typeface="Calisto MT" pitchFamily="18" charset="0"/>
              </a:rPr>
              <a:t>Introduction par l’Oréal e.a. d’une action en contrefaçon devant la High Court of Justice (RU) à l’encontre des défenderesses.</a:t>
            </a:r>
          </a:p>
          <a:p>
            <a:pPr algn="just" eaLnBrk="1" hangingPunct="1">
              <a:lnSpc>
                <a:spcPct val="90000"/>
              </a:lnSpc>
            </a:pPr>
            <a:endParaRPr lang="fr-CH" sz="1900" smtClean="0">
              <a:solidFill>
                <a:schemeClr val="tx1"/>
              </a:solidFill>
              <a:latin typeface="Calisto MT" pitchFamily="18" charset="0"/>
            </a:endParaRPr>
          </a:p>
          <a:p>
            <a:pPr algn="just" eaLnBrk="1" hangingPunct="1">
              <a:lnSpc>
                <a:spcPct val="90000"/>
              </a:lnSpc>
            </a:pPr>
            <a:r>
              <a:rPr lang="fr-CH" sz="1900" smtClean="0">
                <a:solidFill>
                  <a:schemeClr val="tx1"/>
                </a:solidFill>
                <a:latin typeface="Calisto MT" pitchFamily="18" charset="0"/>
              </a:rPr>
              <a:t>Jugement de la High Court qui fait droit partiellement au recours de l’Oréal e.a.</a:t>
            </a:r>
          </a:p>
          <a:p>
            <a:pPr algn="just" eaLnBrk="1" hangingPunct="1">
              <a:lnSpc>
                <a:spcPct val="90000"/>
              </a:lnSpc>
            </a:pPr>
            <a:endParaRPr lang="fr-CH" sz="1900" smtClean="0">
              <a:solidFill>
                <a:schemeClr val="tx1"/>
              </a:solidFill>
              <a:latin typeface="Calisto MT" pitchFamily="18" charset="0"/>
            </a:endParaRPr>
          </a:p>
          <a:p>
            <a:pPr algn="just" eaLnBrk="1" hangingPunct="1">
              <a:lnSpc>
                <a:spcPct val="90000"/>
              </a:lnSpc>
            </a:pPr>
            <a:endParaRPr lang="fr-CH" sz="1900" smtClean="0">
              <a:solidFill>
                <a:schemeClr val="tx1"/>
              </a:solidFill>
              <a:latin typeface="Calisto MT"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ctrTitle"/>
          </p:nvPr>
        </p:nvSpPr>
        <p:spPr>
          <a:xfrm>
            <a:off x="685800" y="285750"/>
            <a:ext cx="7772400" cy="1643063"/>
          </a:xfrm>
        </p:spPr>
        <p:txBody>
          <a:bodyPr/>
          <a:lstStyle/>
          <a:p>
            <a:pPr algn="l" eaLnBrk="1" hangingPunct="1"/>
            <a:r>
              <a:rPr lang="fr-CH" sz="1900" b="1" smtClean="0">
                <a:solidFill>
                  <a:schemeClr val="tx2"/>
                </a:solidFill>
                <a:latin typeface="Copperplate Gothic Bold" pitchFamily="34" charset="0"/>
                <a:cs typeface="Arial" charset="0"/>
              </a:rPr>
              <a:t>L’Oréal SA, </a:t>
            </a:r>
            <a:br>
              <a:rPr lang="fr-CH" sz="1900" b="1" smtClean="0">
                <a:solidFill>
                  <a:schemeClr val="tx2"/>
                </a:solidFill>
                <a:latin typeface="Copperplate Gothic Bold" pitchFamily="34" charset="0"/>
                <a:cs typeface="Arial" charset="0"/>
              </a:rPr>
            </a:br>
            <a:r>
              <a:rPr lang="fr-CH" sz="1900" b="1" smtClean="0">
                <a:solidFill>
                  <a:schemeClr val="tx2"/>
                </a:solidFill>
                <a:latin typeface="Copperplate Gothic Bold" pitchFamily="34" charset="0"/>
                <a:cs typeface="Arial" charset="0"/>
              </a:rPr>
              <a:t>Lancôme parfums et beauté &amp; Cie SNC,</a:t>
            </a:r>
            <a:br>
              <a:rPr lang="fr-CH" sz="1900" b="1" smtClean="0">
                <a:solidFill>
                  <a:schemeClr val="tx2"/>
                </a:solidFill>
                <a:latin typeface="Copperplate Gothic Bold" pitchFamily="34" charset="0"/>
                <a:cs typeface="Arial" charset="0"/>
              </a:rPr>
            </a:br>
            <a:r>
              <a:rPr lang="fr-CH" sz="1900" b="1" smtClean="0">
                <a:solidFill>
                  <a:schemeClr val="tx2"/>
                </a:solidFill>
                <a:latin typeface="Copperplate Gothic Bold" pitchFamily="34" charset="0"/>
                <a:cs typeface="Arial" charset="0"/>
              </a:rPr>
              <a:t>Laboratoire Garnier &amp; Cie (ci-après ensemble L’Oréal e.a.) c/ Bellure NV, Malaika Investments Ltd, Starion International Ltd</a:t>
            </a:r>
            <a:br>
              <a:rPr lang="fr-CH" sz="1900" b="1" smtClean="0">
                <a:solidFill>
                  <a:schemeClr val="tx2"/>
                </a:solidFill>
                <a:latin typeface="Copperplate Gothic Bold" pitchFamily="34" charset="0"/>
                <a:cs typeface="Arial" charset="0"/>
              </a:rPr>
            </a:br>
            <a:r>
              <a:rPr lang="fr-CH" sz="1900" b="1" i="1" smtClean="0">
                <a:solidFill>
                  <a:schemeClr val="tx2"/>
                </a:solidFill>
                <a:latin typeface="Copperplate Gothic Bold" pitchFamily="34" charset="0"/>
                <a:cs typeface="Arial" charset="0"/>
              </a:rPr>
              <a:t>CJCE 18 juin  2009</a:t>
            </a:r>
            <a:endParaRPr lang="fr-CH" sz="1900" smtClean="0">
              <a:solidFill>
                <a:schemeClr val="tx2"/>
              </a:solidFill>
              <a:latin typeface="Copperplate Gothic Bold" pitchFamily="34" charset="0"/>
            </a:endParaRPr>
          </a:p>
        </p:txBody>
      </p:sp>
      <p:sp>
        <p:nvSpPr>
          <p:cNvPr id="32770" name="Subtitle 2"/>
          <p:cNvSpPr>
            <a:spLocks noGrp="1"/>
          </p:cNvSpPr>
          <p:nvPr>
            <p:ph type="subTitle" idx="1"/>
          </p:nvPr>
        </p:nvSpPr>
        <p:spPr>
          <a:xfrm>
            <a:off x="827088" y="2060575"/>
            <a:ext cx="6945312" cy="4608513"/>
          </a:xfrm>
        </p:spPr>
        <p:txBody>
          <a:bodyPr/>
          <a:lstStyle/>
          <a:p>
            <a:pPr algn="just" eaLnBrk="1" hangingPunct="1">
              <a:lnSpc>
                <a:spcPct val="80000"/>
              </a:lnSpc>
            </a:pPr>
            <a:r>
              <a:rPr lang="fr-CH" sz="1700" smtClean="0">
                <a:solidFill>
                  <a:schemeClr val="tx1"/>
                </a:solidFill>
                <a:latin typeface="Calisto MT" pitchFamily="18" charset="0"/>
              </a:rPr>
              <a:t>Recours des défenderesses et de l’Oréal e.a. devant la Court of Appeal (RU) contre le Jugement de la High Court.</a:t>
            </a:r>
          </a:p>
          <a:p>
            <a:pPr algn="just" eaLnBrk="1" hangingPunct="1">
              <a:lnSpc>
                <a:spcPct val="80000"/>
              </a:lnSpc>
            </a:pPr>
            <a:endParaRPr lang="fr-CH" sz="1700" smtClean="0">
              <a:solidFill>
                <a:schemeClr val="tx1"/>
              </a:solidFill>
              <a:latin typeface="Calisto MT" pitchFamily="18" charset="0"/>
            </a:endParaRPr>
          </a:p>
          <a:p>
            <a:pPr algn="just" eaLnBrk="1" hangingPunct="1">
              <a:lnSpc>
                <a:spcPct val="80000"/>
              </a:lnSpc>
            </a:pPr>
            <a:r>
              <a:rPr lang="fr-CH" sz="1700" smtClean="0">
                <a:solidFill>
                  <a:schemeClr val="tx1"/>
                </a:solidFill>
                <a:latin typeface="Calisto MT" pitchFamily="18" charset="0"/>
              </a:rPr>
              <a:t>La Court of Appeal saisit la CJCE à titre préjudiciel.</a:t>
            </a:r>
          </a:p>
          <a:p>
            <a:pPr algn="just" eaLnBrk="1" hangingPunct="1">
              <a:lnSpc>
                <a:spcPct val="80000"/>
              </a:lnSpc>
            </a:pPr>
            <a:endParaRPr lang="fr-CH" sz="1700" smtClean="0">
              <a:solidFill>
                <a:schemeClr val="tx1"/>
              </a:solidFill>
              <a:latin typeface="Calisto MT" pitchFamily="18" charset="0"/>
            </a:endParaRPr>
          </a:p>
          <a:p>
            <a:pPr algn="just" eaLnBrk="1" hangingPunct="1">
              <a:lnSpc>
                <a:spcPct val="80000"/>
              </a:lnSpc>
            </a:pPr>
            <a:r>
              <a:rPr lang="fr-CH" sz="1700" smtClean="0">
                <a:solidFill>
                  <a:schemeClr val="tx1"/>
                </a:solidFill>
                <a:latin typeface="Calisto MT" pitchFamily="18" charset="0"/>
              </a:rPr>
              <a:t>La question est celle de savoir si l’usage de la marque d’un concurrent dans le cadre de listes comparatives est-il susceptible d’être interdit en application de la l’art.5 paragraphe 1, sous a)  de la directive 89/104/CEE.</a:t>
            </a:r>
          </a:p>
          <a:p>
            <a:pPr algn="just" eaLnBrk="1" hangingPunct="1">
              <a:lnSpc>
                <a:spcPct val="80000"/>
              </a:lnSpc>
            </a:pPr>
            <a:endParaRPr lang="fr-CH" sz="1700" smtClean="0">
              <a:solidFill>
                <a:schemeClr val="tx1"/>
              </a:solidFill>
              <a:latin typeface="Calisto MT" pitchFamily="18" charset="0"/>
            </a:endParaRPr>
          </a:p>
          <a:p>
            <a:pPr algn="just" eaLnBrk="1" hangingPunct="1">
              <a:lnSpc>
                <a:spcPct val="90000"/>
              </a:lnSpc>
            </a:pPr>
            <a:r>
              <a:rPr lang="fr-CH" sz="1700" smtClean="0">
                <a:solidFill>
                  <a:schemeClr val="tx1"/>
                </a:solidFill>
                <a:latin typeface="Calisto MT" pitchFamily="18" charset="0"/>
              </a:rPr>
              <a:t>Dès lors qu’une publicité comparative qui présente les produits de l’annonceur comme une imitation d’un produit portant une marque est qualifiée par la directive 84/450/CEE </a:t>
            </a:r>
            <a:r>
              <a:rPr lang="fr-CH" sz="1700" b="1" smtClean="0">
                <a:solidFill>
                  <a:schemeClr val="tx1"/>
                </a:solidFill>
                <a:latin typeface="Calisto MT" pitchFamily="18" charset="0"/>
              </a:rPr>
              <a:t>comme étant contraire à une concurrence loyale et donc illicite, le profit réalisé par l’annonceur grâce à une telle publicité est le fruit d’une concurrence déloyale et doit, par conséquent, être considéré comme indûment tiré de la notoriété attachée à cette marque.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539750" y="260350"/>
            <a:ext cx="7772400" cy="1571625"/>
          </a:xfrm>
        </p:spPr>
        <p:txBody>
          <a:bodyPr/>
          <a:lstStyle/>
          <a:p>
            <a:pPr eaLnBrk="1" hangingPunct="1"/>
            <a:r>
              <a:rPr lang="fr-FR" sz="3600" b="1" smtClean="0">
                <a:solidFill>
                  <a:schemeClr val="tx2"/>
                </a:solidFill>
                <a:latin typeface="Copperplate Gothic Bold" pitchFamily="34" charset="0"/>
              </a:rPr>
              <a:t>Suisse</a:t>
            </a:r>
            <a:endParaRPr lang="fr-CH" sz="3600" smtClean="0">
              <a:solidFill>
                <a:schemeClr val="tx2"/>
              </a:solidFill>
              <a:latin typeface="Copperplate Gothic Bold" pitchFamily="34" charset="0"/>
            </a:endParaRPr>
          </a:p>
        </p:txBody>
      </p:sp>
      <p:sp>
        <p:nvSpPr>
          <p:cNvPr id="15362" name="Subtitle 2"/>
          <p:cNvSpPr>
            <a:spLocks noGrp="1"/>
          </p:cNvSpPr>
          <p:nvPr>
            <p:ph type="subTitle" idx="1"/>
          </p:nvPr>
        </p:nvSpPr>
        <p:spPr>
          <a:xfrm>
            <a:off x="1258888" y="1484313"/>
            <a:ext cx="6400800" cy="3781425"/>
          </a:xfrm>
        </p:spPr>
        <p:txBody>
          <a:bodyPr/>
          <a:lstStyle/>
          <a:p>
            <a:pPr eaLnBrk="1" hangingPunct="1">
              <a:lnSpc>
                <a:spcPct val="80000"/>
              </a:lnSpc>
              <a:spcBef>
                <a:spcPct val="0"/>
              </a:spcBef>
              <a:tabLst>
                <a:tab pos="574675" algn="l"/>
                <a:tab pos="757238" algn="l"/>
              </a:tabLst>
            </a:pPr>
            <a:endParaRPr lang="en-GB" sz="2400" b="1" smtClean="0">
              <a:solidFill>
                <a:srgbClr val="898989"/>
              </a:solidFill>
              <a:latin typeface="Arial" charset="0"/>
              <a:cs typeface="Arial" charset="0"/>
            </a:endParaRPr>
          </a:p>
          <a:p>
            <a:pPr algn="just" eaLnBrk="1" hangingPunct="1">
              <a:lnSpc>
                <a:spcPct val="80000"/>
              </a:lnSpc>
              <a:spcBef>
                <a:spcPct val="0"/>
              </a:spcBef>
              <a:tabLst>
                <a:tab pos="574675" algn="l"/>
                <a:tab pos="757238" algn="l"/>
              </a:tabLst>
            </a:pPr>
            <a:r>
              <a:rPr lang="fr-FR" sz="2400" b="1" smtClean="0">
                <a:solidFill>
                  <a:schemeClr val="tx1"/>
                </a:solidFill>
                <a:latin typeface="Calisto MT" pitchFamily="18" charset="0"/>
                <a:cs typeface="Arial" charset="0"/>
              </a:rPr>
              <a:t>RADIO SUISSE ROMANDE: 	</a:t>
            </a: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400" b="1" smtClean="0">
                <a:solidFill>
                  <a:schemeClr val="tx1"/>
                </a:solidFill>
                <a:latin typeface="Calisto MT" pitchFamily="18" charset="0"/>
                <a:cs typeface="Arial" charset="0"/>
              </a:rPr>
              <a:t>Protection de la marque imposée et  besoin absolu de libre disposition nié</a:t>
            </a:r>
          </a:p>
          <a:p>
            <a:pPr algn="just" eaLnBrk="1" hangingPunct="1">
              <a:lnSpc>
                <a:spcPct val="80000"/>
              </a:lnSpc>
              <a:spcBef>
                <a:spcPct val="0"/>
              </a:spcBef>
              <a:tabLst>
                <a:tab pos="574675" algn="l"/>
                <a:tab pos="757238" algn="l"/>
              </a:tabLst>
            </a:pPr>
            <a:r>
              <a:rPr lang="fr-FR" sz="2400" b="1" i="1" smtClean="0">
                <a:solidFill>
                  <a:schemeClr val="tx1"/>
                </a:solidFill>
                <a:latin typeface="Calisto MT" pitchFamily="18" charset="0"/>
                <a:cs typeface="Arial" charset="0"/>
              </a:rPr>
              <a:t>ATF 30 novembre 2009</a:t>
            </a: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400" b="1" smtClean="0">
                <a:solidFill>
                  <a:schemeClr val="tx1"/>
                </a:solidFill>
                <a:latin typeface="Calisto MT" pitchFamily="18" charset="0"/>
                <a:cs typeface="Arial" charset="0"/>
              </a:rPr>
              <a:t>Swatch Group c/ Watch ag:	</a:t>
            </a: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400" b="1" smtClean="0">
                <a:solidFill>
                  <a:schemeClr val="tx1"/>
                </a:solidFill>
                <a:latin typeface="Calisto MT" pitchFamily="18" charset="0"/>
                <a:cs typeface="Arial" charset="0"/>
              </a:rPr>
              <a:t>Protection de la marque notoirement connue réservée aux titulaires de marques étrangères</a:t>
            </a:r>
          </a:p>
          <a:p>
            <a:pPr algn="just" eaLnBrk="1" hangingPunct="1">
              <a:lnSpc>
                <a:spcPct val="80000"/>
              </a:lnSpc>
              <a:tabLst>
                <a:tab pos="574675" algn="l"/>
                <a:tab pos="757238" algn="l"/>
              </a:tabLst>
            </a:pPr>
            <a:r>
              <a:rPr lang="fr-FR" sz="2400" b="1" i="1" smtClean="0">
                <a:solidFill>
                  <a:schemeClr val="tx1"/>
                </a:solidFill>
                <a:latin typeface="Calisto MT" pitchFamily="18" charset="0"/>
                <a:cs typeface="Arial" charset="0"/>
              </a:rPr>
              <a:t>TAF 26 août 2009</a:t>
            </a:r>
            <a:endParaRPr lang="fr-FR" sz="2400" b="1" smtClean="0">
              <a:solidFill>
                <a:schemeClr val="tx1"/>
              </a:solidFill>
              <a:latin typeface="Calisto MT" pitchFamily="18" charset="0"/>
              <a:cs typeface="Arial" charset="0"/>
            </a:endParaRPr>
          </a:p>
          <a:p>
            <a:pPr eaLnBrk="1" hangingPunct="1">
              <a:lnSpc>
                <a:spcPct val="80000"/>
              </a:lnSpc>
              <a:tabLst>
                <a:tab pos="574675" algn="l"/>
                <a:tab pos="757238" algn="l"/>
              </a:tabLst>
            </a:pPr>
            <a:endParaRPr lang="fr-CH" sz="2400" smtClean="0">
              <a:solidFill>
                <a:srgbClr val="898989"/>
              </a:solidFill>
              <a:latin typeface="Calisto MT" pitchFamily="18"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85800" y="785813"/>
            <a:ext cx="7772400" cy="1571625"/>
          </a:xfrm>
        </p:spPr>
        <p:txBody>
          <a:bodyPr/>
          <a:lstStyle/>
          <a:p>
            <a:pPr eaLnBrk="1" hangingPunct="1"/>
            <a:r>
              <a:rPr lang="fr-FR" sz="3600" b="1" smtClean="0">
                <a:solidFill>
                  <a:schemeClr val="tx2"/>
                </a:solidFill>
                <a:latin typeface="Copperplate Gothic Bold" pitchFamily="34" charset="0"/>
                <a:cs typeface="Arial" charset="0"/>
              </a:rPr>
              <a:t>France</a:t>
            </a:r>
            <a:endParaRPr lang="fr-CH" sz="3600" smtClean="0">
              <a:solidFill>
                <a:schemeClr val="tx2"/>
              </a:solidFill>
              <a:latin typeface="Copperplate Gothic Bold" pitchFamily="34" charset="0"/>
              <a:cs typeface="Arial" charset="0"/>
            </a:endParaRPr>
          </a:p>
        </p:txBody>
      </p:sp>
      <p:sp>
        <p:nvSpPr>
          <p:cNvPr id="16386" name="Subtitle 2"/>
          <p:cNvSpPr>
            <a:spLocks noGrp="1"/>
          </p:cNvSpPr>
          <p:nvPr>
            <p:ph type="subTitle" idx="1"/>
          </p:nvPr>
        </p:nvSpPr>
        <p:spPr>
          <a:xfrm>
            <a:off x="1331913" y="2060575"/>
            <a:ext cx="6400800" cy="2995613"/>
          </a:xfrm>
        </p:spPr>
        <p:txBody>
          <a:bodyPr/>
          <a:lstStyle/>
          <a:p>
            <a:pPr algn="l" eaLnBrk="1" hangingPunct="1">
              <a:lnSpc>
                <a:spcPct val="80000"/>
              </a:lnSpc>
            </a:pPr>
            <a:r>
              <a:rPr lang="en-GB" sz="2800" b="1" smtClean="0">
                <a:solidFill>
                  <a:schemeClr val="tx1"/>
                </a:solidFill>
                <a:latin typeface="Calisto MT" pitchFamily="18" charset="0"/>
                <a:cs typeface="Arial" charset="0"/>
              </a:rPr>
              <a:t>GFA (Groupement foncier agricole) Château de Figeac c/ la société Rocher Bellevue Figeac</a:t>
            </a:r>
            <a:r>
              <a:rPr lang="en-GB" b="1" smtClean="0">
                <a:solidFill>
                  <a:schemeClr val="tx1"/>
                </a:solidFill>
                <a:latin typeface="Calisto MT" pitchFamily="18" charset="0"/>
                <a:cs typeface="Arial" charset="0"/>
              </a:rPr>
              <a:t>:</a:t>
            </a:r>
          </a:p>
          <a:p>
            <a:pPr algn="just" eaLnBrk="1" hangingPunct="1">
              <a:lnSpc>
                <a:spcPct val="80000"/>
              </a:lnSpc>
            </a:pPr>
            <a:endParaRPr lang="en-GB" sz="2800" b="1" smtClean="0">
              <a:solidFill>
                <a:schemeClr val="tx1"/>
              </a:solidFill>
              <a:latin typeface="Calisto MT" pitchFamily="18" charset="0"/>
              <a:cs typeface="Arial" charset="0"/>
            </a:endParaRPr>
          </a:p>
          <a:p>
            <a:pPr algn="just" eaLnBrk="1" hangingPunct="1">
              <a:lnSpc>
                <a:spcPct val="80000"/>
              </a:lnSpc>
            </a:pPr>
            <a:r>
              <a:rPr lang="en-GB" sz="2800" b="1" smtClean="0">
                <a:solidFill>
                  <a:schemeClr val="tx1"/>
                </a:solidFill>
                <a:latin typeface="Calisto MT" pitchFamily="18" charset="0"/>
                <a:cs typeface="Arial" charset="0"/>
              </a:rPr>
              <a:t>Action en nullité d’une marque pour déceptivité et ancienneté de l’usage inopérante </a:t>
            </a:r>
            <a:r>
              <a:rPr lang="en-GB" b="1" smtClean="0">
                <a:solidFill>
                  <a:schemeClr val="tx1"/>
                </a:solidFill>
                <a:latin typeface="Calisto MT" pitchFamily="18" charset="0"/>
                <a:cs typeface="Arial" charset="0"/>
              </a:rPr>
              <a:t>	</a:t>
            </a:r>
            <a:r>
              <a:rPr lang="en-GB" sz="2800" b="1" i="1" smtClean="0">
                <a:solidFill>
                  <a:schemeClr val="tx1"/>
                </a:solidFill>
                <a:latin typeface="Calisto MT" pitchFamily="18" charset="0"/>
                <a:cs typeface="Arial" charset="0"/>
              </a:rPr>
              <a:t>Cass. Com 13 octobre 2009</a:t>
            </a:r>
            <a:endParaRPr lang="en-GB" sz="2800" b="1" smtClean="0">
              <a:solidFill>
                <a:schemeClr val="tx1"/>
              </a:solidFill>
              <a:latin typeface="Calisto MT" pitchFamily="18" charset="0"/>
              <a:cs typeface="Arial" charset="0"/>
            </a:endParaRPr>
          </a:p>
          <a:p>
            <a:pPr eaLnBrk="1" hangingPunct="1">
              <a:lnSpc>
                <a:spcPct val="80000"/>
              </a:lnSpc>
            </a:pPr>
            <a:endParaRPr lang="fr-CH" sz="3600" smtClean="0">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1000125" y="428625"/>
            <a:ext cx="7772400" cy="1470025"/>
          </a:xfrm>
        </p:spPr>
        <p:txBody>
          <a:bodyPr/>
          <a:lstStyle/>
          <a:p>
            <a:pPr eaLnBrk="1" hangingPunct="1"/>
            <a:r>
              <a:rPr lang="fr-FR" sz="3600" b="1" smtClean="0">
                <a:solidFill>
                  <a:schemeClr val="tx2"/>
                </a:solidFill>
                <a:latin typeface="Copperplate Gothic Bold" pitchFamily="34" charset="0"/>
                <a:cs typeface="Arial" charset="0"/>
              </a:rPr>
              <a:t>Union européenne</a:t>
            </a:r>
            <a:endParaRPr lang="fr-CH" sz="3600" smtClean="0">
              <a:solidFill>
                <a:schemeClr val="tx2"/>
              </a:solidFill>
              <a:latin typeface="Copperplate Gothic Bold" pitchFamily="34" charset="0"/>
            </a:endParaRPr>
          </a:p>
        </p:txBody>
      </p:sp>
      <p:sp>
        <p:nvSpPr>
          <p:cNvPr id="17410" name="Subtitle 2"/>
          <p:cNvSpPr>
            <a:spLocks noGrp="1"/>
          </p:cNvSpPr>
          <p:nvPr>
            <p:ph type="subTitle" idx="1"/>
          </p:nvPr>
        </p:nvSpPr>
        <p:spPr>
          <a:xfrm>
            <a:off x="1285875" y="1714500"/>
            <a:ext cx="6486525" cy="3924300"/>
          </a:xfrm>
        </p:spPr>
        <p:txBody>
          <a:bodyPr/>
          <a:lstStyle/>
          <a:p>
            <a:pPr algn="l" eaLnBrk="1" hangingPunct="1">
              <a:lnSpc>
                <a:spcPct val="80000"/>
              </a:lnSpc>
            </a:pPr>
            <a:r>
              <a:rPr lang="fr-CH" sz="2200" b="1" smtClean="0">
                <a:solidFill>
                  <a:schemeClr val="tx1"/>
                </a:solidFill>
                <a:latin typeface="Calisto MT" pitchFamily="18" charset="0"/>
                <a:cs typeface="Arial" charset="0"/>
              </a:rPr>
              <a:t>L’Oréal SA, </a:t>
            </a:r>
          </a:p>
          <a:p>
            <a:pPr algn="l" eaLnBrk="1" hangingPunct="1">
              <a:lnSpc>
                <a:spcPct val="80000"/>
              </a:lnSpc>
            </a:pPr>
            <a:r>
              <a:rPr lang="fr-CH" sz="2200" b="1" smtClean="0">
                <a:solidFill>
                  <a:schemeClr val="tx1"/>
                </a:solidFill>
                <a:latin typeface="Calisto MT" pitchFamily="18" charset="0"/>
                <a:cs typeface="Arial" charset="0"/>
              </a:rPr>
              <a:t>Lancôme parfums et beauté &amp; Cie SNC,</a:t>
            </a:r>
          </a:p>
          <a:p>
            <a:pPr algn="l" eaLnBrk="1" hangingPunct="1">
              <a:lnSpc>
                <a:spcPct val="80000"/>
              </a:lnSpc>
            </a:pPr>
            <a:r>
              <a:rPr lang="fr-CH" sz="2200" b="1" smtClean="0">
                <a:solidFill>
                  <a:schemeClr val="tx1"/>
                </a:solidFill>
                <a:latin typeface="Calisto MT" pitchFamily="18" charset="0"/>
                <a:cs typeface="Arial" charset="0"/>
              </a:rPr>
              <a:t>Laboratoire Garnier &amp; Cie </a:t>
            </a:r>
          </a:p>
          <a:p>
            <a:pPr algn="l" eaLnBrk="1" hangingPunct="1">
              <a:lnSpc>
                <a:spcPct val="80000"/>
              </a:lnSpc>
            </a:pPr>
            <a:r>
              <a:rPr lang="fr-CH" sz="2200" b="1" smtClean="0">
                <a:solidFill>
                  <a:schemeClr val="tx1"/>
                </a:solidFill>
                <a:latin typeface="Calisto MT" pitchFamily="18" charset="0"/>
                <a:cs typeface="Arial" charset="0"/>
              </a:rPr>
              <a:t>c/</a:t>
            </a:r>
          </a:p>
          <a:p>
            <a:pPr algn="l" eaLnBrk="1" hangingPunct="1">
              <a:lnSpc>
                <a:spcPct val="80000"/>
              </a:lnSpc>
            </a:pPr>
            <a:r>
              <a:rPr lang="fr-CH" sz="2200" b="1" smtClean="0">
                <a:solidFill>
                  <a:schemeClr val="tx1"/>
                </a:solidFill>
                <a:latin typeface="Calisto MT" pitchFamily="18" charset="0"/>
                <a:cs typeface="Arial" charset="0"/>
              </a:rPr>
              <a:t>Bellure NV,</a:t>
            </a:r>
          </a:p>
          <a:p>
            <a:pPr algn="l" eaLnBrk="1" hangingPunct="1">
              <a:lnSpc>
                <a:spcPct val="80000"/>
              </a:lnSpc>
            </a:pPr>
            <a:r>
              <a:rPr lang="fr-CH" sz="2200" b="1" smtClean="0">
                <a:solidFill>
                  <a:schemeClr val="tx1"/>
                </a:solidFill>
                <a:latin typeface="Calisto MT" pitchFamily="18" charset="0"/>
                <a:cs typeface="Arial" charset="0"/>
              </a:rPr>
              <a:t>Malaika Investments Ltd,</a:t>
            </a:r>
          </a:p>
          <a:p>
            <a:pPr algn="l" eaLnBrk="1" hangingPunct="1">
              <a:lnSpc>
                <a:spcPct val="80000"/>
              </a:lnSpc>
            </a:pPr>
            <a:r>
              <a:rPr lang="fr-CH" sz="2200" b="1" smtClean="0">
                <a:solidFill>
                  <a:schemeClr val="tx1"/>
                </a:solidFill>
                <a:latin typeface="Calisto MT" pitchFamily="18" charset="0"/>
                <a:cs typeface="Arial" charset="0"/>
              </a:rPr>
              <a:t>Starion International Ltd</a:t>
            </a:r>
          </a:p>
          <a:p>
            <a:pPr algn="l" eaLnBrk="1" hangingPunct="1">
              <a:lnSpc>
                <a:spcPct val="80000"/>
              </a:lnSpc>
            </a:pPr>
            <a:r>
              <a:rPr lang="fr-CH" sz="2200" b="1" smtClean="0">
                <a:solidFill>
                  <a:schemeClr val="tx1"/>
                </a:solidFill>
                <a:latin typeface="Calisto MT" pitchFamily="18" charset="0"/>
                <a:cs typeface="Arial" charset="0"/>
              </a:rPr>
              <a:t>	</a:t>
            </a:r>
          </a:p>
          <a:p>
            <a:pPr algn="l" eaLnBrk="1" hangingPunct="1">
              <a:lnSpc>
                <a:spcPct val="80000"/>
              </a:lnSpc>
            </a:pPr>
            <a:r>
              <a:rPr lang="fr-CH" sz="2200" b="1" smtClean="0">
                <a:solidFill>
                  <a:schemeClr val="tx1"/>
                </a:solidFill>
                <a:latin typeface="Calisto MT" pitchFamily="18" charset="0"/>
                <a:cs typeface="Arial" charset="0"/>
              </a:rPr>
              <a:t>Profit tiré indûment de la renommée 	et notoriété d’une marque et publicité comparative</a:t>
            </a:r>
          </a:p>
          <a:p>
            <a:pPr algn="l" eaLnBrk="1" hangingPunct="1">
              <a:lnSpc>
                <a:spcPct val="80000"/>
              </a:lnSpc>
            </a:pPr>
            <a:r>
              <a:rPr lang="fr-CH" sz="2200" b="1" i="1" smtClean="0">
                <a:solidFill>
                  <a:schemeClr val="tx1"/>
                </a:solidFill>
                <a:latin typeface="Calisto MT" pitchFamily="18" charset="0"/>
                <a:cs typeface="Arial" charset="0"/>
              </a:rPr>
              <a:t>CJCE 18 juin 2009</a:t>
            </a:r>
          </a:p>
          <a:p>
            <a:pPr algn="l" eaLnBrk="1" hangingPunct="1">
              <a:lnSpc>
                <a:spcPct val="80000"/>
              </a:lnSpc>
            </a:pPr>
            <a:endParaRPr lang="fr-CH" sz="2600" smtClean="0">
              <a:solidFill>
                <a:schemeClr val="tx1"/>
              </a:solidFill>
              <a:latin typeface="Calisto MT" pitchFamily="18"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571500" y="357188"/>
            <a:ext cx="7772400" cy="1357312"/>
          </a:xfrm>
        </p:spPr>
        <p:txBody>
          <a:bodyPr/>
          <a:lstStyle/>
          <a:p>
            <a:pPr algn="l" eaLnBrk="1" hangingPunct="1">
              <a:lnSpc>
                <a:spcPct val="90000"/>
              </a:lnSpc>
              <a:tabLst>
                <a:tab pos="574675" algn="l"/>
                <a:tab pos="757238" algn="l"/>
              </a:tabLst>
            </a:pPr>
            <a:r>
              <a:rPr lang="fr-FR" sz="2800" b="1" smtClean="0">
                <a:latin typeface="Arial" charset="0"/>
                <a:cs typeface="Arial" charset="0"/>
              </a:rPr>
              <a:t/>
            </a:r>
            <a:br>
              <a:rPr lang="fr-FR" sz="2800" b="1" smtClean="0">
                <a:latin typeface="Arial" charset="0"/>
                <a:cs typeface="Arial" charset="0"/>
              </a:rPr>
            </a:br>
            <a:r>
              <a:rPr lang="fr-FR" sz="2800" b="1" smtClean="0">
                <a:solidFill>
                  <a:schemeClr val="tx2"/>
                </a:solidFill>
                <a:latin typeface="Copperplate Gothic Bold" pitchFamily="34" charset="0"/>
                <a:cs typeface="Arial" charset="0"/>
              </a:rPr>
              <a:t>RADIO SUISSE ROMANDE </a:t>
            </a:r>
            <a:br>
              <a:rPr lang="fr-FR" sz="2800" b="1" smtClean="0">
                <a:solidFill>
                  <a:schemeClr val="tx2"/>
                </a:solidFill>
                <a:latin typeface="Copperplate Gothic Bold" pitchFamily="34" charset="0"/>
                <a:cs typeface="Arial" charset="0"/>
              </a:rPr>
            </a:br>
            <a:r>
              <a:rPr lang="fr-FR" sz="2800" b="1" i="1" smtClean="0">
                <a:solidFill>
                  <a:schemeClr val="tx2"/>
                </a:solidFill>
                <a:latin typeface="Copperplate Gothic Bold" pitchFamily="34" charset="0"/>
                <a:cs typeface="Arial" charset="0"/>
              </a:rPr>
              <a:t>ATF 30 novembre 2009</a:t>
            </a:r>
          </a:p>
        </p:txBody>
      </p:sp>
      <p:sp>
        <p:nvSpPr>
          <p:cNvPr id="18434" name="Subtitle 2"/>
          <p:cNvSpPr>
            <a:spLocks noGrp="1"/>
          </p:cNvSpPr>
          <p:nvPr>
            <p:ph type="subTitle" idx="1"/>
          </p:nvPr>
        </p:nvSpPr>
        <p:spPr>
          <a:xfrm>
            <a:off x="785813" y="1785938"/>
            <a:ext cx="7486650" cy="4424362"/>
          </a:xfrm>
        </p:spPr>
        <p:txBody>
          <a:bodyPr/>
          <a:lstStyle/>
          <a:p>
            <a:pPr algn="l" eaLnBrk="1" hangingPunct="1">
              <a:lnSpc>
                <a:spcPct val="80000"/>
              </a:lnSpc>
            </a:pPr>
            <a:r>
              <a:rPr lang="fr-CH" sz="2000" b="1" i="1" smtClean="0">
                <a:solidFill>
                  <a:schemeClr val="tx1"/>
                </a:solidFill>
                <a:latin typeface="Calisto MT" pitchFamily="18" charset="0"/>
              </a:rPr>
              <a:t>20 septembre 2006</a:t>
            </a:r>
          </a:p>
          <a:p>
            <a:pPr algn="just" eaLnBrk="1" hangingPunct="1">
              <a:lnSpc>
                <a:spcPct val="80000"/>
              </a:lnSpc>
            </a:pPr>
            <a:r>
              <a:rPr lang="fr-CH" sz="2000" smtClean="0">
                <a:solidFill>
                  <a:schemeClr val="tx1"/>
                </a:solidFill>
                <a:latin typeface="Calisto MT" pitchFamily="18" charset="0"/>
              </a:rPr>
              <a:t>Dépôt par la Société suisse de radiodiffusion et 	télévision (SSR) de la marque verbale RADIO SUISSE ROMANDE auprès de l’IFPI pour divers produits (classes 16 et 28) et services (classes 35, 38 et 41). </a:t>
            </a:r>
          </a:p>
          <a:p>
            <a:pPr algn="just" eaLnBrk="1" hangingPunct="1">
              <a:lnSpc>
                <a:spcPct val="80000"/>
              </a:lnSpc>
            </a:pPr>
            <a:endParaRPr lang="fr-CH" sz="2000" b="1" i="1" smtClean="0">
              <a:solidFill>
                <a:schemeClr val="tx1"/>
              </a:solidFill>
              <a:latin typeface="Calisto MT" pitchFamily="18" charset="0"/>
            </a:endParaRPr>
          </a:p>
          <a:p>
            <a:pPr algn="l" eaLnBrk="1" hangingPunct="1">
              <a:lnSpc>
                <a:spcPct val="80000"/>
              </a:lnSpc>
            </a:pPr>
            <a:r>
              <a:rPr lang="fr-CH" sz="2000" b="1" i="1" smtClean="0">
                <a:solidFill>
                  <a:schemeClr val="tx1"/>
                </a:solidFill>
                <a:latin typeface="Calisto MT" pitchFamily="18" charset="0"/>
              </a:rPr>
              <a:t>23 janvier 2008</a:t>
            </a:r>
          </a:p>
          <a:p>
            <a:pPr algn="just" eaLnBrk="1" hangingPunct="1">
              <a:lnSpc>
                <a:spcPct val="80000"/>
              </a:lnSpc>
            </a:pPr>
            <a:r>
              <a:rPr lang="fr-CH" sz="2000" smtClean="0">
                <a:solidFill>
                  <a:schemeClr val="tx1"/>
                </a:solidFill>
                <a:latin typeface="Calisto MT" pitchFamily="18" charset="0"/>
              </a:rPr>
              <a:t>Dépôt par la SSR d’une demande divisionnaire en deux demandes distinctes (n°69/2008 et n°1889/2006).</a:t>
            </a:r>
          </a:p>
          <a:p>
            <a:pPr algn="l" eaLnBrk="1" hangingPunct="1">
              <a:lnSpc>
                <a:spcPct val="80000"/>
              </a:lnSpc>
            </a:pPr>
            <a:endParaRPr lang="fr-CH" sz="2000" b="1" i="1" smtClean="0">
              <a:solidFill>
                <a:schemeClr val="tx1"/>
              </a:solidFill>
              <a:latin typeface="Calisto MT" pitchFamily="18" charset="0"/>
            </a:endParaRPr>
          </a:p>
          <a:p>
            <a:pPr algn="l" eaLnBrk="1" hangingPunct="1">
              <a:lnSpc>
                <a:spcPct val="80000"/>
              </a:lnSpc>
            </a:pPr>
            <a:r>
              <a:rPr lang="fr-CH" sz="2000" b="1" i="1" smtClean="0">
                <a:solidFill>
                  <a:schemeClr val="tx1"/>
                </a:solidFill>
                <a:latin typeface="Calisto MT" pitchFamily="18" charset="0"/>
              </a:rPr>
              <a:t>26 février 2008</a:t>
            </a:r>
          </a:p>
          <a:p>
            <a:pPr algn="just" eaLnBrk="1" hangingPunct="1">
              <a:lnSpc>
                <a:spcPct val="80000"/>
              </a:lnSpc>
            </a:pPr>
            <a:r>
              <a:rPr lang="fr-CH" sz="2000" smtClean="0">
                <a:solidFill>
                  <a:schemeClr val="tx1"/>
                </a:solidFill>
                <a:latin typeface="Calisto MT" pitchFamily="18" charset="0"/>
              </a:rPr>
              <a:t>Enregistrement de la marque RADIO SUISSE ROMANDE pour tous les produits des classes 16 et 28, tous les services désignés en classe 35 mais seulement une partie des services en classe 41 (1</a:t>
            </a:r>
            <a:r>
              <a:rPr lang="fr-CH" sz="2000" baseline="30000" smtClean="0">
                <a:solidFill>
                  <a:schemeClr val="tx1"/>
                </a:solidFill>
                <a:latin typeface="Calisto MT" pitchFamily="18" charset="0"/>
              </a:rPr>
              <a:t>ère</a:t>
            </a:r>
            <a:r>
              <a:rPr lang="fr-CH" sz="2000" smtClean="0">
                <a:solidFill>
                  <a:schemeClr val="tx1"/>
                </a:solidFill>
                <a:latin typeface="Calisto MT" pitchFamily="18" charset="0"/>
              </a:rPr>
              <a:t> demande divisionnaire n°69/2008).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685800" y="214313"/>
            <a:ext cx="7772400" cy="1357312"/>
          </a:xfrm>
        </p:spPr>
        <p:txBody>
          <a:bodyPr/>
          <a:lstStyle/>
          <a:p>
            <a:pPr algn="l" eaLnBrk="1" hangingPunct="1"/>
            <a:r>
              <a:rPr lang="fr-FR" sz="2800" b="1" smtClean="0">
                <a:solidFill>
                  <a:schemeClr val="tx2"/>
                </a:solidFill>
                <a:latin typeface="Copperplate Gothic Bold" pitchFamily="34" charset="0"/>
                <a:cs typeface="Arial" charset="0"/>
              </a:rPr>
              <a:t>RADIO SUISSE ROMANDE </a:t>
            </a:r>
            <a:br>
              <a:rPr lang="fr-FR" sz="2800" b="1" smtClean="0">
                <a:solidFill>
                  <a:schemeClr val="tx2"/>
                </a:solidFill>
                <a:latin typeface="Copperplate Gothic Bold" pitchFamily="34" charset="0"/>
                <a:cs typeface="Arial" charset="0"/>
              </a:rPr>
            </a:br>
            <a:r>
              <a:rPr lang="fr-FR" sz="2800" b="1" i="1" smtClean="0">
                <a:solidFill>
                  <a:schemeClr val="tx2"/>
                </a:solidFill>
                <a:latin typeface="Copperplate Gothic Bold" pitchFamily="34" charset="0"/>
                <a:cs typeface="Arial" charset="0"/>
              </a:rPr>
              <a:t>ATF 30 novembre 2009</a:t>
            </a:r>
            <a:endParaRPr lang="fr-CH" sz="2800" b="1" i="1" smtClean="0">
              <a:solidFill>
                <a:schemeClr val="tx2"/>
              </a:solidFill>
              <a:latin typeface="Copperplate Gothic Bold" pitchFamily="34" charset="0"/>
              <a:cs typeface="Arial" charset="0"/>
            </a:endParaRPr>
          </a:p>
        </p:txBody>
      </p:sp>
      <p:sp>
        <p:nvSpPr>
          <p:cNvPr id="19458" name="Subtitle 2"/>
          <p:cNvSpPr>
            <a:spLocks noGrp="1"/>
          </p:cNvSpPr>
          <p:nvPr>
            <p:ph type="subTitle" idx="1"/>
          </p:nvPr>
        </p:nvSpPr>
        <p:spPr>
          <a:xfrm>
            <a:off x="785813" y="1500188"/>
            <a:ext cx="6986587" cy="4138612"/>
          </a:xfrm>
        </p:spPr>
        <p:txBody>
          <a:bodyPr/>
          <a:lstStyle/>
          <a:p>
            <a:pPr algn="l" eaLnBrk="1" hangingPunct="1">
              <a:lnSpc>
                <a:spcPct val="90000"/>
              </a:lnSpc>
            </a:pPr>
            <a:endParaRPr lang="fr-CH" sz="2000" b="1" i="1" smtClean="0">
              <a:solidFill>
                <a:schemeClr val="tx1"/>
              </a:solidFill>
              <a:latin typeface="Arial (Body)"/>
            </a:endParaRPr>
          </a:p>
          <a:p>
            <a:pPr algn="l" eaLnBrk="1" hangingPunct="1">
              <a:lnSpc>
                <a:spcPct val="90000"/>
              </a:lnSpc>
            </a:pPr>
            <a:r>
              <a:rPr lang="fr-CH" sz="2000" b="1" i="1" smtClean="0">
                <a:solidFill>
                  <a:schemeClr val="tx1"/>
                </a:solidFill>
                <a:latin typeface="Calisto MT" pitchFamily="18" charset="0"/>
              </a:rPr>
              <a:t>13 mai 2008</a:t>
            </a:r>
          </a:p>
          <a:p>
            <a:pPr algn="l" eaLnBrk="1" hangingPunct="1">
              <a:lnSpc>
                <a:spcPct val="90000"/>
              </a:lnSpc>
            </a:pPr>
            <a:endParaRPr lang="fr-CH" sz="1900" smtClean="0">
              <a:solidFill>
                <a:schemeClr val="tx1"/>
              </a:solidFill>
              <a:latin typeface="Calisto MT" pitchFamily="18" charset="0"/>
            </a:endParaRPr>
          </a:p>
          <a:p>
            <a:pPr algn="just" eaLnBrk="1" hangingPunct="1">
              <a:lnSpc>
                <a:spcPct val="90000"/>
              </a:lnSpc>
            </a:pPr>
            <a:r>
              <a:rPr lang="fr-CH" sz="1900" smtClean="0">
                <a:solidFill>
                  <a:schemeClr val="tx1"/>
                </a:solidFill>
                <a:latin typeface="Calisto MT" pitchFamily="18" charset="0"/>
              </a:rPr>
              <a:t>Rejet par l’IFPI de la 2</a:t>
            </a:r>
            <a:r>
              <a:rPr lang="fr-CH" sz="1900" baseline="30000" smtClean="0">
                <a:solidFill>
                  <a:schemeClr val="tx1"/>
                </a:solidFill>
                <a:latin typeface="Calisto MT" pitchFamily="18" charset="0"/>
              </a:rPr>
              <a:t>ème</a:t>
            </a:r>
            <a:r>
              <a:rPr lang="fr-CH" sz="1900" smtClean="0">
                <a:solidFill>
                  <a:schemeClr val="tx1"/>
                </a:solidFill>
                <a:latin typeface="Calisto MT" pitchFamily="18" charset="0"/>
              </a:rPr>
              <a:t> demande divisionnaire (n°1889/2006) en raison d’un besoin de libre disposition absolu qui exclut de considérer le signe comme une marque imposée en relation avec les services suivants: </a:t>
            </a:r>
          </a:p>
          <a:p>
            <a:pPr algn="l" eaLnBrk="1" hangingPunct="1">
              <a:lnSpc>
                <a:spcPct val="90000"/>
              </a:lnSpc>
            </a:pPr>
            <a:endParaRPr lang="fr-CH" sz="1900" smtClean="0">
              <a:solidFill>
                <a:schemeClr val="tx1"/>
              </a:solidFill>
              <a:latin typeface="Calisto MT" pitchFamily="18" charset="0"/>
            </a:endParaRPr>
          </a:p>
          <a:p>
            <a:pPr algn="just" eaLnBrk="1" hangingPunct="1">
              <a:lnSpc>
                <a:spcPct val="90000"/>
              </a:lnSpc>
            </a:pPr>
            <a:r>
              <a:rPr lang="fr-CH" sz="1900" b="1" smtClean="0">
                <a:solidFill>
                  <a:schemeClr val="tx1"/>
                </a:solidFill>
                <a:latin typeface="Calisto MT" pitchFamily="18" charset="0"/>
              </a:rPr>
              <a:t>Cl. 38: </a:t>
            </a:r>
            <a:r>
              <a:rPr lang="fr-CH" sz="1700" smtClean="0">
                <a:solidFill>
                  <a:schemeClr val="tx1"/>
                </a:solidFill>
                <a:latin typeface="Calisto MT" pitchFamily="18" charset="0"/>
              </a:rPr>
              <a:t>Télécommunications; agence de presse et d’information; services de télécommunications radiophoniques, émissions radiophoniques; radiodiffusion.</a:t>
            </a:r>
          </a:p>
          <a:p>
            <a:pPr algn="just" eaLnBrk="1" hangingPunct="1">
              <a:lnSpc>
                <a:spcPct val="90000"/>
              </a:lnSpc>
            </a:pPr>
            <a:r>
              <a:rPr lang="fr-CH" sz="1700" b="1" smtClean="0">
                <a:solidFill>
                  <a:schemeClr val="tx1"/>
                </a:solidFill>
                <a:latin typeface="Calisto MT" pitchFamily="18" charset="0"/>
              </a:rPr>
              <a:t>Cl. 41: </a:t>
            </a:r>
            <a:r>
              <a:rPr lang="fr-CH" sz="1700" smtClean="0">
                <a:solidFill>
                  <a:schemeClr val="tx1"/>
                </a:solidFill>
                <a:latin typeface="Calisto MT" pitchFamily="18" charset="0"/>
              </a:rPr>
              <a:t>Divertissements radiophoniques; production d’émissions radiophoniques et d’émissions musicales; montages de programmes radiophoniques.</a:t>
            </a:r>
          </a:p>
          <a:p>
            <a:pPr algn="l" eaLnBrk="1" hangingPunct="1">
              <a:lnSpc>
                <a:spcPct val="90000"/>
              </a:lnSpc>
            </a:pPr>
            <a:endParaRPr lang="fr-CH" sz="1700" smtClean="0">
              <a:solidFill>
                <a:schemeClr val="tx1"/>
              </a:solidFill>
              <a:latin typeface="Calisto MT" pitchFamily="18" charset="0"/>
            </a:endParaRPr>
          </a:p>
          <a:p>
            <a:pPr algn="l" eaLnBrk="1" hangingPunct="1">
              <a:lnSpc>
                <a:spcPct val="90000"/>
              </a:lnSpc>
            </a:pPr>
            <a:endParaRPr lang="fr-CH" sz="1900" smtClean="0">
              <a:solidFill>
                <a:schemeClr val="tx1"/>
              </a:solidFill>
              <a:latin typeface="Arial (Bod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ctrTitle"/>
          </p:nvPr>
        </p:nvSpPr>
        <p:spPr>
          <a:xfrm>
            <a:off x="685800" y="357188"/>
            <a:ext cx="7772400" cy="1500187"/>
          </a:xfrm>
        </p:spPr>
        <p:txBody>
          <a:bodyPr/>
          <a:lstStyle/>
          <a:p>
            <a:pPr algn="l" eaLnBrk="1" hangingPunct="1"/>
            <a:r>
              <a:rPr lang="fr-FR" sz="2800" b="1" smtClean="0">
                <a:solidFill>
                  <a:schemeClr val="tx2"/>
                </a:solidFill>
                <a:latin typeface="Copperplate Gothic Bold" pitchFamily="34" charset="0"/>
                <a:cs typeface="Arial" charset="0"/>
              </a:rPr>
              <a:t>RADIO SUISSE ROMANDE </a:t>
            </a:r>
            <a:br>
              <a:rPr lang="fr-FR" sz="2800" b="1" smtClean="0">
                <a:solidFill>
                  <a:schemeClr val="tx2"/>
                </a:solidFill>
                <a:latin typeface="Copperplate Gothic Bold" pitchFamily="34" charset="0"/>
                <a:cs typeface="Arial" charset="0"/>
              </a:rPr>
            </a:br>
            <a:r>
              <a:rPr lang="fr-FR" sz="2800" b="1" i="1" smtClean="0">
                <a:solidFill>
                  <a:schemeClr val="tx2"/>
                </a:solidFill>
                <a:latin typeface="Copperplate Gothic Bold" pitchFamily="34" charset="0"/>
                <a:cs typeface="Arial" charset="0"/>
              </a:rPr>
              <a:t>ATF 30 novembre 2009</a:t>
            </a:r>
            <a:endParaRPr lang="fr-CH" sz="2800" i="1" smtClean="0">
              <a:solidFill>
                <a:schemeClr val="tx2"/>
              </a:solidFill>
              <a:latin typeface="Copperplate Gothic Bold" pitchFamily="34" charset="0"/>
            </a:endParaRPr>
          </a:p>
        </p:txBody>
      </p:sp>
      <p:sp>
        <p:nvSpPr>
          <p:cNvPr id="21506" name="Subtitle 2"/>
          <p:cNvSpPr>
            <a:spLocks noGrp="1"/>
          </p:cNvSpPr>
          <p:nvPr>
            <p:ph type="subTitle" idx="1"/>
          </p:nvPr>
        </p:nvSpPr>
        <p:spPr>
          <a:xfrm>
            <a:off x="785813" y="1857375"/>
            <a:ext cx="6915150" cy="3638550"/>
          </a:xfrm>
        </p:spPr>
        <p:txBody>
          <a:bodyPr/>
          <a:lstStyle/>
          <a:p>
            <a:pPr algn="l" eaLnBrk="1" hangingPunct="1"/>
            <a:r>
              <a:rPr lang="fr-CH" sz="2000" b="1" i="1" smtClean="0">
                <a:solidFill>
                  <a:schemeClr val="tx1"/>
                </a:solidFill>
                <a:latin typeface="Calisto MT" pitchFamily="18" charset="0"/>
              </a:rPr>
              <a:t>9 juin 2008</a:t>
            </a:r>
          </a:p>
          <a:p>
            <a:pPr algn="l" eaLnBrk="1" hangingPunct="1"/>
            <a:r>
              <a:rPr lang="fr-CH" sz="1800" smtClean="0">
                <a:solidFill>
                  <a:schemeClr val="tx1"/>
                </a:solidFill>
                <a:latin typeface="Calisto MT" pitchFamily="18" charset="0"/>
              </a:rPr>
              <a:t>Recours de la SSR auprès du Tribunal Administratif Fédéral (TAF) pour les services des classes 38 et 41.</a:t>
            </a:r>
          </a:p>
          <a:p>
            <a:pPr algn="l" eaLnBrk="1" hangingPunct="1"/>
            <a:endParaRPr lang="fr-CH" sz="1800" smtClean="0">
              <a:solidFill>
                <a:schemeClr val="tx1"/>
              </a:solidFill>
              <a:latin typeface="Calisto MT" pitchFamily="18" charset="0"/>
            </a:endParaRPr>
          </a:p>
          <a:p>
            <a:pPr algn="l" eaLnBrk="1" hangingPunct="1"/>
            <a:r>
              <a:rPr lang="fr-CH" sz="2000" b="1" i="1" smtClean="0">
                <a:solidFill>
                  <a:schemeClr val="tx1"/>
                </a:solidFill>
                <a:latin typeface="Calisto MT" pitchFamily="18" charset="0"/>
              </a:rPr>
              <a:t>6 juillet 2009</a:t>
            </a:r>
          </a:p>
          <a:p>
            <a:pPr algn="just" eaLnBrk="1" hangingPunct="1"/>
            <a:r>
              <a:rPr lang="fr-CH" sz="1800" smtClean="0">
                <a:solidFill>
                  <a:schemeClr val="tx1"/>
                </a:solidFill>
                <a:latin typeface="Calisto MT" pitchFamily="18" charset="0"/>
              </a:rPr>
              <a:t>Admission du recours et annulation de la décision de l’IFPI du 13 mai 2008  par le TAF, qui ordonne à l’IFPI de procéder à l’enregistrement de la marque verbale n° 1889/2006 RADIO SUISSE ROMANDE (2</a:t>
            </a:r>
            <a:r>
              <a:rPr lang="fr-CH" sz="1800" baseline="30000" smtClean="0">
                <a:solidFill>
                  <a:schemeClr val="tx1"/>
                </a:solidFill>
                <a:latin typeface="Calisto MT" pitchFamily="18" charset="0"/>
              </a:rPr>
              <a:t>ème</a:t>
            </a:r>
            <a:r>
              <a:rPr lang="fr-CH" sz="1800" smtClean="0">
                <a:solidFill>
                  <a:schemeClr val="tx1"/>
                </a:solidFill>
                <a:latin typeface="Calisto MT" pitchFamily="18" charset="0"/>
              </a:rPr>
              <a:t> demande divisionnaire) </a:t>
            </a:r>
            <a:r>
              <a:rPr lang="fr-CH" sz="1800" b="1" smtClean="0">
                <a:solidFill>
                  <a:schemeClr val="tx1"/>
                </a:solidFill>
                <a:latin typeface="Calisto MT" pitchFamily="18" charset="0"/>
              </a:rPr>
              <a:t>avec la mention « marque imposée » </a:t>
            </a:r>
            <a:r>
              <a:rPr lang="fr-CH" sz="1800" smtClean="0">
                <a:solidFill>
                  <a:schemeClr val="tx1"/>
                </a:solidFill>
                <a:latin typeface="Calisto MT" pitchFamily="18" charset="0"/>
              </a:rPr>
              <a:t>pour tous les services désignés des classes 38 et 41.</a:t>
            </a:r>
          </a:p>
          <a:p>
            <a:pPr algn="l" eaLnBrk="1" hangingPunct="1"/>
            <a:endParaRPr lang="fr-CH" sz="1800" b="1" i="1" smtClean="0">
              <a:solidFill>
                <a:schemeClr val="tx1"/>
              </a:solidFill>
              <a:latin typeface="Calisto MT"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685800" y="500063"/>
            <a:ext cx="7772400" cy="1285875"/>
          </a:xfrm>
        </p:spPr>
        <p:txBody>
          <a:bodyPr/>
          <a:lstStyle/>
          <a:p>
            <a:pPr algn="l" eaLnBrk="1" hangingPunct="1"/>
            <a:r>
              <a:rPr lang="fr-FR" sz="2800" b="1" smtClean="0">
                <a:solidFill>
                  <a:schemeClr val="tx2"/>
                </a:solidFill>
                <a:latin typeface="Copperplate Gothic Bold" pitchFamily="34" charset="0"/>
                <a:cs typeface="Arial" charset="0"/>
              </a:rPr>
              <a:t>RADIO SUISSE ROMANDE </a:t>
            </a:r>
            <a:br>
              <a:rPr lang="fr-FR" sz="2800" b="1" smtClean="0">
                <a:solidFill>
                  <a:schemeClr val="tx2"/>
                </a:solidFill>
                <a:latin typeface="Copperplate Gothic Bold" pitchFamily="34" charset="0"/>
                <a:cs typeface="Arial" charset="0"/>
              </a:rPr>
            </a:br>
            <a:r>
              <a:rPr lang="fr-FR" sz="2800" b="1" i="1" smtClean="0">
                <a:solidFill>
                  <a:schemeClr val="tx2"/>
                </a:solidFill>
                <a:latin typeface="Copperplate Gothic Bold" pitchFamily="34" charset="0"/>
                <a:cs typeface="Arial" charset="0"/>
              </a:rPr>
              <a:t>ATF 30 novembre 2009</a:t>
            </a:r>
            <a:endParaRPr lang="fr-CH" sz="2800" i="1" smtClean="0">
              <a:solidFill>
                <a:schemeClr val="tx2"/>
              </a:solidFill>
              <a:latin typeface="Copperplate Gothic Bold" pitchFamily="34" charset="0"/>
            </a:endParaRPr>
          </a:p>
        </p:txBody>
      </p:sp>
      <p:sp>
        <p:nvSpPr>
          <p:cNvPr id="22530" name="Subtitle 2"/>
          <p:cNvSpPr>
            <a:spLocks noGrp="1"/>
          </p:cNvSpPr>
          <p:nvPr>
            <p:ph type="subTitle" idx="1"/>
          </p:nvPr>
        </p:nvSpPr>
        <p:spPr>
          <a:xfrm>
            <a:off x="827088" y="2060575"/>
            <a:ext cx="7059612" cy="4214813"/>
          </a:xfrm>
        </p:spPr>
        <p:txBody>
          <a:bodyPr/>
          <a:lstStyle/>
          <a:p>
            <a:pPr algn="l" eaLnBrk="1" hangingPunct="1">
              <a:lnSpc>
                <a:spcPct val="80000"/>
              </a:lnSpc>
            </a:pPr>
            <a:r>
              <a:rPr lang="fr-CH" sz="2000" smtClean="0">
                <a:solidFill>
                  <a:schemeClr val="tx1"/>
                </a:solidFill>
                <a:latin typeface="Calisto MT" pitchFamily="18" charset="0"/>
              </a:rPr>
              <a:t>Selon le TAF</a:t>
            </a:r>
          </a:p>
          <a:p>
            <a:pPr algn="just" eaLnBrk="1" hangingPunct="1">
              <a:lnSpc>
                <a:spcPct val="80000"/>
              </a:lnSpc>
            </a:pPr>
            <a:r>
              <a:rPr lang="fr-CH" sz="2000" smtClean="0">
                <a:solidFill>
                  <a:schemeClr val="tx1"/>
                </a:solidFill>
                <a:latin typeface="Calisto MT" pitchFamily="18" charset="0"/>
              </a:rPr>
              <a:t>Les indications de provenance « ne sont pas </a:t>
            </a:r>
            <a:r>
              <a:rPr lang="fr-CH" sz="2000" i="1" smtClean="0">
                <a:solidFill>
                  <a:schemeClr val="tx1"/>
                </a:solidFill>
                <a:latin typeface="Calisto MT" pitchFamily="18" charset="0"/>
              </a:rPr>
              <a:t>d’emblée</a:t>
            </a:r>
            <a:r>
              <a:rPr lang="fr-CH" sz="2000" smtClean="0">
                <a:solidFill>
                  <a:schemeClr val="tx1"/>
                </a:solidFill>
                <a:latin typeface="Calisto MT" pitchFamily="18" charset="0"/>
              </a:rPr>
              <a:t> soumises à un besoin de libre disposition absolue, qui exclurait toute démonstration de l’imposition » (consid.6.5.5. in fine).</a:t>
            </a:r>
          </a:p>
          <a:p>
            <a:pPr algn="just" eaLnBrk="1" hangingPunct="1">
              <a:lnSpc>
                <a:spcPct val="80000"/>
              </a:lnSpc>
            </a:pPr>
            <a:endParaRPr lang="fr-CH" sz="2000" smtClean="0">
              <a:solidFill>
                <a:schemeClr val="tx1"/>
              </a:solidFill>
              <a:latin typeface="Calisto MT" pitchFamily="18" charset="0"/>
            </a:endParaRPr>
          </a:p>
          <a:p>
            <a:pPr algn="just" eaLnBrk="1" hangingPunct="1">
              <a:lnSpc>
                <a:spcPct val="80000"/>
              </a:lnSpc>
            </a:pPr>
            <a:r>
              <a:rPr lang="fr-CH" sz="2000" smtClean="0">
                <a:solidFill>
                  <a:schemeClr val="tx1"/>
                </a:solidFill>
                <a:latin typeface="Calisto MT" pitchFamily="18" charset="0"/>
              </a:rPr>
              <a:t>La dénomination RADIO SUISSE ROMANDE est « </a:t>
            </a:r>
            <a:r>
              <a:rPr lang="fr-CH" sz="2000" i="1" smtClean="0">
                <a:solidFill>
                  <a:schemeClr val="tx1"/>
                </a:solidFill>
                <a:latin typeface="Calisto MT" pitchFamily="18" charset="0"/>
              </a:rPr>
              <a:t>en principe </a:t>
            </a:r>
            <a:r>
              <a:rPr lang="fr-CH" sz="2000" smtClean="0">
                <a:solidFill>
                  <a:schemeClr val="tx1"/>
                </a:solidFill>
                <a:latin typeface="Calisto MT" pitchFamily="18" charset="0"/>
              </a:rPr>
              <a:t>susceptible d’imposition » (consid.6.5.6. in fine).</a:t>
            </a:r>
          </a:p>
          <a:p>
            <a:pPr algn="just" eaLnBrk="1" hangingPunct="1">
              <a:lnSpc>
                <a:spcPct val="80000"/>
              </a:lnSpc>
            </a:pPr>
            <a:endParaRPr lang="fr-CH" sz="2000" smtClean="0">
              <a:solidFill>
                <a:schemeClr val="tx1"/>
              </a:solidFill>
              <a:latin typeface="Calisto MT" pitchFamily="18" charset="0"/>
            </a:endParaRPr>
          </a:p>
          <a:p>
            <a:pPr algn="just" eaLnBrk="1" hangingPunct="1">
              <a:lnSpc>
                <a:spcPct val="80000"/>
              </a:lnSpc>
            </a:pPr>
            <a:r>
              <a:rPr lang="fr-CH" sz="2000" smtClean="0">
                <a:solidFill>
                  <a:schemeClr val="tx1"/>
                </a:solidFill>
                <a:latin typeface="Calisto MT" pitchFamily="18" charset="0"/>
              </a:rPr>
              <a:t>Le signe en cause, formé d’un terme générique (RADIO), soumis à un besoin de libre disposition absolu</a:t>
            </a:r>
            <a:r>
              <a:rPr lang="fr-CH" sz="2000" b="1" smtClean="0">
                <a:solidFill>
                  <a:schemeClr val="tx1"/>
                </a:solidFill>
                <a:latin typeface="Calisto MT" pitchFamily="18" charset="0"/>
              </a:rPr>
              <a:t> </a:t>
            </a:r>
            <a:r>
              <a:rPr lang="fr-CH" sz="2000" b="1" u="sng" smtClean="0">
                <a:solidFill>
                  <a:schemeClr val="tx1"/>
                </a:solidFill>
                <a:latin typeface="Calisto MT" pitchFamily="18" charset="0"/>
              </a:rPr>
              <a:t>et</a:t>
            </a:r>
            <a:r>
              <a:rPr lang="fr-CH" sz="2000" smtClean="0">
                <a:solidFill>
                  <a:schemeClr val="tx1"/>
                </a:solidFill>
                <a:latin typeface="Calisto MT" pitchFamily="18" charset="0"/>
              </a:rPr>
              <a:t> d’une indication de provenance directe (SUISSE ROMANDE) doit être apprécié en tenant compte de chacune de ses composantes.</a:t>
            </a:r>
            <a:endParaRPr lang="fr-CH" sz="2000" u="sng" smtClean="0">
              <a:solidFill>
                <a:schemeClr val="tx1"/>
              </a:solidFill>
              <a:latin typeface="Calisto MT" pitchFamily="18" charset="0"/>
            </a:endParaRPr>
          </a:p>
          <a:p>
            <a:pPr algn="just" eaLnBrk="1" hangingPunct="1">
              <a:lnSpc>
                <a:spcPct val="80000"/>
              </a:lnSpc>
            </a:pPr>
            <a:r>
              <a:rPr lang="fr-CH" sz="2000" smtClean="0">
                <a:solidFill>
                  <a:schemeClr val="tx1"/>
                </a:solidFill>
                <a:latin typeface="Calisto MT" pitchFamily="18" charset="0"/>
              </a:rPr>
              <a:t> </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ctrTitle"/>
          </p:nvPr>
        </p:nvSpPr>
        <p:spPr>
          <a:xfrm>
            <a:off x="685800" y="357188"/>
            <a:ext cx="7772400" cy="1000125"/>
          </a:xfrm>
        </p:spPr>
        <p:txBody>
          <a:bodyPr/>
          <a:lstStyle/>
          <a:p>
            <a:pPr algn="l" eaLnBrk="1" hangingPunct="1"/>
            <a:r>
              <a:rPr lang="fr-FR" sz="2800" b="1" smtClean="0">
                <a:solidFill>
                  <a:schemeClr val="tx2"/>
                </a:solidFill>
                <a:latin typeface="Copperplate Gothic Bold" pitchFamily="34" charset="0"/>
                <a:cs typeface="Arial" charset="0"/>
              </a:rPr>
              <a:t>RADIO SUISSE ROMANDE </a:t>
            </a:r>
            <a:br>
              <a:rPr lang="fr-FR" sz="2800" b="1" smtClean="0">
                <a:solidFill>
                  <a:schemeClr val="tx2"/>
                </a:solidFill>
                <a:latin typeface="Copperplate Gothic Bold" pitchFamily="34" charset="0"/>
                <a:cs typeface="Arial" charset="0"/>
              </a:rPr>
            </a:br>
            <a:r>
              <a:rPr lang="fr-FR" sz="2800" b="1" i="1" smtClean="0">
                <a:solidFill>
                  <a:schemeClr val="tx2"/>
                </a:solidFill>
                <a:latin typeface="Copperplate Gothic Bold" pitchFamily="34" charset="0"/>
                <a:cs typeface="Arial" charset="0"/>
              </a:rPr>
              <a:t>ATF 30 novembre 2009</a:t>
            </a:r>
            <a:endParaRPr lang="fr-CH" sz="2800" i="1" smtClean="0">
              <a:solidFill>
                <a:schemeClr val="tx2"/>
              </a:solidFill>
              <a:latin typeface="Copperplate Gothic Bold" pitchFamily="34" charset="0"/>
            </a:endParaRPr>
          </a:p>
        </p:txBody>
      </p:sp>
      <p:sp>
        <p:nvSpPr>
          <p:cNvPr id="23554" name="Subtitle 2"/>
          <p:cNvSpPr>
            <a:spLocks noGrp="1"/>
          </p:cNvSpPr>
          <p:nvPr>
            <p:ph type="subTitle" idx="1"/>
          </p:nvPr>
        </p:nvSpPr>
        <p:spPr>
          <a:xfrm>
            <a:off x="755650" y="1428750"/>
            <a:ext cx="6430963" cy="4879975"/>
          </a:xfrm>
        </p:spPr>
        <p:txBody>
          <a:bodyPr/>
          <a:lstStyle/>
          <a:p>
            <a:pPr algn="just" eaLnBrk="1" hangingPunct="1">
              <a:lnSpc>
                <a:spcPct val="80000"/>
              </a:lnSpc>
            </a:pPr>
            <a:r>
              <a:rPr lang="fr-CH" sz="1600" smtClean="0">
                <a:solidFill>
                  <a:schemeClr val="tx1"/>
                </a:solidFill>
                <a:latin typeface="Calisto MT" pitchFamily="18" charset="0"/>
              </a:rPr>
              <a:t>Rejet par le Tribunal fédéral  (TF) du recours en matière civile interjeté par l’IFPI. </a:t>
            </a:r>
          </a:p>
          <a:p>
            <a:pPr algn="just" eaLnBrk="1" hangingPunct="1">
              <a:lnSpc>
                <a:spcPct val="80000"/>
              </a:lnSpc>
            </a:pPr>
            <a:endParaRPr lang="fr-CH" sz="1600" smtClean="0">
              <a:solidFill>
                <a:schemeClr val="tx1"/>
              </a:solidFill>
              <a:latin typeface="Calisto MT" pitchFamily="18" charset="0"/>
            </a:endParaRPr>
          </a:p>
          <a:p>
            <a:pPr algn="just" eaLnBrk="1" hangingPunct="1">
              <a:lnSpc>
                <a:spcPct val="80000"/>
              </a:lnSpc>
            </a:pPr>
            <a:r>
              <a:rPr lang="fr-CH" sz="1600" smtClean="0">
                <a:solidFill>
                  <a:schemeClr val="tx1"/>
                </a:solidFill>
                <a:latin typeface="Calisto MT" pitchFamily="18" charset="0"/>
              </a:rPr>
              <a:t>Selon le TF</a:t>
            </a:r>
          </a:p>
          <a:p>
            <a:pPr algn="just" eaLnBrk="1" hangingPunct="1">
              <a:lnSpc>
                <a:spcPct val="80000"/>
              </a:lnSpc>
            </a:pPr>
            <a:r>
              <a:rPr lang="fr-CH" sz="1600" smtClean="0">
                <a:solidFill>
                  <a:schemeClr val="tx1"/>
                </a:solidFill>
                <a:latin typeface="Calisto MT" pitchFamily="18" charset="0"/>
              </a:rPr>
              <a:t>Le signe RADIO SUISSE ROMANDE </a:t>
            </a:r>
            <a:r>
              <a:rPr lang="fr-CH" sz="1600" b="1" smtClean="0">
                <a:solidFill>
                  <a:schemeClr val="tx1"/>
                </a:solidFill>
                <a:latin typeface="Calisto MT" pitchFamily="18" charset="0"/>
              </a:rPr>
              <a:t>n’est  pas soumis à un besoin de libre disposition absolue.</a:t>
            </a:r>
          </a:p>
          <a:p>
            <a:pPr algn="just" eaLnBrk="1" hangingPunct="1">
              <a:lnSpc>
                <a:spcPct val="80000"/>
              </a:lnSpc>
            </a:pPr>
            <a:endParaRPr lang="fr-CH" sz="1600" smtClean="0">
              <a:solidFill>
                <a:schemeClr val="tx1"/>
              </a:solidFill>
              <a:latin typeface="Calisto MT" pitchFamily="18" charset="0"/>
            </a:endParaRPr>
          </a:p>
          <a:p>
            <a:pPr algn="just" eaLnBrk="1" hangingPunct="1">
              <a:lnSpc>
                <a:spcPct val="80000"/>
              </a:lnSpc>
            </a:pPr>
            <a:r>
              <a:rPr lang="fr-CH" sz="1600" smtClean="0">
                <a:solidFill>
                  <a:schemeClr val="tx1"/>
                </a:solidFill>
                <a:latin typeface="Calisto MT" pitchFamily="18" charset="0"/>
              </a:rPr>
              <a:t>Le terme RADIO ne peut être protégé comme signe seul car dépourvu de caractère distinctif et soumis à un besoin de libre disposition absolue.</a:t>
            </a:r>
          </a:p>
          <a:p>
            <a:pPr algn="just" eaLnBrk="1" hangingPunct="1">
              <a:lnSpc>
                <a:spcPct val="80000"/>
              </a:lnSpc>
            </a:pPr>
            <a:endParaRPr lang="fr-CH" sz="1600" smtClean="0">
              <a:solidFill>
                <a:schemeClr val="tx1"/>
              </a:solidFill>
              <a:latin typeface="Calisto MT" pitchFamily="18" charset="0"/>
            </a:endParaRPr>
          </a:p>
          <a:p>
            <a:pPr algn="just" eaLnBrk="1" hangingPunct="1">
              <a:lnSpc>
                <a:spcPct val="80000"/>
              </a:lnSpc>
            </a:pPr>
            <a:r>
              <a:rPr lang="fr-CH" sz="1600" smtClean="0">
                <a:solidFill>
                  <a:schemeClr val="tx1"/>
                </a:solidFill>
                <a:latin typeface="Calisto MT" pitchFamily="18" charset="0"/>
              </a:rPr>
              <a:t>Mais c’est l’impression d’ensemble du signe pris</a:t>
            </a:r>
            <a:r>
              <a:rPr lang="fr-CH" sz="1600" b="1" smtClean="0">
                <a:solidFill>
                  <a:schemeClr val="tx1"/>
                </a:solidFill>
                <a:latin typeface="Calisto MT" pitchFamily="18" charset="0"/>
              </a:rPr>
              <a:t> dans sa globalité</a:t>
            </a:r>
            <a:r>
              <a:rPr lang="fr-CH" sz="1600" smtClean="0">
                <a:solidFill>
                  <a:schemeClr val="tx1"/>
                </a:solidFill>
                <a:latin typeface="Calisto MT" pitchFamily="18" charset="0"/>
              </a:rPr>
              <a:t> qui est déterminante pour juger s’il relève du domaine public.</a:t>
            </a:r>
          </a:p>
          <a:p>
            <a:pPr algn="just" eaLnBrk="1" hangingPunct="1">
              <a:lnSpc>
                <a:spcPct val="80000"/>
              </a:lnSpc>
            </a:pPr>
            <a:endParaRPr lang="fr-CH" sz="1600" smtClean="0">
              <a:solidFill>
                <a:schemeClr val="tx1"/>
              </a:solidFill>
              <a:latin typeface="Calisto MT" pitchFamily="18" charset="0"/>
            </a:endParaRPr>
          </a:p>
          <a:p>
            <a:pPr algn="just" eaLnBrk="1" hangingPunct="1">
              <a:lnSpc>
                <a:spcPct val="80000"/>
              </a:lnSpc>
            </a:pPr>
            <a:r>
              <a:rPr lang="fr-CH" sz="1600" smtClean="0">
                <a:solidFill>
                  <a:schemeClr val="tx1"/>
                </a:solidFill>
                <a:latin typeface="Calisto MT" pitchFamily="18" charset="0"/>
              </a:rPr>
              <a:t>RADIO SUISSE ROMANDE est-il nécessaire au commerce ou à la concurrence pour les services concernés des Cl. 38 et 41? Le TF a répondu par la négative.</a:t>
            </a:r>
          </a:p>
          <a:p>
            <a:pPr algn="just" eaLnBrk="1" hangingPunct="1">
              <a:lnSpc>
                <a:spcPct val="80000"/>
              </a:lnSpc>
            </a:pPr>
            <a:endParaRPr lang="fr-CH" sz="1600" smtClean="0">
              <a:solidFill>
                <a:schemeClr val="tx1"/>
              </a:solidFill>
              <a:latin typeface="Calisto MT" pitchFamily="18" charset="0"/>
            </a:endParaRPr>
          </a:p>
          <a:p>
            <a:pPr algn="just" eaLnBrk="1" hangingPunct="1">
              <a:lnSpc>
                <a:spcPct val="80000"/>
              </a:lnSpc>
            </a:pPr>
            <a:r>
              <a:rPr lang="fr-CH" sz="1600" smtClean="0">
                <a:solidFill>
                  <a:schemeClr val="tx1"/>
                </a:solidFill>
                <a:latin typeface="Calisto MT" pitchFamily="18" charset="0"/>
              </a:rPr>
              <a:t>L’imposition dans le commerce du signe en cause (question de fait) a été rendue vraisemblable pour les services des cl. 38 et 42 (renvoi à l’argumentation du TAF) .</a:t>
            </a:r>
          </a:p>
          <a:p>
            <a:pPr algn="just" eaLnBrk="1" hangingPunct="1">
              <a:lnSpc>
                <a:spcPct val="80000"/>
              </a:lnSpc>
            </a:pPr>
            <a:endParaRPr lang="fr-CH" sz="1600" smtClean="0">
              <a:solidFill>
                <a:schemeClr val="tx1"/>
              </a:solidFill>
              <a:latin typeface="Calisto MT" pitchFamily="18" charset="0"/>
            </a:endParaRPr>
          </a:p>
          <a:p>
            <a:pPr algn="just" eaLnBrk="1" hangingPunct="1">
              <a:lnSpc>
                <a:spcPct val="80000"/>
              </a:lnSpc>
            </a:pPr>
            <a:endParaRPr lang="fr-CH" sz="900" smtClean="0">
              <a:solidFill>
                <a:schemeClr val="tx1"/>
              </a:solidFill>
              <a:latin typeface="Arial (Body)"/>
            </a:endParaRPr>
          </a:p>
          <a:p>
            <a:pPr algn="just" eaLnBrk="1" hangingPunct="1">
              <a:lnSpc>
                <a:spcPct val="80000"/>
              </a:lnSpc>
            </a:pPr>
            <a:endParaRPr lang="fr-CH" sz="900" smtClean="0">
              <a:solidFill>
                <a:schemeClr val="tx1"/>
              </a:solidFill>
              <a:latin typeface="Arial (Body)"/>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727</TotalTime>
  <Words>1110</Words>
  <Application>Microsoft Macintosh PowerPoint</Application>
  <PresentationFormat>Présentation à l'écran (4:3)</PresentationFormat>
  <Paragraphs>160</Paragraphs>
  <Slides>17</Slides>
  <Notes>8</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Office Theme</vt:lpstr>
      <vt:lpstr>     Revue  Droit des marques Suisse  Français Communautaire  AROPI, le 2 mars 2010    Laurence Clemmer , Gros &amp; Waltenspühl, avocats  </vt:lpstr>
      <vt:lpstr>Suisse</vt:lpstr>
      <vt:lpstr>France</vt:lpstr>
      <vt:lpstr>Union européenne</vt:lpstr>
      <vt:lpstr> RADIO SUISSE ROMANDE  ATF 30 novembre 2009</vt:lpstr>
      <vt:lpstr>RADIO SUISSE ROMANDE  ATF 30 novembre 2009</vt:lpstr>
      <vt:lpstr>RADIO SUISSE ROMANDE  ATF 30 novembre 2009</vt:lpstr>
      <vt:lpstr>RADIO SUISSE ROMANDE  ATF 30 novembre 2009</vt:lpstr>
      <vt:lpstr>RADIO SUISSE ROMANDE  ATF 30 novembre 2009</vt:lpstr>
      <vt:lpstr>Swatch Group c/ Watch ag TAF, 26 août 2009</vt:lpstr>
      <vt:lpstr> GFA (Groupement foncier agricole) Château de Figeac c/ la société Rocher Bellevue Figeac Cass. Com 13 octobre 2009 </vt:lpstr>
      <vt:lpstr>GFA (Groupement foncier agricole) Château de Figeac c/ la société Rocher Bellevue Figeac Cass. Com 13 octobre 2009 </vt:lpstr>
      <vt:lpstr> GFA (Groupement foncier agricole) Château de Figeac c/ la société Rocher Bellevue Figeac Cass. Com 13 octobre 2009</vt:lpstr>
      <vt:lpstr>L’Oréal SA,  Lancôme parfums et beauté &amp; Cie SNC, Laboratoire Garnier &amp; Cie (ci-après ensemble L’Oréal e.a.) c/ Bellure NV, Malaika Investments Ltd, Starion International Ltd CJCE 18 juin  2009 </vt:lpstr>
      <vt:lpstr>L’Oréal SA,  Lancôme parfums et beauté &amp; Cie SNC, Laboratoire Garnier &amp; Cie (ci-après ensemble L’Oréal e.a.) c/ Bellure NV, Malaika Investments Ltd, Starion International Ltd CJCE 18 juin  2009</vt:lpstr>
      <vt:lpstr>L’Oréal SA,  Lancôme parfums et beauté &amp; Cie SNC, Laboratoire Garnier &amp; Cie (ci-après ensemble L’Oréal e.a.) c/ Bellure NV, Malaika Investments Ltd, Starion International Ltd CJCE 18 juin  2009</vt:lpstr>
      <vt:lpstr>L’Oréal SA,  Lancôme parfums et beauté &amp; Cie SNC, Laboratoire Garnier &amp; Cie (ci-après ensemble L’Oréal e.a.) c/ Bellure NV, Malaika Investments Ltd, Starion International Ltd CJCE 18 juin  2009</vt:lpstr>
    </vt:vector>
  </TitlesOfParts>
  <Company>Clemmer &amp; Partners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 C</dc:creator>
  <cp:lastModifiedBy>Virginie Yame konate</cp:lastModifiedBy>
  <cp:revision>99</cp:revision>
  <dcterms:created xsi:type="dcterms:W3CDTF">2010-02-27T15:51:51Z</dcterms:created>
  <dcterms:modified xsi:type="dcterms:W3CDTF">2016-11-15T16:48:23Z</dcterms:modified>
</cp:coreProperties>
</file>