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96100" cy="10033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71664" autoAdjust="0"/>
  </p:normalViewPr>
  <p:slideViewPr>
    <p:cSldViewPr>
      <p:cViewPr varScale="1">
        <p:scale>
          <a:sx n="56" d="100"/>
          <a:sy n="56" d="100"/>
        </p:scale>
        <p:origin x="-5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87675" cy="501650"/>
          </a:xfrm>
          <a:prstGeom prst="rect">
            <a:avLst/>
          </a:prstGeom>
          <a:noFill/>
          <a:ln w="9525">
            <a:noFill/>
            <a:miter lim="800000"/>
            <a:headEnd/>
            <a:tailEnd/>
          </a:ln>
        </p:spPr>
        <p:txBody>
          <a:bodyPr vert="horz" wrap="square" lIns="93215" tIns="46608" rIns="93215" bIns="46608" numCol="1" anchor="t" anchorCtr="0" compatLnSpc="1">
            <a:prstTxWarp prst="textNoShape">
              <a:avLst/>
            </a:prstTxWarp>
          </a:bodyPr>
          <a:lstStyle>
            <a:lvl1pPr defTabSz="931863">
              <a:defRPr sz="1200">
                <a:latin typeface="Calibri" pitchFamily="34" charset="0"/>
              </a:defRPr>
            </a:lvl1pPr>
          </a:lstStyle>
          <a:p>
            <a:pPr>
              <a:defRPr/>
            </a:pPr>
            <a:endParaRPr lang="fr-CH"/>
          </a:p>
        </p:txBody>
      </p:sp>
      <p:sp>
        <p:nvSpPr>
          <p:cNvPr id="3" name="Date Placeholder 2"/>
          <p:cNvSpPr>
            <a:spLocks noGrp="1"/>
          </p:cNvSpPr>
          <p:nvPr>
            <p:ph type="dt" idx="1"/>
          </p:nvPr>
        </p:nvSpPr>
        <p:spPr bwMode="auto">
          <a:xfrm>
            <a:off x="3906838" y="0"/>
            <a:ext cx="2987675" cy="501650"/>
          </a:xfrm>
          <a:prstGeom prst="rect">
            <a:avLst/>
          </a:prstGeom>
          <a:noFill/>
          <a:ln w="9525">
            <a:noFill/>
            <a:miter lim="800000"/>
            <a:headEnd/>
            <a:tailEnd/>
          </a:ln>
        </p:spPr>
        <p:txBody>
          <a:bodyPr vert="horz" wrap="square" lIns="93215" tIns="46608" rIns="93215" bIns="46608" numCol="1" anchor="t" anchorCtr="0" compatLnSpc="1">
            <a:prstTxWarp prst="textNoShape">
              <a:avLst/>
            </a:prstTxWarp>
          </a:bodyPr>
          <a:lstStyle>
            <a:lvl1pPr algn="r" defTabSz="931863">
              <a:defRPr sz="1200">
                <a:latin typeface="Calibri" pitchFamily="34" charset="0"/>
              </a:defRPr>
            </a:lvl1pPr>
          </a:lstStyle>
          <a:p>
            <a:pPr>
              <a:defRPr/>
            </a:pPr>
            <a:fld id="{F03DCA7F-C459-4A46-B6EA-3C2809F88235}" type="datetimeFigureOut">
              <a:rPr lang="fr-FR"/>
              <a:pPr>
                <a:defRPr/>
              </a:pPr>
              <a:t>02/11/2010</a:t>
            </a:fld>
            <a:endParaRPr lang="fr-CH"/>
          </a:p>
        </p:txBody>
      </p:sp>
      <p:sp>
        <p:nvSpPr>
          <p:cNvPr id="4" name="Slide Image Placeholder 3"/>
          <p:cNvSpPr>
            <a:spLocks noGrp="1" noRot="1" noChangeAspect="1"/>
          </p:cNvSpPr>
          <p:nvPr>
            <p:ph type="sldImg" idx="2"/>
          </p:nvPr>
        </p:nvSpPr>
        <p:spPr>
          <a:xfrm>
            <a:off x="939800" y="752475"/>
            <a:ext cx="5016500" cy="3762375"/>
          </a:xfrm>
          <a:prstGeom prst="rect">
            <a:avLst/>
          </a:prstGeom>
          <a:noFill/>
          <a:ln w="12700">
            <a:solidFill>
              <a:prstClr val="black"/>
            </a:solidFill>
          </a:ln>
        </p:spPr>
        <p:txBody>
          <a:bodyPr vert="horz" lIns="91440" tIns="45720" rIns="91440" bIns="45720" rtlCol="0" anchor="ctr"/>
          <a:lstStyle/>
          <a:p>
            <a:pPr lvl="0"/>
            <a:endParaRPr lang="fr-CH" noProof="0"/>
          </a:p>
        </p:txBody>
      </p:sp>
      <p:sp>
        <p:nvSpPr>
          <p:cNvPr id="5" name="Notes Placeholder 4"/>
          <p:cNvSpPr>
            <a:spLocks noGrp="1"/>
          </p:cNvSpPr>
          <p:nvPr>
            <p:ph type="body" sz="quarter" idx="3"/>
          </p:nvPr>
        </p:nvSpPr>
        <p:spPr bwMode="auto">
          <a:xfrm>
            <a:off x="690563" y="4765675"/>
            <a:ext cx="5514975" cy="4514850"/>
          </a:xfrm>
          <a:prstGeom prst="rect">
            <a:avLst/>
          </a:prstGeom>
          <a:noFill/>
          <a:ln w="9525">
            <a:noFill/>
            <a:miter lim="800000"/>
            <a:headEnd/>
            <a:tailEnd/>
          </a:ln>
        </p:spPr>
        <p:txBody>
          <a:bodyPr vert="horz" wrap="square" lIns="93215" tIns="46608" rIns="93215" bIns="4660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fr-CH" noProof="0"/>
          </a:p>
        </p:txBody>
      </p:sp>
      <p:sp>
        <p:nvSpPr>
          <p:cNvPr id="6" name="Footer Placeholder 5"/>
          <p:cNvSpPr>
            <a:spLocks noGrp="1"/>
          </p:cNvSpPr>
          <p:nvPr>
            <p:ph type="ftr" sz="quarter" idx="4"/>
          </p:nvPr>
        </p:nvSpPr>
        <p:spPr bwMode="auto">
          <a:xfrm>
            <a:off x="0" y="9529763"/>
            <a:ext cx="2987675" cy="501650"/>
          </a:xfrm>
          <a:prstGeom prst="rect">
            <a:avLst/>
          </a:prstGeom>
          <a:noFill/>
          <a:ln w="9525">
            <a:noFill/>
            <a:miter lim="800000"/>
            <a:headEnd/>
            <a:tailEnd/>
          </a:ln>
        </p:spPr>
        <p:txBody>
          <a:bodyPr vert="horz" wrap="square" lIns="93215" tIns="46608" rIns="93215" bIns="46608" numCol="1" anchor="b" anchorCtr="0" compatLnSpc="1">
            <a:prstTxWarp prst="textNoShape">
              <a:avLst/>
            </a:prstTxWarp>
          </a:bodyPr>
          <a:lstStyle>
            <a:lvl1pPr defTabSz="931863">
              <a:defRPr sz="1200">
                <a:latin typeface="Calibri" pitchFamily="34" charset="0"/>
              </a:defRPr>
            </a:lvl1pPr>
          </a:lstStyle>
          <a:p>
            <a:pPr>
              <a:defRPr/>
            </a:pPr>
            <a:endParaRPr lang="fr-CH"/>
          </a:p>
        </p:txBody>
      </p:sp>
      <p:sp>
        <p:nvSpPr>
          <p:cNvPr id="7" name="Slide Number Placeholder 6"/>
          <p:cNvSpPr>
            <a:spLocks noGrp="1"/>
          </p:cNvSpPr>
          <p:nvPr>
            <p:ph type="sldNum" sz="quarter" idx="5"/>
          </p:nvPr>
        </p:nvSpPr>
        <p:spPr bwMode="auto">
          <a:xfrm>
            <a:off x="3906838" y="9529763"/>
            <a:ext cx="2987675" cy="501650"/>
          </a:xfrm>
          <a:prstGeom prst="rect">
            <a:avLst/>
          </a:prstGeom>
          <a:noFill/>
          <a:ln w="9525">
            <a:noFill/>
            <a:miter lim="800000"/>
            <a:headEnd/>
            <a:tailEnd/>
          </a:ln>
        </p:spPr>
        <p:txBody>
          <a:bodyPr vert="horz" wrap="square" lIns="93215" tIns="46608" rIns="93215" bIns="46608" numCol="1" anchor="b" anchorCtr="0" compatLnSpc="1">
            <a:prstTxWarp prst="textNoShape">
              <a:avLst/>
            </a:prstTxWarp>
          </a:bodyPr>
          <a:lstStyle>
            <a:lvl1pPr algn="r" defTabSz="931863">
              <a:defRPr sz="1200">
                <a:latin typeface="Calibri" pitchFamily="34" charset="0"/>
              </a:defRPr>
            </a:lvl1pPr>
          </a:lstStyle>
          <a:p>
            <a:pPr>
              <a:defRPr/>
            </a:pPr>
            <a:fld id="{FB409FFF-AA31-47E2-8C7D-738064CE0074}" type="slidenum">
              <a:rPr lang="fr-CH"/>
              <a:pPr>
                <a:defRPr/>
              </a:pPr>
              <a:t>‹N°›</a:t>
            </a:fld>
            <a:endParaRPr lang="fr-CH"/>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TextEdit="1"/>
          </p:cNvSpPr>
          <p:nvPr>
            <p:ph type="sldImg"/>
          </p:nvPr>
        </p:nvSpPr>
        <p:spPr bwMode="auto">
          <a:noFill/>
          <a:ln>
            <a:solidFill>
              <a:srgbClr val="000000"/>
            </a:solidFill>
            <a:miter lim="800000"/>
            <a:headEnd/>
            <a:tailEnd/>
          </a:ln>
        </p:spPr>
      </p:sp>
      <p:sp>
        <p:nvSpPr>
          <p:cNvPr id="19458" name="Rectangle 3"/>
          <p:cNvSpPr>
            <a:spLocks noGrp="1"/>
          </p:cNvSpPr>
          <p:nvPr>
            <p:ph type="body" idx="1"/>
          </p:nvPr>
        </p:nvSpPr>
        <p:spPr>
          <a:noFill/>
          <a:ln/>
        </p:spPr>
        <p:txBody>
          <a:bodyPr/>
          <a:lstStyle/>
          <a:p>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a:noFill/>
          <a:ln/>
        </p:spPr>
        <p:txBody>
          <a:bodyPr/>
          <a:lstStyle/>
          <a:p>
            <a:pPr marL="228600" indent="-228600"/>
            <a:endParaRPr lang="fr-FR" sz="1000" b="1" i="1"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p:txBody>
          <a:bodyPr/>
          <a:lstStyle/>
          <a:p>
            <a:pPr>
              <a:defRPr/>
            </a:pPr>
            <a:r>
              <a:rPr lang="en-GB" sz="1000" dirty="0" smtClean="0">
                <a:latin typeface="Calisto MT" pitchFamily="18" charset="0"/>
              </a:rPr>
              <a:t>K &amp; L </a:t>
            </a:r>
            <a:r>
              <a:rPr lang="en-GB" sz="1000" dirty="0" err="1" smtClean="0">
                <a:latin typeface="Calisto MT" pitchFamily="18" charset="0"/>
              </a:rPr>
              <a:t>Ruppert</a:t>
            </a:r>
            <a:r>
              <a:rPr lang="en-GB" sz="1000" dirty="0" smtClean="0">
                <a:latin typeface="Calisto MT" pitchFamily="18" charset="0"/>
              </a:rPr>
              <a:t> </a:t>
            </a:r>
            <a:r>
              <a:rPr lang="en-GB" sz="1000" dirty="0" err="1" smtClean="0">
                <a:latin typeface="Calisto MT" pitchFamily="18" charset="0"/>
              </a:rPr>
              <a:t>Stiftung</a:t>
            </a:r>
            <a:r>
              <a:rPr lang="en-GB" sz="1000" dirty="0" smtClean="0">
                <a:latin typeface="Calisto MT" pitchFamily="18" charset="0"/>
              </a:rPr>
              <a:t> &amp; Co. </a:t>
            </a:r>
            <a:r>
              <a:rPr lang="fr-CH" sz="1000" dirty="0" err="1" smtClean="0">
                <a:latin typeface="Calisto MT" pitchFamily="18" charset="0"/>
              </a:rPr>
              <a:t>Handels</a:t>
            </a:r>
            <a:r>
              <a:rPr lang="fr-CH" sz="1000" dirty="0" smtClean="0">
                <a:latin typeface="Calisto MT" pitchFamily="18" charset="0"/>
              </a:rPr>
              <a:t>-KG ayant son siège en Allemagne fait partie du groupe K &amp; L </a:t>
            </a:r>
            <a:r>
              <a:rPr lang="fr-CH" sz="1000" dirty="0" err="1" smtClean="0">
                <a:latin typeface="Calisto MT" pitchFamily="18" charset="0"/>
              </a:rPr>
              <a:t>Ruppert</a:t>
            </a:r>
            <a:r>
              <a:rPr lang="fr-CH" sz="1000" dirty="0" smtClean="0">
                <a:latin typeface="Calisto MT" pitchFamily="18" charset="0"/>
              </a:rPr>
              <a:t>, actif dans la vente de vêtements et disposant de cinquante filiales dans le sud de l'Allemagne.</a:t>
            </a:r>
          </a:p>
          <a:p>
            <a:pPr>
              <a:defRPr/>
            </a:pPr>
            <a:r>
              <a:rPr lang="fr-CH" sz="1000" dirty="0" smtClean="0">
                <a:latin typeface="Calisto MT" pitchFamily="18" charset="0"/>
              </a:rPr>
              <a:t> </a:t>
            </a:r>
          </a:p>
          <a:p>
            <a:pPr>
              <a:defRPr/>
            </a:pPr>
            <a:r>
              <a:rPr lang="fr-CH" sz="1000" dirty="0" err="1" smtClean="0">
                <a:latin typeface="Calisto MT" pitchFamily="18" charset="0"/>
              </a:rPr>
              <a:t>Zino</a:t>
            </a:r>
            <a:r>
              <a:rPr lang="fr-CH" sz="1000" dirty="0" smtClean="0">
                <a:latin typeface="Calisto MT" pitchFamily="18" charset="0"/>
              </a:rPr>
              <a:t> </a:t>
            </a:r>
            <a:r>
              <a:rPr lang="fr-CH" sz="1000" dirty="0" err="1" smtClean="0">
                <a:latin typeface="Calisto MT" pitchFamily="18" charset="0"/>
              </a:rPr>
              <a:t>Davidoff</a:t>
            </a:r>
            <a:r>
              <a:rPr lang="fr-CH" sz="1000" dirty="0" smtClean="0">
                <a:latin typeface="Calisto MT" pitchFamily="18" charset="0"/>
              </a:rPr>
              <a:t> SA est une société de droit suisse ayant son siège à Fribourg et inscrite au registre du commerce le 20 juin 1990, dont le but est le commerce de toutes sortes, notamment l'exportation des marques "</a:t>
            </a:r>
            <a:r>
              <a:rPr lang="fr-CH" sz="1000" dirty="0" err="1" smtClean="0">
                <a:latin typeface="Calisto MT" pitchFamily="18" charset="0"/>
              </a:rPr>
              <a:t>Davidoff</a:t>
            </a:r>
            <a:r>
              <a:rPr lang="fr-CH" sz="1000" dirty="0" smtClean="0">
                <a:latin typeface="Calisto MT" pitchFamily="18" charset="0"/>
              </a:rPr>
              <a:t>" et "</a:t>
            </a:r>
            <a:r>
              <a:rPr lang="fr-CH" sz="1000" dirty="0" err="1" smtClean="0">
                <a:latin typeface="Calisto MT" pitchFamily="18" charset="0"/>
              </a:rPr>
              <a:t>Zino</a:t>
            </a:r>
            <a:r>
              <a:rPr lang="fr-CH" sz="1000" dirty="0" smtClean="0">
                <a:latin typeface="Calisto MT" pitchFamily="18" charset="0"/>
              </a:rPr>
              <a:t> </a:t>
            </a:r>
            <a:r>
              <a:rPr lang="fr-CH" sz="1000" dirty="0" err="1" smtClean="0">
                <a:latin typeface="Calisto MT" pitchFamily="18" charset="0"/>
              </a:rPr>
              <a:t>Davidoff</a:t>
            </a:r>
            <a:r>
              <a:rPr lang="fr-CH" sz="1000" dirty="0" smtClean="0">
                <a:latin typeface="Calisto MT" pitchFamily="18" charset="0"/>
              </a:rPr>
              <a:t>" dans tous les domaines, à l'exception du domaine du tabac, et d'articles pour fumeurs.</a:t>
            </a:r>
          </a:p>
          <a:p>
            <a:pPr>
              <a:defRPr/>
            </a:pPr>
            <a:r>
              <a:rPr lang="fr-CH" sz="1000" dirty="0" smtClean="0">
                <a:latin typeface="Calisto MT" pitchFamily="18" charset="0"/>
              </a:rPr>
              <a:t> </a:t>
            </a:r>
          </a:p>
          <a:p>
            <a:pPr marL="228600" indent="-228600">
              <a:defRPr/>
            </a:pPr>
            <a:endParaRPr lang="fr-FR" sz="1000" b="1" i="1"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p:txBody>
          <a:bodyPr/>
          <a:lstStyle/>
          <a:p>
            <a:pPr>
              <a:defRPr/>
            </a:pPr>
            <a:r>
              <a:rPr lang="fr-CH" sz="1000" dirty="0" smtClean="0">
                <a:latin typeface="Calisto MT" pitchFamily="18" charset="0"/>
              </a:rPr>
              <a:t>Elle soutient que, dans le domaine de la mode, les créateurs utilisent leur marque non seulement pour des vêtements mais aussi pour des produits cosmétiques et que, </a:t>
            </a:r>
            <a:r>
              <a:rPr lang="fr-CH" sz="1000" b="1" u="sng" dirty="0" smtClean="0">
                <a:latin typeface="Calisto MT" pitchFamily="18" charset="0"/>
              </a:rPr>
              <a:t>dès lors, il existe un risque de confusion entre sa marque </a:t>
            </a:r>
            <a:r>
              <a:rPr lang="fr-CH" sz="1000" b="1" u="sng" dirty="0" err="1" smtClean="0">
                <a:latin typeface="Calisto MT" pitchFamily="18" charset="0"/>
              </a:rPr>
              <a:t>Coolwater</a:t>
            </a:r>
            <a:r>
              <a:rPr lang="fr-CH" sz="1000" b="1" u="sng" dirty="0" smtClean="0">
                <a:latin typeface="Calisto MT" pitchFamily="18" charset="0"/>
              </a:rPr>
              <a:t> enregistrée en 1990 pour la classe 25 et celle de la défenderesse COOL WATER déposée en 2000 notamment pour la classe 3</a:t>
            </a:r>
            <a:r>
              <a:rPr lang="fr-CH" sz="1000" dirty="0" smtClean="0">
                <a:latin typeface="Calisto MT" pitchFamily="18" charset="0"/>
              </a:rPr>
              <a:t>.</a:t>
            </a:r>
          </a:p>
          <a:p>
            <a:pPr>
              <a:defRPr/>
            </a:pPr>
            <a:r>
              <a:rPr lang="fr-CH" sz="1000" dirty="0" smtClean="0">
                <a:latin typeface="Calisto MT" pitchFamily="18" charset="0"/>
              </a:rPr>
              <a:t> </a:t>
            </a:r>
          </a:p>
          <a:p>
            <a:pPr marL="228600" indent="-228600">
              <a:defRPr/>
            </a:pPr>
            <a:endParaRPr lang="fr-FR" sz="1000" b="1" i="1"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p:txBody>
          <a:bodyPr/>
          <a:lstStyle/>
          <a:p>
            <a:pPr algn="just">
              <a:defRPr/>
            </a:pPr>
            <a:r>
              <a:rPr lang="fr-CH" sz="1000" dirty="0" smtClean="0">
                <a:latin typeface="Calisto MT" pitchFamily="18" charset="0"/>
              </a:rPr>
              <a:t>Selon elle, la marque </a:t>
            </a:r>
            <a:r>
              <a:rPr lang="fr-CH" sz="1000" dirty="0" err="1" smtClean="0">
                <a:latin typeface="Calisto MT" pitchFamily="18" charset="0"/>
              </a:rPr>
              <a:t>Coolwater</a:t>
            </a:r>
            <a:r>
              <a:rPr lang="fr-CH" sz="1000" dirty="0" smtClean="0">
                <a:latin typeface="Calisto MT" pitchFamily="18" charset="0"/>
              </a:rPr>
              <a:t> de K &amp; L </a:t>
            </a:r>
            <a:r>
              <a:rPr lang="fr-CH" sz="1000" dirty="0" err="1" smtClean="0">
                <a:latin typeface="Calisto MT" pitchFamily="18" charset="0"/>
              </a:rPr>
              <a:t>Ruppert</a:t>
            </a:r>
            <a:r>
              <a:rPr lang="fr-CH" sz="1000" dirty="0" smtClean="0">
                <a:latin typeface="Calisto MT" pitchFamily="18" charset="0"/>
              </a:rPr>
              <a:t> de 1990 (inscrite pour la classe 25) violerait aussi sa marque fig. suisse </a:t>
            </a:r>
            <a:r>
              <a:rPr lang="fr-CH" sz="1000" i="1" dirty="0" err="1" smtClean="0">
                <a:latin typeface="Calisto MT" pitchFamily="18" charset="0"/>
              </a:rPr>
              <a:t>Davidoff</a:t>
            </a:r>
            <a:r>
              <a:rPr lang="fr-CH" sz="1000" i="1" dirty="0" smtClean="0">
                <a:latin typeface="Calisto MT" pitchFamily="18" charset="0"/>
              </a:rPr>
              <a:t> </a:t>
            </a:r>
            <a:r>
              <a:rPr lang="fr-CH" sz="1000" i="1" dirty="0" err="1" smtClean="0">
                <a:latin typeface="Calisto MT" pitchFamily="18" charset="0"/>
              </a:rPr>
              <a:t>Coll</a:t>
            </a:r>
            <a:r>
              <a:rPr lang="fr-CH" sz="1000" i="1" dirty="0" smtClean="0">
                <a:latin typeface="Calisto MT" pitchFamily="18" charset="0"/>
              </a:rPr>
              <a:t> Water</a:t>
            </a:r>
            <a:r>
              <a:rPr lang="fr-CH" sz="1000" dirty="0" smtClean="0">
                <a:latin typeface="Calisto MT" pitchFamily="18" charset="0"/>
              </a:rPr>
              <a:t> No. 357 066  de 1987 (enregistrée pour la classe 3), du fait qu'il y a - du propre aveu de la demanderesse - une similitude de produits engendrant un risque de confusion.</a:t>
            </a:r>
          </a:p>
          <a:p>
            <a:pPr marL="228600" indent="-228600">
              <a:defRPr/>
            </a:pPr>
            <a:endParaRPr lang="fr-FR" sz="1000" b="1" i="1" dirty="0" smtClean="0">
              <a:latin typeface="Calisto MT" pitchFamily="18" charset="0"/>
            </a:endParaRPr>
          </a:p>
          <a:p>
            <a:pPr>
              <a:defRPr/>
            </a:pPr>
            <a:r>
              <a:rPr lang="fr-CH" sz="1000" dirty="0" smtClean="0">
                <a:latin typeface="Calisto MT" pitchFamily="18" charset="0"/>
              </a:rPr>
              <a:t>K &amp; L </a:t>
            </a:r>
            <a:r>
              <a:rPr lang="fr-CH" sz="1000" dirty="0" err="1" smtClean="0">
                <a:latin typeface="Calisto MT" pitchFamily="18" charset="0"/>
              </a:rPr>
              <a:t>Ruppert</a:t>
            </a:r>
            <a:r>
              <a:rPr lang="fr-CH" sz="1000" dirty="0" smtClean="0">
                <a:latin typeface="Calisto MT" pitchFamily="18" charset="0"/>
              </a:rPr>
              <a:t>, demanderesse et défenderesse reconventionnelle précise qu'on ne saurait lui opposer le non-usage de sa marque </a:t>
            </a:r>
            <a:r>
              <a:rPr lang="fr-CH" sz="1000" dirty="0" err="1" smtClean="0">
                <a:latin typeface="Calisto MT" pitchFamily="18" charset="0"/>
              </a:rPr>
              <a:t>Coolwater</a:t>
            </a:r>
            <a:r>
              <a:rPr lang="fr-CH" sz="1000" dirty="0" smtClean="0">
                <a:latin typeface="Calisto MT" pitchFamily="18" charset="0"/>
              </a:rPr>
              <a:t> de 1990 en Suisse puisqu’en application de l'art. 5 de la Convention du 13 avril 1892 entre la Suisse et l'Allemagne concernant la protection réciproque des brevets, dessins, modèles et marques, celle-ci faisant usage de sa marque </a:t>
            </a:r>
            <a:r>
              <a:rPr lang="fr-CH" sz="1000" dirty="0" err="1" smtClean="0">
                <a:latin typeface="Calisto MT" pitchFamily="18" charset="0"/>
              </a:rPr>
              <a:t>Coolwater</a:t>
            </a:r>
            <a:r>
              <a:rPr lang="fr-CH" sz="1000" dirty="0" smtClean="0">
                <a:latin typeface="Calisto MT" pitchFamily="18" charset="0"/>
              </a:rPr>
              <a:t> en Allemagne. Ce qui avait d’ailleurs été expressément constaté par la Cour d'appel civil du Tribunal cantonal de Fribourg, qui avait énoncé « </a:t>
            </a:r>
            <a:r>
              <a:rPr lang="fr-CH" sz="1000" i="1" dirty="0" smtClean="0">
                <a:latin typeface="Calisto MT" pitchFamily="18" charset="0"/>
              </a:rPr>
              <a:t>si l'intimée utilise le signe "</a:t>
            </a:r>
            <a:r>
              <a:rPr lang="fr-CH" sz="1000" i="1" dirty="0" err="1" smtClean="0">
                <a:latin typeface="Calisto MT" pitchFamily="18" charset="0"/>
              </a:rPr>
              <a:t>Coolwater</a:t>
            </a:r>
            <a:r>
              <a:rPr lang="fr-CH" sz="1000" i="1" dirty="0" smtClean="0">
                <a:latin typeface="Calisto MT" pitchFamily="18" charset="0"/>
              </a:rPr>
              <a:t>" en Allemagne, elle n'en a jamais fait usage en Suisse </a:t>
            </a:r>
            <a:r>
              <a:rPr lang="fr-CH" sz="1000" dirty="0" smtClean="0">
                <a:latin typeface="Calisto MT" pitchFamily="18" charset="0"/>
              </a:rPr>
              <a:t>».</a:t>
            </a:r>
          </a:p>
          <a:p>
            <a:pPr>
              <a:defRPr/>
            </a:pPr>
            <a:r>
              <a:rPr lang="fr-CH" sz="1000" dirty="0" smtClean="0">
                <a:latin typeface="Calisto MT" pitchFamily="18" charset="0"/>
              </a:rPr>
              <a:t> </a:t>
            </a:r>
          </a:p>
          <a:p>
            <a:pPr>
              <a:defRPr/>
            </a:pPr>
            <a:r>
              <a:rPr lang="fr-CH" sz="1000" dirty="0" smtClean="0">
                <a:latin typeface="Calisto MT" pitchFamily="18" charset="0"/>
              </a:rPr>
              <a:t>Elle se prévaut en revanche du non-usage de la marque COOL WATER No. 483 579 de </a:t>
            </a:r>
            <a:r>
              <a:rPr lang="fr-CH" sz="1000" dirty="0" err="1" smtClean="0">
                <a:latin typeface="Calisto MT" pitchFamily="18" charset="0"/>
              </a:rPr>
              <a:t>Zino</a:t>
            </a:r>
            <a:r>
              <a:rPr lang="fr-CH" sz="1000" dirty="0" smtClean="0">
                <a:latin typeface="Calisto MT" pitchFamily="18" charset="0"/>
              </a:rPr>
              <a:t> </a:t>
            </a:r>
            <a:r>
              <a:rPr lang="fr-CH" sz="1000" dirty="0" err="1" smtClean="0">
                <a:latin typeface="Calisto MT" pitchFamily="18" charset="0"/>
              </a:rPr>
              <a:t>Davidoff</a:t>
            </a:r>
            <a:r>
              <a:rPr lang="fr-CH" sz="1000" dirty="0" smtClean="0">
                <a:latin typeface="Calisto MT" pitchFamily="18" charset="0"/>
              </a:rPr>
              <a:t> déposée le 14 décembre 2000 </a:t>
            </a:r>
            <a:r>
              <a:rPr lang="fr-CH" sz="1000" b="1" u="sng" dirty="0" smtClean="0">
                <a:latin typeface="Calisto MT" pitchFamily="18" charset="0"/>
              </a:rPr>
              <a:t>en ce qui concerne les vêtements</a:t>
            </a:r>
            <a:r>
              <a:rPr lang="fr-CH" sz="1000" dirty="0" smtClean="0">
                <a:latin typeface="Calisto MT" pitchFamily="18" charset="0"/>
              </a:rPr>
              <a:t> pour conclure à la perte du droit de la défenderesse sur ces produits depuis le 7 août 2006, la marque ayant été publiée en date du 7 mai 2001.</a:t>
            </a:r>
          </a:p>
          <a:p>
            <a:pPr>
              <a:defRPr/>
            </a:pPr>
            <a:endParaRPr lang="fr-CH" sz="1000" dirty="0" smtClean="0">
              <a:latin typeface="Calisto MT" pitchFamily="18" charset="0"/>
            </a:endParaRPr>
          </a:p>
          <a:p>
            <a:pPr>
              <a:defRPr/>
            </a:pPr>
            <a:r>
              <a:rPr lang="fr-CH" sz="1000" b="1" dirty="0" smtClean="0">
                <a:latin typeface="Calisto MT" pitchFamily="18" charset="0"/>
              </a:rPr>
              <a:t>Le 8 octobre 2007</a:t>
            </a:r>
            <a:endParaRPr lang="fr-CH" sz="1000" dirty="0" smtClean="0">
              <a:latin typeface="Calisto MT" pitchFamily="18" charset="0"/>
            </a:endParaRPr>
          </a:p>
          <a:p>
            <a:pPr>
              <a:defRPr/>
            </a:pPr>
            <a:r>
              <a:rPr lang="fr-CH" sz="1000" dirty="0" smtClean="0">
                <a:latin typeface="Calisto MT" pitchFamily="18" charset="0"/>
              </a:rPr>
              <a:t> </a:t>
            </a:r>
          </a:p>
          <a:p>
            <a:pPr>
              <a:defRPr/>
            </a:pPr>
            <a:r>
              <a:rPr lang="fr-CH" sz="1000" dirty="0" err="1" smtClean="0">
                <a:latin typeface="Calisto MT" pitchFamily="18" charset="0"/>
              </a:rPr>
              <a:t>Zino</a:t>
            </a:r>
            <a:r>
              <a:rPr lang="fr-CH" sz="1000" dirty="0" smtClean="0">
                <a:latin typeface="Calisto MT" pitchFamily="18" charset="0"/>
              </a:rPr>
              <a:t> </a:t>
            </a:r>
            <a:r>
              <a:rPr lang="fr-CH" sz="1000" dirty="0" err="1" smtClean="0">
                <a:latin typeface="Calisto MT" pitchFamily="18" charset="0"/>
              </a:rPr>
              <a:t>Davidoff</a:t>
            </a:r>
            <a:r>
              <a:rPr lang="fr-CH" sz="1000" dirty="0" smtClean="0">
                <a:latin typeface="Calisto MT" pitchFamily="18" charset="0"/>
              </a:rPr>
              <a:t> a allégué dans sa duplique que le non-usage en Allemagne et en Suisse de sa marque COOL WATER de 2000 pour les produits de la classe 25 se justifiait en raison du litige avec la demanderesse et a produit plusieurs pièces tendant à démontrer qu'elle a commercialisé ses produits de parfumerie COOL WATER dès le début de l'année 1988. </a:t>
            </a:r>
          </a:p>
          <a:p>
            <a:pPr>
              <a:defRPr/>
            </a:pPr>
            <a:endParaRPr lang="fr-CH" sz="1000" dirty="0" smtClean="0">
              <a:latin typeface="Calisto MT" pitchFamily="18" charset="0"/>
            </a:endParaRPr>
          </a:p>
          <a:p>
            <a:pPr marL="228600" indent="-228600">
              <a:defRPr/>
            </a:pPr>
            <a:endParaRPr lang="fr-FR" sz="1000" b="1" i="1"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TextEdit="1"/>
          </p:cNvSpPr>
          <p:nvPr>
            <p:ph type="sldImg"/>
          </p:nvPr>
        </p:nvSpPr>
        <p:spPr bwMode="auto">
          <a:noFill/>
          <a:ln>
            <a:solidFill>
              <a:srgbClr val="000000"/>
            </a:solidFill>
            <a:miter lim="800000"/>
            <a:headEnd/>
            <a:tailEnd/>
          </a:ln>
        </p:spPr>
      </p:sp>
      <p:sp>
        <p:nvSpPr>
          <p:cNvPr id="49154" name="Rectangle 3"/>
          <p:cNvSpPr>
            <a:spLocks noGrp="1"/>
          </p:cNvSpPr>
          <p:nvPr>
            <p:ph type="body" idx="1"/>
          </p:nvPr>
        </p:nvSpPr>
        <p:spPr>
          <a:noFill/>
          <a:ln/>
        </p:spPr>
        <p:txBody>
          <a:bodyPr/>
          <a:lstStyle/>
          <a:p>
            <a:pPr marL="228600" indent="-228600" algn="just"/>
            <a:r>
              <a:rPr lang="fr-CH" sz="1000" smtClean="0">
                <a:latin typeface="Calisto MT" pitchFamily="18" charset="0"/>
              </a:rPr>
              <a:t>Par ailleurs, il sied de relever que la Cour cantonale</a:t>
            </a:r>
            <a:r>
              <a:rPr lang="fr-CH" b="1" i="1" smtClean="0"/>
              <a:t> </a:t>
            </a:r>
            <a:r>
              <a:rPr lang="fr-CH" sz="1000" smtClean="0">
                <a:latin typeface="Calisto MT" pitchFamily="18" charset="0"/>
              </a:rPr>
              <a:t>a retenu qu'-indépendamment de la question de savoir si la demanderesse était légitimée à invoquer ce non-usage dans une action ouverte (le 5 avril 2006), soit avant l'échéance du délai de carence de l'art. 12 al. 1 LPM (le 7 août 2006), il était patent que </a:t>
            </a:r>
            <a:r>
              <a:rPr lang="fr-CH" sz="1000" b="1" smtClean="0">
                <a:latin typeface="Calisto MT" pitchFamily="18" charset="0"/>
              </a:rPr>
              <a:t>le litige opposant les deux parties constituait </a:t>
            </a:r>
            <a:r>
              <a:rPr lang="fr-CH" sz="1000" b="1" u="sng" smtClean="0">
                <a:latin typeface="Calisto MT" pitchFamily="18" charset="0"/>
              </a:rPr>
              <a:t>un juste motif de non-usage</a:t>
            </a:r>
            <a:r>
              <a:rPr lang="fr-CH" sz="1000" b="1" smtClean="0">
                <a:latin typeface="Calisto MT" pitchFamily="18" charset="0"/>
              </a:rPr>
              <a:t> de la marque contestée, </a:t>
            </a:r>
            <a:r>
              <a:rPr lang="fr-CH" sz="1000" smtClean="0">
                <a:latin typeface="Calisto MT" pitchFamily="18" charset="0"/>
              </a:rPr>
              <a:t>en ajoutant que  « </a:t>
            </a:r>
            <a:r>
              <a:rPr lang="fr-CH" sz="1000" i="1" smtClean="0">
                <a:latin typeface="Calisto MT" pitchFamily="18" charset="0"/>
              </a:rPr>
              <a:t>cette question n'est plus discutée devant le Tribunal fédéral, et il n'y a pas lieu d'y revenir </a:t>
            </a:r>
            <a:r>
              <a:rPr lang="fr-CH" sz="1000" smtClean="0">
                <a:latin typeface="Calisto MT" pitchFamily="18" charset="0"/>
              </a:rPr>
              <a:t>».</a:t>
            </a:r>
          </a:p>
          <a:p>
            <a:pPr marL="228600" indent="-228600"/>
            <a:endParaRPr lang="fr-CH" b="1" i="1" smtClean="0"/>
          </a:p>
          <a:p>
            <a:pPr marL="228600" indent="-228600"/>
            <a:r>
              <a:rPr lang="fr-CH" sz="1000" smtClean="0">
                <a:latin typeface="Calisto MT" pitchFamily="18" charset="0"/>
              </a:rPr>
              <a:t>Or, la prise en compte du juste motif de non-usage par la Cour paraît toutefois paradoxal et donc contestable alors même qu'elle fait grief à Zino Davidoff dans ses constatations de ne pas avoir été en mesure d'établir l'usage de son signe COOL WATER en relation avec les produits de la classe 25, et ce même avant le dépôt de la marque Coolwater du 23 mars 1990!! </a:t>
            </a:r>
            <a:endParaRPr lang="fr-FR" sz="1000" smtClean="0">
              <a:latin typeface="Calisto MT"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TextEdit="1"/>
          </p:cNvSpPr>
          <p:nvPr>
            <p:ph type="sldImg"/>
          </p:nvPr>
        </p:nvSpPr>
        <p:spPr bwMode="auto">
          <a:noFill/>
          <a:ln>
            <a:solidFill>
              <a:srgbClr val="000000"/>
            </a:solidFill>
            <a:miter lim="800000"/>
            <a:headEnd/>
            <a:tailEnd/>
          </a:ln>
        </p:spPr>
      </p:sp>
      <p:sp>
        <p:nvSpPr>
          <p:cNvPr id="51202" name="Rectangle 3"/>
          <p:cNvSpPr>
            <a:spLocks noGrp="1"/>
          </p:cNvSpPr>
          <p:nvPr>
            <p:ph type="body" idx="1"/>
          </p:nvPr>
        </p:nvSpPr>
        <p:spPr>
          <a:noFill/>
          <a:ln/>
        </p:spPr>
        <p:txBody>
          <a:bodyPr/>
          <a:lstStyle/>
          <a:p>
            <a:pPr marL="228600" indent="-228600" algn="just"/>
            <a:r>
              <a:rPr lang="fr-CH" sz="1000" smtClean="0">
                <a:latin typeface="Calisto MT" pitchFamily="18" charset="0"/>
              </a:rPr>
              <a:t>La recourante  a donc conclut à l'annulation de l'arrêt cantonal entrepris, au rejet de la demande de K &amp; L Ruppert, à ce que la nullité de la partie suisse de l'enregistrement international No. 556 679 de la marque Coolwater de l'intimée soit constatée.</a:t>
            </a:r>
          </a:p>
          <a:p>
            <a:pPr marL="228600" indent="-228600" algn="just"/>
            <a:endParaRPr lang="fr-FR" sz="1000" b="1" i="1"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TextEdit="1"/>
          </p:cNvSpPr>
          <p:nvPr>
            <p:ph type="sldImg"/>
          </p:nvPr>
        </p:nvSpPr>
        <p:spPr bwMode="auto">
          <a:noFill/>
          <a:ln>
            <a:solidFill>
              <a:srgbClr val="000000"/>
            </a:solidFill>
            <a:miter lim="800000"/>
            <a:headEnd/>
            <a:tailEnd/>
          </a:ln>
        </p:spPr>
      </p:sp>
      <p:sp>
        <p:nvSpPr>
          <p:cNvPr id="53250" name="Rectangle 3"/>
          <p:cNvSpPr>
            <a:spLocks noGrp="1"/>
          </p:cNvSpPr>
          <p:nvPr>
            <p:ph type="body" idx="1"/>
          </p:nvPr>
        </p:nvSpPr>
        <p:spPr>
          <a:noFill/>
          <a:ln/>
        </p:spPr>
        <p:txBody>
          <a:bodyPr/>
          <a:lstStyle/>
          <a:p>
            <a:pPr marL="228600" indent="-228600" algn="just"/>
            <a:r>
              <a:rPr lang="fr-CH" smtClean="0"/>
              <a:t>	</a:t>
            </a:r>
            <a:endParaRPr lang="fr-FR" sz="1000" b="1" i="1"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TextEdit="1"/>
          </p:cNvSpPr>
          <p:nvPr>
            <p:ph type="sldImg"/>
          </p:nvPr>
        </p:nvSpPr>
        <p:spPr bwMode="auto">
          <a:noFill/>
          <a:ln>
            <a:solidFill>
              <a:srgbClr val="000000"/>
            </a:solidFill>
            <a:miter lim="800000"/>
            <a:headEnd/>
            <a:tailEnd/>
          </a:ln>
        </p:spPr>
      </p:sp>
      <p:sp>
        <p:nvSpPr>
          <p:cNvPr id="55298" name="Rectangle 3"/>
          <p:cNvSpPr>
            <a:spLocks noGrp="1"/>
          </p:cNvSpPr>
          <p:nvPr>
            <p:ph type="body" idx="1"/>
          </p:nvPr>
        </p:nvSpPr>
        <p:spPr>
          <a:noFill/>
          <a:ln/>
        </p:spPr>
        <p:txBody>
          <a:bodyPr/>
          <a:lstStyle/>
          <a:p>
            <a:r>
              <a:rPr lang="fr-CH" sz="1000" smtClean="0">
                <a:latin typeface="Calisto MT" pitchFamily="18" charset="0"/>
              </a:rPr>
              <a:t>Les deux marques proposent leurs produits, cosmétiques pour la première (classe 3), prêt-à-porter pour la seconde (classe 25), </a:t>
            </a:r>
            <a:r>
              <a:rPr lang="fr-CH" sz="1000" b="1" smtClean="0">
                <a:latin typeface="Calisto MT" pitchFamily="18" charset="0"/>
              </a:rPr>
              <a:t>depuis dix-huit ans en Allemagne</a:t>
            </a:r>
            <a:r>
              <a:rPr lang="fr-CH" sz="1000" smtClean="0">
                <a:latin typeface="Calisto MT" pitchFamily="18" charset="0"/>
              </a:rPr>
              <a:t>. </a:t>
            </a:r>
          </a:p>
          <a:p>
            <a:r>
              <a:rPr lang="fr-CH" sz="1000" smtClean="0">
                <a:latin typeface="Calisto MT" pitchFamily="18" charset="0"/>
              </a:rPr>
              <a:t> </a:t>
            </a:r>
          </a:p>
          <a:p>
            <a:r>
              <a:rPr lang="fr-CH" sz="1000" smtClean="0">
                <a:latin typeface="Calisto MT" pitchFamily="18" charset="0"/>
              </a:rPr>
              <a:t>L'autorité cantonale a observé que la recourante </a:t>
            </a:r>
            <a:r>
              <a:rPr lang="fr-CH" sz="1000" b="1" u="sng" smtClean="0">
                <a:latin typeface="Calisto MT" pitchFamily="18" charset="0"/>
              </a:rPr>
              <a:t>a renoncé, dans ce pays, à demander en 2002 la protection de sa marque COOL WATER pour la classe 25</a:t>
            </a:r>
            <a:r>
              <a:rPr lang="fr-CH" sz="1000" smtClean="0">
                <a:latin typeface="Calisto MT" pitchFamily="18" charset="0"/>
              </a:rPr>
              <a:t>. (Elle n’a non plus établi aucun usage du signe COOL WATER en relation avec ces produits, et donc évidemment pas non plus avant le dépôt de la marque Coolwater fait par l'intimée le 23 mars 1990).</a:t>
            </a:r>
          </a:p>
          <a:p>
            <a:r>
              <a:rPr lang="fr-CH" sz="1000" smtClean="0">
                <a:latin typeface="Calisto MT" pitchFamily="18" charset="0"/>
              </a:rPr>
              <a:t> </a:t>
            </a:r>
          </a:p>
          <a:p>
            <a:r>
              <a:rPr lang="fr-CH" sz="1000" smtClean="0">
                <a:latin typeface="Calisto MT" pitchFamily="18" charset="0"/>
              </a:rPr>
              <a:t>Enfin, elle a retenu que le fait qu'une recherche informatique par les mots-clés COOL WATER + Schweiz – </a:t>
            </a:r>
            <a:r>
              <a:rPr lang="fr-CH" sz="1000" i="1" smtClean="0">
                <a:latin typeface="Calisto MT" pitchFamily="18" charset="0"/>
              </a:rPr>
              <a:t>Davidoff Cool Water</a:t>
            </a:r>
            <a:r>
              <a:rPr lang="fr-CH" sz="1000" smtClean="0">
                <a:latin typeface="Calisto MT" pitchFamily="18" charset="0"/>
              </a:rPr>
              <a:t> placent côte à côte sur le marché internet ebay la parfumerie COOL WATER de la recourante et les vêtements Coolwater de l'intimée, tient à la similitude des mots-clés de recherche, mais ne permet pas de conclure à la similarité de produits jugés différents tant entre eux que par leurs canaux d'écoulement depuis presque deux décennies. </a:t>
            </a:r>
          </a:p>
          <a:p>
            <a:r>
              <a:rPr lang="fr-CH" sz="1000" smtClean="0">
                <a:latin typeface="Calisto MT" pitchFamily="18" charset="0"/>
              </a:rPr>
              <a:t> </a:t>
            </a:r>
          </a:p>
          <a:p>
            <a:r>
              <a:rPr lang="fr-CH" sz="1000" smtClean="0">
                <a:latin typeface="Calisto MT" pitchFamily="18" charset="0"/>
              </a:rPr>
              <a:t>L'autorité précédente a conclu qu'en l'espèce les produits de la classe 25 sont différents de ceux de la classe 3 et que le risque de confusion doit ainsi être exclu.</a:t>
            </a:r>
          </a:p>
          <a:p>
            <a:pPr algn="just"/>
            <a:endParaRPr lang="fr-FR" sz="1000" b="1" i="1" smtClean="0">
              <a:latin typeface="Calisto MT"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Rot="1" noChangeAspect="1" noTextEdit="1"/>
          </p:cNvSpPr>
          <p:nvPr>
            <p:ph type="sldImg"/>
          </p:nvPr>
        </p:nvSpPr>
        <p:spPr bwMode="auto">
          <a:noFill/>
          <a:ln>
            <a:solidFill>
              <a:srgbClr val="000000"/>
            </a:solidFill>
            <a:miter lim="800000"/>
            <a:headEnd/>
            <a:tailEnd/>
          </a:ln>
        </p:spPr>
      </p:sp>
      <p:sp>
        <p:nvSpPr>
          <p:cNvPr id="57346" name="Rectangle 3"/>
          <p:cNvSpPr>
            <a:spLocks noGrp="1"/>
          </p:cNvSpPr>
          <p:nvPr>
            <p:ph type="body" idx="1"/>
          </p:nvPr>
        </p:nvSpPr>
        <p:spPr>
          <a:noFill/>
          <a:ln/>
        </p:spPr>
        <p:txBody>
          <a:bodyPr/>
          <a:lstStyle/>
          <a:p>
            <a:r>
              <a:rPr lang="fr-CH" sz="1000" smtClean="0">
                <a:latin typeface="Calisto MT" pitchFamily="18" charset="0"/>
              </a:rPr>
              <a:t>Or, dans un arrêt du 19 décembre 2001, le Tribunal fédéral a jugé que le simple fait que divers produits sont des articles de mode ne crée pas déjà une similitude entre eux. Rappelant dans un arrêt du 17 juillet 2007 le principe de la spécialité, il a ajouté que l'on ne pouvait suivre la recourante lorsqu'elle expose que les lunettes de soleil (classe 9) et les vêtements (classe 25) </a:t>
            </a:r>
            <a:r>
              <a:rPr lang="fr-CH" sz="1000" i="1" smtClean="0">
                <a:latin typeface="Calisto MT" pitchFamily="18" charset="0"/>
              </a:rPr>
              <a:t>entrent dans la même offre de marchandises.</a:t>
            </a:r>
            <a:endParaRPr lang="fr-CH" sz="1000" smtClean="0">
              <a:latin typeface="Calisto MT" pitchFamily="18" charset="0"/>
            </a:endParaRPr>
          </a:p>
          <a:p>
            <a:r>
              <a:rPr lang="fr-CH" sz="1000" i="1" smtClean="0">
                <a:latin typeface="Calisto MT" pitchFamily="18" charset="0"/>
              </a:rPr>
              <a:t> </a:t>
            </a:r>
            <a:endParaRPr lang="fr-CH" sz="1000" smtClean="0">
              <a:latin typeface="Calisto MT" pitchFamily="18" charset="0"/>
            </a:endParaRPr>
          </a:p>
          <a:p>
            <a:r>
              <a:rPr lang="fr-CH" sz="1000" smtClean="0">
                <a:latin typeface="Calisto MT" pitchFamily="18" charset="0"/>
              </a:rPr>
              <a:t>Par ailleurs, la notoriété acquise en relation avec les produits d'une classe déterminée ne saurait être reportée à des produits différents d'une autre classe.</a:t>
            </a:r>
          </a:p>
          <a:p>
            <a:r>
              <a:rPr lang="fr-CH" sz="1000" smtClean="0">
                <a:latin typeface="Calisto MT" pitchFamily="18" charset="0"/>
              </a:rPr>
              <a:t> </a:t>
            </a:r>
          </a:p>
          <a:p>
            <a:r>
              <a:rPr lang="fr-CH" sz="1000" smtClean="0">
                <a:latin typeface="Calisto MT" pitchFamily="18" charset="0"/>
              </a:rPr>
              <a:t>Des produits sont similaires s'il existe entre eux une certaine proximité et non pour la seule raison que, pour répondre à des stratégies de diversification, </a:t>
            </a:r>
            <a:r>
              <a:rPr lang="fr-CH" sz="1000" i="1" smtClean="0">
                <a:latin typeface="Calisto MT" pitchFamily="18" charset="0"/>
              </a:rPr>
              <a:t>ils rentrent dans la même offre de marchandises</a:t>
            </a:r>
            <a:r>
              <a:rPr lang="fr-CH" sz="1000" smtClean="0">
                <a:latin typeface="Calisto MT" pitchFamily="18" charset="0"/>
              </a:rPr>
              <a:t> (EUGEN MARBACH, op. cit, n. 808 et n. 810 p. 249 s. et n. 830 p. 255 note 1057; cf. également: FRANZ HACKER, in Ströbele/Hacker (éd.), Kommentar von Markengesetz, 9e éd., Cologne 2009, no 75 ad § 9 MarkenG).</a:t>
            </a:r>
          </a:p>
          <a:p>
            <a:endParaRPr lang="fr-CH" sz="1000" smtClean="0">
              <a:latin typeface="Calisto MT" pitchFamily="18" charset="0"/>
            </a:endParaRPr>
          </a:p>
          <a:p>
            <a:r>
              <a:rPr lang="fr-CH" sz="1000" smtClean="0">
                <a:latin typeface="Calisto MT" pitchFamily="18" charset="0"/>
              </a:rPr>
              <a:t>Cette proximité ne pourra en principe pas être admise si les marchandises considérées poursuivent </a:t>
            </a:r>
            <a:r>
              <a:rPr lang="fr-CH" sz="1000" i="1" smtClean="0">
                <a:latin typeface="Calisto MT" pitchFamily="18" charset="0"/>
              </a:rPr>
              <a:t>des buts différents</a:t>
            </a:r>
            <a:r>
              <a:rPr lang="fr-CH" sz="1000" smtClean="0">
                <a:latin typeface="Calisto MT" pitchFamily="18" charset="0"/>
              </a:rPr>
              <a:t> et se distinguent de </a:t>
            </a:r>
            <a:r>
              <a:rPr lang="fr-CH" sz="1000" i="1" smtClean="0">
                <a:latin typeface="Calisto MT" pitchFamily="18" charset="0"/>
              </a:rPr>
              <a:t>par leur usage </a:t>
            </a:r>
            <a:r>
              <a:rPr lang="fr-CH" sz="1000" smtClean="0">
                <a:latin typeface="Calisto MT" pitchFamily="18" charset="0"/>
              </a:rPr>
              <a:t>(ATF 128 III 96 consid. </a:t>
            </a:r>
            <a:r>
              <a:rPr lang="en-GB" sz="1000" smtClean="0">
                <a:latin typeface="Calisto MT" pitchFamily="18" charset="0"/>
              </a:rPr>
              <a:t>2d p. 99; cf. EUGEN MARBACH, op. cit, n. 824 ss p. 254 s.; CHRISTOPH WILLI, op. cit., no 44 s. ad art. 3 LPM). </a:t>
            </a:r>
            <a:r>
              <a:rPr lang="fr-CH" sz="1000" smtClean="0">
                <a:latin typeface="Calisto MT" pitchFamily="18" charset="0"/>
              </a:rPr>
              <a:t>Ainsi, des denrées de luxe se distinguent de produits comme des sardines (ATF 99 II 104 consid. </a:t>
            </a:r>
            <a:r>
              <a:rPr lang="en-GB" sz="1000" smtClean="0">
                <a:latin typeface="Calisto MT" pitchFamily="18" charset="0"/>
              </a:rPr>
              <a:t>8 p. 120).</a:t>
            </a:r>
            <a:endParaRPr lang="fr-CH" sz="1000" smtClean="0">
              <a:latin typeface="Calisto MT" pitchFamily="18" charset="0"/>
            </a:endParaRPr>
          </a:p>
          <a:p>
            <a:endParaRPr lang="fr-CH" sz="1000" smtClean="0">
              <a:latin typeface="Calisto MT" pitchFamily="18" charset="0"/>
            </a:endParaRPr>
          </a:p>
          <a:p>
            <a:pPr algn="just"/>
            <a:endParaRPr lang="fr-FR" sz="1000" b="1" i="1" smtClean="0">
              <a:latin typeface="Calisto MT"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Rot="1" noChangeAspect="1" noTextEdit="1"/>
          </p:cNvSpPr>
          <p:nvPr>
            <p:ph type="sldImg"/>
          </p:nvPr>
        </p:nvSpPr>
        <p:spPr bwMode="auto">
          <a:noFill/>
          <a:ln>
            <a:solidFill>
              <a:srgbClr val="000000"/>
            </a:solidFill>
            <a:miter lim="800000"/>
            <a:headEnd/>
            <a:tailEnd/>
          </a:ln>
        </p:spPr>
      </p:sp>
      <p:sp>
        <p:nvSpPr>
          <p:cNvPr id="59394" name="Rectangle 3"/>
          <p:cNvSpPr>
            <a:spLocks noGrp="1"/>
          </p:cNvSpPr>
          <p:nvPr>
            <p:ph type="body" idx="1"/>
          </p:nvPr>
        </p:nvSpPr>
        <p:spPr>
          <a:noFill/>
          <a:ln/>
        </p:spPr>
        <p:txBody>
          <a:bodyPr/>
          <a:lstStyle/>
          <a:p>
            <a:pPr marL="228600" indent="-228600" algn="just"/>
            <a:r>
              <a:rPr lang="fr-FR" sz="1000" smtClean="0">
                <a:latin typeface="Calisto MT" pitchFamily="18" charset="0"/>
              </a:rPr>
              <a:t>En effet, dans  ce cadre, </a:t>
            </a:r>
            <a:r>
              <a:rPr lang="fr-CH" sz="1000" u="sng" smtClean="0">
                <a:latin typeface="Calisto MT" pitchFamily="18" charset="0"/>
              </a:rPr>
              <a:t>la marque de haute renommée a précisément été pensée pour tenir compte de </a:t>
            </a:r>
            <a:r>
              <a:rPr lang="fr-CH" sz="1000" i="1" u="sng" smtClean="0">
                <a:latin typeface="Calisto MT" pitchFamily="18" charset="0"/>
              </a:rPr>
              <a:t>la  tendance à la diversification des produits</a:t>
            </a:r>
            <a:r>
              <a:rPr lang="fr-CH" sz="1000" smtClean="0">
                <a:latin typeface="Calisto MT" pitchFamily="18" charset="0"/>
              </a:rPr>
              <a:t> qui conduit le producteur du signe hautement renommé à fabriquer un objet différent de celui pour lequel il a obtenu une protection par le droit des marques.</a:t>
            </a:r>
          </a:p>
          <a:p>
            <a:pPr marL="228600" indent="-228600" algn="just"/>
            <a:endParaRPr lang="fr-CH" sz="1000" b="1" i="1" smtClean="0">
              <a:latin typeface="Calisto MT" pitchFamily="18" charset="0"/>
            </a:endParaRPr>
          </a:p>
          <a:p>
            <a:pPr marL="228600" indent="-228600" algn="just"/>
            <a:r>
              <a:rPr lang="fr-CH" sz="1000" smtClean="0">
                <a:latin typeface="Calisto MT" pitchFamily="18" charset="0"/>
              </a:rPr>
              <a:t>L'existence d'une certaine notoriété liée au signe COOL WATER de la recourante ne permet pas d'aboutir à une conclusion différente, </a:t>
            </a:r>
            <a:r>
              <a:rPr lang="fr-CH" sz="1000" b="1" u="sng" smtClean="0">
                <a:latin typeface="Calisto MT" pitchFamily="18" charset="0"/>
              </a:rPr>
              <a:t>celle-ci n'ayant pas démontré, ni même d'ailleurs allégué, que ce signe représenterait une marque de haute renommée</a:t>
            </a:r>
            <a:r>
              <a:rPr lang="fr-CH" sz="1000" smtClean="0">
                <a:latin typeface="Calisto MT" pitchFamily="18" charset="0"/>
              </a:rPr>
              <a:t> (art. 15 LPM).</a:t>
            </a:r>
          </a:p>
          <a:p>
            <a:pPr marL="228600" indent="-228600" algn="just"/>
            <a:endParaRPr lang="fr-CH" sz="1000" smtClean="0">
              <a:latin typeface="Calisto MT" pitchFamily="18" charset="0"/>
            </a:endParaRPr>
          </a:p>
          <a:p>
            <a:pPr marL="228600" indent="-228600" algn="just"/>
            <a:r>
              <a:rPr lang="fr-CH" sz="1000" smtClean="0">
                <a:latin typeface="Calisto MT" pitchFamily="18" charset="0"/>
              </a:rPr>
              <a:t>Les produits n'étant pas similaires, l'une des conditions d'application de l'art. 3 al. 1 let. c LPM n'est pas réalisée et le risque de confusion est exclu. Il n'est donc pas nécessaire d'examiner la question de la similarité des marques.</a:t>
            </a:r>
          </a:p>
          <a:p>
            <a:pPr marL="228600" indent="-228600" algn="just"/>
            <a:endParaRPr lang="fr-CH" sz="1000" smtClean="0">
              <a:latin typeface="Calisto MT" pitchFamily="18" charset="0"/>
            </a:endParaRPr>
          </a:p>
          <a:p>
            <a:pPr marL="228600" indent="-228600" algn="just"/>
            <a:endParaRPr lang="fr-FR" sz="1000" b="1" i="1" smtClean="0">
              <a:latin typeface="Calisto MT"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a:noFill/>
          <a:ln/>
        </p:spPr>
        <p:txBody>
          <a:bodyPr/>
          <a:lstStyle/>
          <a:p>
            <a:pPr eaLnBrk="1" hangingPunct="1">
              <a:spcBef>
                <a:spcPct val="0"/>
              </a:spcBef>
            </a:pPr>
            <a:endParaRPr lang="fr-CH" smtClean="0"/>
          </a:p>
        </p:txBody>
      </p:sp>
      <p:sp>
        <p:nvSpPr>
          <p:cNvPr id="21507" name="Slide Number Placeholder 3"/>
          <p:cNvSpPr>
            <a:spLocks noGrp="1"/>
          </p:cNvSpPr>
          <p:nvPr>
            <p:ph type="sldNum" sz="quarter" idx="5"/>
          </p:nvPr>
        </p:nvSpPr>
        <p:spPr>
          <a:noFill/>
        </p:spPr>
        <p:txBody>
          <a:bodyPr/>
          <a:lstStyle/>
          <a:p>
            <a:fld id="{EABA46F0-6D64-4879-88BE-3466ADF6D20E}" type="slidenum">
              <a:rPr lang="fr-CH" smtClean="0"/>
              <a:pPr/>
              <a:t>6</a:t>
            </a:fld>
            <a:endParaRPr lang="fr-CH"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p:txBody>
          <a:bodyPr/>
          <a:lstStyle/>
          <a:p>
            <a:pPr>
              <a:defRPr/>
            </a:pPr>
            <a:r>
              <a:rPr lang="fr-CH" sz="1000" dirty="0" smtClean="0">
                <a:latin typeface="Calisto MT" pitchFamily="18" charset="0"/>
              </a:rPr>
              <a:t>Elle ajoute: "Aucun comportement déloyal, qui plus est en Suisse, ne peut être opposé à la demanderesse [intimée] sous l'angle de l'usage de sa marque </a:t>
            </a:r>
            <a:r>
              <a:rPr lang="fr-CH" sz="1000" dirty="0" err="1" smtClean="0">
                <a:latin typeface="Calisto MT" pitchFamily="18" charset="0"/>
              </a:rPr>
              <a:t>Coolwater</a:t>
            </a:r>
            <a:r>
              <a:rPr lang="fr-CH" sz="1000" dirty="0" smtClean="0">
                <a:latin typeface="Calisto MT" pitchFamily="18" charset="0"/>
              </a:rPr>
              <a:t> de 1990 pour des vêtements ou des chaussures de la classe 25. Chaque partie bénéficie donc en principe de la priorité de sa marque pour les produits correspondant à la classe concernée, sauf à admettre un risque de confusion qui pourrait résulter de la similarité des produits des classes 3 et 25".</a:t>
            </a:r>
          </a:p>
          <a:p>
            <a:pPr>
              <a:defRPr/>
            </a:pPr>
            <a:r>
              <a:rPr lang="fr-CH" sz="1000" dirty="0" smtClean="0">
                <a:latin typeface="Calisto MT" pitchFamily="18" charset="0"/>
              </a:rPr>
              <a:t> </a:t>
            </a:r>
          </a:p>
          <a:p>
            <a:pPr>
              <a:defRPr/>
            </a:pPr>
            <a:r>
              <a:rPr lang="fr-CH" sz="1000" dirty="0" smtClean="0">
                <a:latin typeface="Calisto MT" pitchFamily="18" charset="0"/>
              </a:rPr>
              <a:t>Ainsi, pour admettre qu'un dépôt est frauduleux parce qu'il a été effectué, non pour faire usage de la marque, mais pour empêcher, dans un but parasitaire, un tiers déterminé d'obtenir un enregistrement en suisse, la connaissance de l'utilisation du signe de ce tiers pouvant prêter à confusion avec le signe déposé est une exigence nécessaire.</a:t>
            </a:r>
          </a:p>
          <a:p>
            <a:pPr>
              <a:defRPr/>
            </a:pPr>
            <a:r>
              <a:rPr lang="fr-CH" sz="1000" dirty="0" smtClean="0">
                <a:latin typeface="Calisto MT" pitchFamily="18" charset="0"/>
              </a:rPr>
              <a:t> </a:t>
            </a:r>
          </a:p>
          <a:p>
            <a:pPr>
              <a:defRPr/>
            </a:pPr>
            <a:r>
              <a:rPr lang="fr-CH" sz="1000" dirty="0" smtClean="0">
                <a:latin typeface="Calisto MT" pitchFamily="18" charset="0"/>
              </a:rPr>
              <a:t>Les produits du signe utilisé par la </a:t>
            </a:r>
            <a:r>
              <a:rPr lang="fr-CH" sz="1000" dirty="0" err="1" smtClean="0">
                <a:latin typeface="Calisto MT" pitchFamily="18" charset="0"/>
              </a:rPr>
              <a:t>recourante</a:t>
            </a:r>
            <a:r>
              <a:rPr lang="fr-CH" sz="1000" dirty="0" smtClean="0">
                <a:latin typeface="Calisto MT" pitchFamily="18" charset="0"/>
              </a:rPr>
              <a:t> (classe 3, produits cosmétiques) et ceux revendiqués par l'intimée (classe 25, vêtements) n'étant pas similaires, il n'existe pas de risque de confusion entre les deux signes. On ne saurait dès lors retenir que la marque </a:t>
            </a:r>
            <a:r>
              <a:rPr lang="fr-CH" sz="1000" dirty="0" err="1" smtClean="0">
                <a:latin typeface="Calisto MT" pitchFamily="18" charset="0"/>
              </a:rPr>
              <a:t>Coolwater</a:t>
            </a:r>
            <a:r>
              <a:rPr lang="fr-CH" sz="1000" dirty="0" smtClean="0">
                <a:latin typeface="Calisto MT" pitchFamily="18" charset="0"/>
              </a:rPr>
              <a:t> de 1990 de l'intimée a été déposée de façon frauduleuse (de façon à entraver la </a:t>
            </a:r>
            <a:r>
              <a:rPr lang="fr-CH" sz="1000" dirty="0" err="1" smtClean="0">
                <a:latin typeface="Calisto MT" pitchFamily="18" charset="0"/>
              </a:rPr>
              <a:t>recourante</a:t>
            </a:r>
            <a:r>
              <a:rPr lang="fr-CH" sz="1000" dirty="0" smtClean="0">
                <a:latin typeface="Calisto MT" pitchFamily="18" charset="0"/>
              </a:rPr>
              <a:t>) le 23 mars 1990.</a:t>
            </a:r>
          </a:p>
          <a:p>
            <a:pPr>
              <a:defRPr/>
            </a:pPr>
            <a:r>
              <a:rPr lang="fr-CH" sz="1000" dirty="0" smtClean="0">
                <a:latin typeface="Calisto MT" pitchFamily="18" charset="0"/>
              </a:rPr>
              <a:t> </a:t>
            </a:r>
          </a:p>
          <a:p>
            <a:pPr>
              <a:defRPr/>
            </a:pPr>
            <a:r>
              <a:rPr lang="fr-CH" sz="1000" dirty="0" smtClean="0">
                <a:latin typeface="Calisto MT" pitchFamily="18" charset="0"/>
              </a:rPr>
              <a:t>Rejet du recours.</a:t>
            </a:r>
          </a:p>
          <a:p>
            <a:pPr marL="228600" indent="-228600">
              <a:defRPr/>
            </a:pPr>
            <a:r>
              <a:rPr lang="fr-FR" sz="1000" dirty="0" smtClean="0">
                <a:latin typeface="Calisto MT" pitchFamily="18" charset="0"/>
              </a:rPr>
              <a:t>	</a:t>
            </a:r>
            <a:endParaRPr lang="fr-FR" sz="1000" b="1" i="1" dirty="0" smtClean="0">
              <a:latin typeface="Calisto MT"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TextEdi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a:noFill/>
          <a:ln/>
        </p:spPr>
        <p:txBody>
          <a:bodyPr/>
          <a:lstStyle/>
          <a:p>
            <a:pPr algn="just"/>
            <a:endParaRPr lang="fr-FR" smtClean="0"/>
          </a:p>
          <a:p>
            <a:pPr algn="just"/>
            <a:r>
              <a:rPr lang="fr-FR" b="1" smtClean="0">
                <a:latin typeface="Calisto MT" pitchFamily="18" charset="0"/>
              </a:rPr>
              <a:t>Le 1</a:t>
            </a:r>
            <a:r>
              <a:rPr lang="fr-FR" b="1" baseline="30000" smtClean="0">
                <a:latin typeface="Calisto MT" pitchFamily="18" charset="0"/>
              </a:rPr>
              <a:t>er</a:t>
            </a:r>
            <a:r>
              <a:rPr lang="fr-FR" b="1" smtClean="0">
                <a:latin typeface="Calisto MT" pitchFamily="18" charset="0"/>
              </a:rPr>
              <a:t> avril 1996 </a:t>
            </a:r>
            <a:endParaRPr lang="fr-CH" smtClean="0">
              <a:latin typeface="Calisto MT" pitchFamily="18" charset="0"/>
            </a:endParaRPr>
          </a:p>
          <a:p>
            <a:pPr algn="just"/>
            <a:endParaRPr lang="fr-FR" smtClean="0"/>
          </a:p>
          <a:p>
            <a:pPr algn="just"/>
            <a:r>
              <a:rPr lang="fr-FR" smtClean="0">
                <a:latin typeface="Calisto MT" pitchFamily="18" charset="0"/>
              </a:rPr>
              <a:t>Kirkbi A/S (ci-après «Kirkbi»), société aux droits de laquelle est venue la Lego Juris, a présenté une demande d’enregistrement de marque communautaire à l’OHMI pour le signe tridimensionnel constitué d'une brique rouge notamment pour les «jeux, jouets», en classe 28.</a:t>
            </a:r>
          </a:p>
          <a:p>
            <a:pPr algn="just"/>
            <a:endParaRPr lang="fr-FR" smtClean="0">
              <a:latin typeface="Calisto MT" pitchFamily="18" charset="0"/>
            </a:endParaRPr>
          </a:p>
          <a:p>
            <a:r>
              <a:rPr lang="fr-FR" smtClean="0">
                <a:latin typeface="Calisto MT" pitchFamily="18" charset="0"/>
              </a:rPr>
              <a:t>L’OHMI a informé Kirkbi de son intention de rejeter ladite demande au motif, d’une part, que le signe en cause ne représenterait qu’une simple forme de brique de jeu et serait donc dépourvu de caractère distinctif [article 7, paragraphe 1, sous b), du règlement n° 40/94], et, d’autre part, que </a:t>
            </a:r>
            <a:r>
              <a:rPr lang="fr-FR" b="1" u="sng" smtClean="0">
                <a:latin typeface="Calisto MT" pitchFamily="18" charset="0"/>
              </a:rPr>
              <a:t>ledit signe serait constitué exclusivement par la forme du produit nécessaire à l’obtention d’un résultat technique</a:t>
            </a:r>
            <a:r>
              <a:rPr lang="fr-FR" smtClean="0">
                <a:latin typeface="Calisto MT" pitchFamily="18" charset="0"/>
              </a:rPr>
              <a:t> [article 7, paragraphe 1, sous e), ii), du même règlement].</a:t>
            </a:r>
            <a:endParaRPr lang="fr-CH" smtClean="0">
              <a:latin typeface="Calisto MT" pitchFamily="18" charset="0"/>
            </a:endParaRPr>
          </a:p>
          <a:p>
            <a:r>
              <a:rPr lang="fr-FR" smtClean="0">
                <a:latin typeface="Calisto MT" pitchFamily="18" charset="0"/>
              </a:rPr>
              <a:t> </a:t>
            </a:r>
            <a:endParaRPr lang="fr-CH" smtClean="0">
              <a:latin typeface="Calisto MT" pitchFamily="18" charset="0"/>
            </a:endParaRPr>
          </a:p>
          <a:p>
            <a:pPr algn="just"/>
            <a:endParaRPr lang="fr-CH" smtClean="0">
              <a:latin typeface="Calisto MT" pitchFamily="18" charset="0"/>
            </a:endParaRPr>
          </a:p>
          <a:p>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TextEdit="1"/>
          </p:cNvSpPr>
          <p:nvPr>
            <p:ph type="sldImg"/>
          </p:nvPr>
        </p:nvSpPr>
        <p:spPr bwMode="auto">
          <a:noFill/>
          <a:ln>
            <a:solidFill>
              <a:srgbClr val="000000"/>
            </a:solidFill>
            <a:miter lim="800000"/>
            <a:headEnd/>
            <a:tailEnd/>
          </a:ln>
        </p:spPr>
      </p:sp>
      <p:sp>
        <p:nvSpPr>
          <p:cNvPr id="26626" name="Rectangle 3"/>
          <p:cNvSpPr>
            <a:spLocks noGrp="1"/>
          </p:cNvSpPr>
          <p:nvPr>
            <p:ph type="body" idx="1"/>
          </p:nvPr>
        </p:nvSpPr>
        <p:spPr>
          <a:noFill/>
          <a:ln/>
        </p:spPr>
        <p:txBody>
          <a:bodyPr/>
          <a:lstStyle/>
          <a:p>
            <a:r>
              <a:rPr lang="fr-FR" smtClean="0">
                <a:latin typeface="Calisto MT" pitchFamily="18" charset="0"/>
              </a:rPr>
              <a:t>L’OHMI a néanmoins accepté de procéder à l’audition de Kirkbi et a examiné des observations et preuve soumis par celle-ci, sur la base desquels il a conclu que le signe dont l’enregistrement était demandé </a:t>
            </a:r>
            <a:r>
              <a:rPr lang="fr-FR" b="1" u="sng" smtClean="0">
                <a:latin typeface="Calisto MT" pitchFamily="18" charset="0"/>
              </a:rPr>
              <a:t>avait acquis un caractère distinctif</a:t>
            </a:r>
            <a:r>
              <a:rPr lang="fr-FR" smtClean="0">
                <a:latin typeface="Calisto MT" pitchFamily="18" charset="0"/>
              </a:rPr>
              <a:t> dans l’Union européenne et n’était pas exclusivement constitué par la forme du produit nécessaire à l’obtention d’un résultat technique. </a:t>
            </a:r>
            <a:endParaRPr lang="fr-CH" smtClean="0">
              <a:latin typeface="Calisto MT" pitchFamily="18" charset="0"/>
            </a:endParaRPr>
          </a:p>
          <a:p>
            <a:endParaRPr lang="fr-FR" smtClean="0">
              <a:latin typeface="Calisto MT" pitchFamily="18" charset="0"/>
            </a:endParaRPr>
          </a:p>
          <a:p>
            <a:r>
              <a:rPr lang="fr-FR" b="1" smtClean="0">
                <a:latin typeface="Calisto MT" pitchFamily="18" charset="0"/>
              </a:rPr>
              <a:t>Le 19 octobre 1999.</a:t>
            </a:r>
            <a:endParaRPr lang="fr-CH" smtClean="0">
              <a:latin typeface="Calisto MT" pitchFamily="18" charset="0"/>
            </a:endParaRPr>
          </a:p>
          <a:p>
            <a:r>
              <a:rPr lang="fr-FR" smtClean="0">
                <a:latin typeface="Calisto MT" pitchFamily="18" charset="0"/>
              </a:rPr>
              <a:t>À la suite de cette procédure d’examen, la marque en cause a été enregistrée.</a:t>
            </a:r>
            <a:endParaRPr lang="fr-CH" smtClean="0">
              <a:latin typeface="Calisto MT" pitchFamily="18" charset="0"/>
            </a:endParaRPr>
          </a:p>
          <a:p>
            <a:r>
              <a:rPr lang="fr-FR" smtClean="0">
                <a:latin typeface="Calisto MT" pitchFamily="18" charset="0"/>
              </a:rPr>
              <a:t> </a:t>
            </a:r>
            <a:endParaRPr lang="fr-CH" smtClean="0">
              <a:latin typeface="Calisto MT" pitchFamily="18" charset="0"/>
            </a:endParaRPr>
          </a:p>
          <a:p>
            <a:r>
              <a:rPr lang="fr-FR" b="1" smtClean="0">
                <a:latin typeface="Calisto MT" pitchFamily="18" charset="0"/>
              </a:rPr>
              <a:t>Le 21 octobre 1999</a:t>
            </a:r>
            <a:endParaRPr lang="fr-CH" smtClean="0">
              <a:latin typeface="Calisto MT" pitchFamily="18" charset="0"/>
            </a:endParaRPr>
          </a:p>
          <a:p>
            <a:r>
              <a:rPr lang="fr-FR" smtClean="0">
                <a:latin typeface="Calisto MT" pitchFamily="18" charset="0"/>
              </a:rPr>
              <a:t>Ritvik Holdings Inc. (ci-après «Ritvik»), société aux droits de laquelle est venue Mega Brands Inc. (ci-après «Mega Brands»), a demandé la nullité de cette marque en vertu de l’article 51, paragraphe 1, sous a), du règlement n° 40/94 pour les «jeux de construction» en classe 28 en considérant que son enregistrement se heurte aux motifs absolus de refus prévus à l’article 7, paragraphe 1, sous a), e), ii) et iii), et f), du même règlement. </a:t>
            </a:r>
            <a:endParaRPr lang="fr-CH" smtClean="0">
              <a:latin typeface="Calisto MT" pitchFamily="18" charset="0"/>
            </a:endParaRPr>
          </a:p>
          <a:p>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a:noFill/>
          <a:ln/>
        </p:spPr>
        <p:txBody>
          <a:bodyPr/>
          <a:lstStyle/>
          <a:p>
            <a:pPr algn="just"/>
            <a:r>
              <a:rPr lang="fr-FR" b="1" smtClean="0">
                <a:latin typeface="Calisto MT" pitchFamily="18" charset="0"/>
              </a:rPr>
              <a:t>Le 8 décembre 2000</a:t>
            </a:r>
            <a:endParaRPr lang="fr-CH" smtClean="0">
              <a:latin typeface="Calisto MT" pitchFamily="18" charset="0"/>
            </a:endParaRPr>
          </a:p>
          <a:p>
            <a:pPr algn="just"/>
            <a:r>
              <a:rPr lang="fr-FR" smtClean="0">
                <a:latin typeface="Calisto MT" pitchFamily="18" charset="0"/>
              </a:rPr>
              <a:t> </a:t>
            </a:r>
            <a:endParaRPr lang="fr-CH" smtClean="0">
              <a:latin typeface="Calisto MT" pitchFamily="18" charset="0"/>
            </a:endParaRPr>
          </a:p>
          <a:p>
            <a:pPr algn="just"/>
            <a:r>
              <a:rPr lang="fr-FR" smtClean="0">
                <a:latin typeface="Calisto MT" pitchFamily="18" charset="0"/>
              </a:rPr>
              <a:t>La division d’annulation de l’OHMI a sursis à statuer, dans l’attente que la Cour ait statué dans l’affaire ayant ultérieurement donné lieu à l’arrêt du 18 juin 2002, Philips, concernant l’interprétation d'une disposition dont le libellé correspond à celui de l’article 7, paragraphe 1, sous e), ii), du règlement n° 40/94.</a:t>
            </a:r>
          </a:p>
          <a:p>
            <a:pPr algn="just"/>
            <a:endParaRPr lang="fr-FR" smtClean="0">
              <a:latin typeface="Calisto MT" pitchFamily="18" charset="0"/>
            </a:endParaRPr>
          </a:p>
          <a:p>
            <a:pPr algn="just"/>
            <a:r>
              <a:rPr lang="fr-FR" b="1" smtClean="0">
                <a:latin typeface="Calisto MT" pitchFamily="18" charset="0"/>
              </a:rPr>
              <a:t>Le 30 juillet 2004</a:t>
            </a:r>
            <a:endParaRPr lang="fr-CH" b="1" smtClean="0">
              <a:latin typeface="Calisto MT" pitchFamily="18" charset="0"/>
            </a:endParaRPr>
          </a:p>
          <a:p>
            <a:pPr algn="just"/>
            <a:r>
              <a:rPr lang="fr-FR" smtClean="0">
                <a:latin typeface="Calisto MT" pitchFamily="18" charset="0"/>
              </a:rPr>
              <a:t> </a:t>
            </a:r>
            <a:endParaRPr lang="fr-CH" smtClean="0">
              <a:latin typeface="Calisto MT" pitchFamily="18" charset="0"/>
            </a:endParaRPr>
          </a:p>
          <a:p>
            <a:pPr algn="just"/>
            <a:r>
              <a:rPr lang="fr-FR" smtClean="0">
                <a:latin typeface="Calisto MT" pitchFamily="18" charset="0"/>
              </a:rPr>
              <a:t>La division d’annulation de l’OHMI a déclaré la marque en cause nulle pour les «jeux de construction» en classe 28 sur le fondement de l’article 7, paragraphe 1, sous e), ii), du règlement n° 40/94, en considérant que cette marque était constituée exclusivement par la forme du produit nécessaire à l’obtention d’un résultat technique.</a:t>
            </a:r>
            <a:endParaRPr lang="fr-CH" smtClean="0">
              <a:latin typeface="Calisto MT" pitchFamily="18" charset="0"/>
            </a:endParaRPr>
          </a:p>
          <a:p>
            <a:pPr algn="just"/>
            <a:r>
              <a:rPr lang="fr-FR" smtClean="0">
                <a:latin typeface="Calisto MT" pitchFamily="18" charset="0"/>
              </a:rPr>
              <a:t> </a:t>
            </a:r>
            <a:endParaRPr lang="fr-CH" smtClean="0">
              <a:latin typeface="Calisto MT" pitchFamily="18" charset="0"/>
            </a:endParaRPr>
          </a:p>
          <a:p>
            <a:pPr algn="just"/>
            <a:endParaRPr lang="fr-CH" smtClean="0">
              <a:latin typeface="Calisto MT" pitchFamily="18" charset="0"/>
            </a:endParaRPr>
          </a:p>
        </p:txBody>
      </p:sp>
      <p:sp>
        <p:nvSpPr>
          <p:cNvPr id="28675" name="Slide Number Placeholder 3"/>
          <p:cNvSpPr>
            <a:spLocks noGrp="1"/>
          </p:cNvSpPr>
          <p:nvPr>
            <p:ph type="sldNum" sz="quarter" idx="5"/>
          </p:nvPr>
        </p:nvSpPr>
        <p:spPr>
          <a:noFill/>
        </p:spPr>
        <p:txBody>
          <a:bodyPr/>
          <a:lstStyle/>
          <a:p>
            <a:fld id="{D6AC53EF-8438-46F8-80A8-B2B7CC6F99AA}" type="slidenum">
              <a:rPr lang="fr-CH" smtClean="0"/>
              <a:pPr/>
              <a:t>10</a:t>
            </a:fld>
            <a:endParaRPr lang="fr-CH"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TextEdi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a:noFill/>
          <a:ln/>
        </p:spPr>
        <p:txBody>
          <a:bodyPr/>
          <a:lstStyle/>
          <a:p>
            <a:r>
              <a:rPr lang="fr-FR" sz="1000" b="1" smtClean="0">
                <a:latin typeface="Calisto MT" pitchFamily="18" charset="0"/>
              </a:rPr>
              <a:t>Le 20 septembre 2004</a:t>
            </a:r>
            <a:endParaRPr lang="fr-CH" sz="1000" b="1"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Lego Juris a formé un recours contre la décision de la division d’annulation. </a:t>
            </a:r>
            <a:endParaRPr lang="fr-CH" sz="1000"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La grande chambre de recours de l’OHMI a rejeté ce recours comme non fondé, considérant que les conditions de l’article 7, paragraphe 1, sous e), ii), du règlement n° 40/94 étaient réunies en l’espèce.</a:t>
            </a:r>
            <a:r>
              <a:rPr lang="fr-CH" sz="1000" smtClean="0">
                <a:latin typeface="Calisto MT" pitchFamily="18" charset="0"/>
              </a:rPr>
              <a:t> </a:t>
            </a:r>
            <a:r>
              <a:rPr lang="fr-FR" sz="1000" smtClean="0">
                <a:latin typeface="Calisto MT" pitchFamily="18" charset="0"/>
              </a:rPr>
              <a:t>Selon elle, </a:t>
            </a:r>
            <a:r>
              <a:rPr lang="fr-FR" sz="1000" b="1" u="sng" smtClean="0">
                <a:latin typeface="Calisto MT" pitchFamily="18" charset="0"/>
              </a:rPr>
              <a:t>la preuve du caractère distinctif acquis par l’usage ne saurait priver le signe examiné de son caractère fonctionnel.</a:t>
            </a:r>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Elle a ajouté </a:t>
            </a:r>
            <a:r>
              <a:rPr lang="fr-FR" sz="1000" b="1" u="sng" smtClean="0">
                <a:latin typeface="Calisto MT" pitchFamily="18" charset="0"/>
              </a:rPr>
              <a:t>qu’une forme dont les caractéristiques essentielles répondent à une fonction technique n’échappe pas à l’interdiction d’enregistrement si elle contient un élément arbitraire mineur tel qu’une couleur</a:t>
            </a:r>
            <a:r>
              <a:rPr lang="fr-FR" sz="1000" smtClean="0">
                <a:latin typeface="Calisto MT" pitchFamily="18" charset="0"/>
              </a:rPr>
              <a:t>.</a:t>
            </a:r>
            <a:endParaRPr lang="fr-CH" sz="1000"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 En outre, elle soutient que s’il est vrai que la circonstance qu’un signe ait fait ou fasse encore l’objet d’un brevet ne constitue pas, en soi, un obstacle à son enregistrement en tant que marque, et cela en particulier lorsqu’il s’agit d’inventions dont la forme n’est pas entièrement fonctionnelle en raison de la présence d’éléments ornementaux ou arbitraires, il n’en demeure pas moins qu’un brevet antérieur est pratiquement une preuve irréfutable que les caractéristiques qu’il divulgue ou revendique sont fonctionnelles.</a:t>
            </a:r>
            <a:endParaRPr lang="fr-CH" sz="1000"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La grande chambre de recours de l’OHMI  confirme la décision de la division d’annulation  et conclut que </a:t>
            </a:r>
            <a:r>
              <a:rPr lang="fr-FR" sz="1000" b="1" u="sng" smtClean="0">
                <a:latin typeface="Calisto MT" pitchFamily="18" charset="0"/>
              </a:rPr>
              <a:t>les caractéristiques de la brique Lego ont manifestement été adoptées pour répondre à la fonction utilitaire susvisée de la brique Lego et non à des fins d’identification.</a:t>
            </a:r>
            <a:endParaRPr lang="fr-CH" sz="1000" b="1" u="sng"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La brique Lego est totalement fonctionnelle et ne comporte aucun élément arbitraire ou ornemental. Dès lors, La formulation de l’arrêt Philips peut être appliquée à la brique Lego, à savoir que “les caractéristiques fonctionnelles essentielles de la forme sont attribuables uniquement au résultat technique”.</a:t>
            </a:r>
            <a:endParaRPr lang="fr-CH" sz="1000" smtClean="0">
              <a:latin typeface="Calisto MT"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a:noFill/>
          <a:ln/>
        </p:spPr>
        <p:txBody>
          <a:bodyPr/>
          <a:lstStyle/>
          <a:p>
            <a:r>
              <a:rPr lang="fr-FR" sz="1000" smtClean="0">
                <a:latin typeface="Calisto MT" pitchFamily="18" charset="0"/>
              </a:rPr>
              <a:t>Selon le tribunal, il ressort du mot </a:t>
            </a:r>
            <a:r>
              <a:rPr lang="fr-FR" sz="1000" b="1" smtClean="0">
                <a:latin typeface="Calisto MT" pitchFamily="18" charset="0"/>
              </a:rPr>
              <a:t>‘exclusivement’</a:t>
            </a:r>
            <a:r>
              <a:rPr lang="fr-FR" sz="1000" smtClean="0">
                <a:latin typeface="Calisto MT" pitchFamily="18" charset="0"/>
              </a:rPr>
              <a:t>, présent à l’article 7, paragraphe 1, sous e), ii), du règlement n° 40/94 que </a:t>
            </a:r>
            <a:r>
              <a:rPr lang="fr-FR" sz="1000" b="1" u="sng" smtClean="0">
                <a:latin typeface="Calisto MT" pitchFamily="18" charset="0"/>
              </a:rPr>
              <a:t>l’ajout de caractéristiques non essentielles n’ayant pas de fonction technique ne fait pas échapper une forme à ce motif absolu de refus</a:t>
            </a:r>
            <a:r>
              <a:rPr lang="fr-FR" sz="1000" smtClean="0">
                <a:latin typeface="Calisto MT" pitchFamily="18" charset="0"/>
              </a:rPr>
              <a:t> si toutes les caractéristiques essentielles de ladite forme répondent à une telle fonction.</a:t>
            </a:r>
          </a:p>
          <a:p>
            <a:endParaRPr lang="fr-FR" sz="1000" smtClean="0">
              <a:latin typeface="Calisto MT" pitchFamily="18" charset="0"/>
            </a:endParaRPr>
          </a:p>
          <a:p>
            <a:r>
              <a:rPr lang="fr-FR" sz="1000" smtClean="0">
                <a:latin typeface="Calisto MT" pitchFamily="18" charset="0"/>
              </a:rPr>
              <a:t>Selon le tribunal, la formule </a:t>
            </a:r>
            <a:r>
              <a:rPr lang="fr-FR" sz="1000" b="1" smtClean="0">
                <a:latin typeface="Calisto MT" pitchFamily="18" charset="0"/>
              </a:rPr>
              <a:t>‘nécessaire à l’obtention d’un résultat technique’</a:t>
            </a:r>
            <a:r>
              <a:rPr lang="fr-FR" sz="1000" smtClean="0">
                <a:latin typeface="Calisto MT" pitchFamily="18" charset="0"/>
              </a:rPr>
              <a:t> présente à l’article 7, paragraphe 1, sous e), ii), du règlement n° 40/94 ne signifie pas que ce motif absolu de refus ne s’applique que lorsque la forme en cause est la seule permettant d’obtenir le résultat visé. En effet, </a:t>
            </a:r>
            <a:r>
              <a:rPr lang="fr-FR" sz="1000" b="1" u="sng" smtClean="0">
                <a:latin typeface="Calisto MT" pitchFamily="18" charset="0"/>
              </a:rPr>
              <a:t>l’existence d’autres formes permettant d’obtenir le même résultat technique n’est pas de nature à écarter le motif de refus</a:t>
            </a:r>
            <a:r>
              <a:rPr lang="fr-FR" sz="1000" smtClean="0">
                <a:latin typeface="Calisto MT" pitchFamily="18" charset="0"/>
              </a:rPr>
              <a:t> et l’enregistrement d’un signe constitué par la forme d’un produit est exclu, même si le résultat technique en cause peut être atteint par d’autres formes.</a:t>
            </a:r>
            <a:endParaRPr lang="fr-CH" sz="1000"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Il en résulte que l’article 7, paragraphe 1, sous e), ii), du règlement n° 40/94 </a:t>
            </a:r>
            <a:r>
              <a:rPr lang="fr-FR" sz="1000" b="1" u="sng" smtClean="0">
                <a:latin typeface="Calisto MT" pitchFamily="18" charset="0"/>
              </a:rPr>
              <a:t>s’oppose à l’enregistrement de toute forme constituée exclusivement, dans ses caractéristiques essentielles, par la forme du produit techniquement causale et suffisante à l’obtention du résultat technique visé, même si ce résultat peut être atteint par d’autres formes employant la même, ou une autre, solution technique.</a:t>
            </a:r>
            <a:endParaRPr lang="fr-CH" sz="1000" b="1" u="sng"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Le Tribunal a considéré que le l’analyse de la fonctionnalité des caractéristiques essentielles d’une forme ne saurait être réalisée d’après la perception du consommateur ciblé (comme le soutient la requérante) car ce dernier peut ne pas disposer des connaissances techniques nécessaires à leur appréciation de sorte que certaines caractéristiques peuvent apparaître essentielles de son point de vue alors qu’elles ne le sont pas dans le contexte d’une analyse de la fonctionnalité et inversement. Dès lors, les caractéristiques essentielles d’une forme doivent être déterminées d’une manière objective à partir de sa représentation graphique et de ses éventuelles descriptions déposées dans sa demande de marque.</a:t>
            </a:r>
            <a:endParaRPr lang="fr-CH" sz="1000"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r>
              <a:rPr lang="fr-FR" sz="1000" smtClean="0">
                <a:latin typeface="Calisto MT" pitchFamily="18" charset="0"/>
              </a:rPr>
              <a:t>Le Tribunal considère que la grande chambre de recours a correctement identifié toutes les caractéristiques essentielles de la forme en cause et ne fait droit à aucune des allégations de Lego Juris et rejette le recours en annulation par arrêt du 12 novembre 2008.</a:t>
            </a:r>
            <a:endParaRPr lang="fr-CH" sz="1000" smtClean="0">
              <a:latin typeface="Calisto MT" pitchFamily="18" charset="0"/>
            </a:endParaRPr>
          </a:p>
          <a:p>
            <a:r>
              <a:rPr lang="fr-FR" sz="1000" smtClean="0">
                <a:latin typeface="Calisto MT" pitchFamily="18" charset="0"/>
              </a:rPr>
              <a:t> </a:t>
            </a:r>
            <a:endParaRPr lang="fr-CH" sz="1000" smtClean="0">
              <a:latin typeface="Calisto MT" pitchFamily="18" charset="0"/>
            </a:endParaRPr>
          </a:p>
          <a:p>
            <a:endParaRPr lang="fr-FR" sz="1000" smtClean="0">
              <a:latin typeface="Calisto MT"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a:noFill/>
          <a:ln/>
        </p:spPr>
        <p:txBody>
          <a:bodyPr/>
          <a:lstStyle/>
          <a:p>
            <a:pPr>
              <a:lnSpc>
                <a:spcPct val="90000"/>
              </a:lnSpc>
            </a:pPr>
            <a:r>
              <a:rPr lang="fr-FR" sz="1000" b="1" smtClean="0">
                <a:latin typeface="Calisto MT" pitchFamily="18" charset="0"/>
              </a:rPr>
              <a:t>Le 2 février 2009</a:t>
            </a:r>
            <a:endParaRPr lang="fr-CH" sz="1000" b="1" smtClean="0">
              <a:latin typeface="Calisto MT" pitchFamily="18" charset="0"/>
            </a:endParaRPr>
          </a:p>
          <a:p>
            <a:pPr>
              <a:lnSpc>
                <a:spcPct val="90000"/>
              </a:lnSpc>
            </a:pPr>
            <a:r>
              <a:rPr lang="fr-FR" sz="1000" smtClean="0">
                <a:latin typeface="Calisto MT" pitchFamily="18" charset="0"/>
              </a:rPr>
              <a:t> </a:t>
            </a:r>
            <a:endParaRPr lang="fr-CH" sz="1000" smtClean="0">
              <a:latin typeface="Calisto MT" pitchFamily="18" charset="0"/>
            </a:endParaRPr>
          </a:p>
          <a:p>
            <a:pPr>
              <a:lnSpc>
                <a:spcPct val="90000"/>
              </a:lnSpc>
            </a:pPr>
            <a:r>
              <a:rPr lang="fr-FR" sz="1000" smtClean="0">
                <a:latin typeface="Calisto MT" pitchFamily="18" charset="0"/>
              </a:rPr>
              <a:t>Pourvoi formé par Lego Juris devant la CJCE.</a:t>
            </a:r>
            <a:endParaRPr lang="fr-CH" sz="1000" smtClean="0">
              <a:latin typeface="Calisto MT" pitchFamily="18" charset="0"/>
            </a:endParaRPr>
          </a:p>
          <a:p>
            <a:pPr>
              <a:lnSpc>
                <a:spcPct val="90000"/>
              </a:lnSpc>
            </a:pPr>
            <a:r>
              <a:rPr lang="fr-FR" sz="1000" smtClean="0">
                <a:latin typeface="Calisto MT" pitchFamily="18" charset="0"/>
              </a:rPr>
              <a:t> </a:t>
            </a:r>
            <a:endParaRPr lang="fr-CH" sz="1000" smtClean="0">
              <a:latin typeface="Calisto MT" pitchFamily="18" charset="0"/>
            </a:endParaRPr>
          </a:p>
          <a:p>
            <a:pPr>
              <a:lnSpc>
                <a:spcPct val="90000"/>
              </a:lnSpc>
            </a:pPr>
            <a:r>
              <a:rPr lang="fr-FR" sz="1000" smtClean="0">
                <a:latin typeface="Calisto MT" pitchFamily="18" charset="0"/>
              </a:rPr>
              <a:t>La requérante expose que l’enregistrement d’une forme ne devrait être exclu que dans l’hypothèse où il aboutirait à conférer un monopole sur des solutions techniques ou sur des caractéristiques utilitaires. Elle ajoute que lorsqu’il existe plusieurs formes équivalentes d’un point de vue fonctionnel, la protection, au bénéfice d’une entreprise, d’une forme spécifique en tant que marque n’empêche pas les concurrents d’appliquer la même solution technique.</a:t>
            </a:r>
            <a:endParaRPr lang="fr-CH" sz="1000" smtClean="0">
              <a:latin typeface="Calisto MT" pitchFamily="18" charset="0"/>
            </a:endParaRPr>
          </a:p>
          <a:p>
            <a:pPr>
              <a:lnSpc>
                <a:spcPct val="90000"/>
              </a:lnSpc>
            </a:pPr>
            <a:r>
              <a:rPr lang="fr-FR" sz="1000" smtClean="0">
                <a:latin typeface="Calisto MT" pitchFamily="18" charset="0"/>
              </a:rPr>
              <a:t> </a:t>
            </a:r>
            <a:endParaRPr lang="fr-CH" sz="1000" smtClean="0">
              <a:latin typeface="Calisto MT" pitchFamily="18" charset="0"/>
            </a:endParaRPr>
          </a:p>
          <a:p>
            <a:pPr>
              <a:lnSpc>
                <a:spcPct val="90000"/>
              </a:lnSpc>
            </a:pPr>
            <a:r>
              <a:rPr lang="fr-FR" sz="1000" smtClean="0">
                <a:latin typeface="Calisto MT" pitchFamily="18" charset="0"/>
              </a:rPr>
              <a:t>Mega Brands, pour sa part, soutient que l’enregistrement du signe en cause en tant que marque permettrait à la requérante d’empêcher tout concurrent </a:t>
            </a:r>
            <a:r>
              <a:rPr lang="fr-FR" sz="1000" b="1" u="sng" smtClean="0">
                <a:latin typeface="Calisto MT" pitchFamily="18" charset="0"/>
              </a:rPr>
              <a:t>d’utiliser</a:t>
            </a:r>
            <a:r>
              <a:rPr lang="fr-FR" sz="1000" smtClean="0">
                <a:latin typeface="Calisto MT" pitchFamily="18" charset="0"/>
              </a:rPr>
              <a:t>, sur le marché des briques de jeu, la forme la meilleure et la plus fonctionnelle. La requérante acquerrait ainsi à nouveau le monopole dont elle jouissait autrefois en raison de ses brevets.</a:t>
            </a:r>
            <a:endParaRPr lang="fr-CH" sz="1000" smtClean="0">
              <a:latin typeface="Calisto MT" pitchFamily="18" charset="0"/>
            </a:endParaRPr>
          </a:p>
          <a:p>
            <a:pPr>
              <a:lnSpc>
                <a:spcPct val="90000"/>
              </a:lnSpc>
            </a:pPr>
            <a:r>
              <a:rPr lang="fr-FR" sz="1000" smtClean="0">
                <a:latin typeface="Calisto MT" pitchFamily="18" charset="0"/>
              </a:rPr>
              <a:t> </a:t>
            </a:r>
            <a:endParaRPr lang="fr-CH" sz="1000" smtClean="0">
              <a:latin typeface="Calisto MT" pitchFamily="18" charset="0"/>
            </a:endParaRPr>
          </a:p>
          <a:p>
            <a:pPr>
              <a:lnSpc>
                <a:spcPct val="90000"/>
              </a:lnSpc>
            </a:pPr>
            <a:r>
              <a:rPr lang="fr-FR" sz="1000" smtClean="0">
                <a:latin typeface="Calisto MT" pitchFamily="18" charset="0"/>
              </a:rPr>
              <a:t>Selon l’OHMI, l’argumentation de la requérante est contraire à la lettre et à l’esprit de l’article 7, paragraphe 1, sous e), ii), du règlement n° 40/94. La présence dans ladite disposition des mots «exclusivement» et «nécessaire» n’implique pas, selon l’OHMI, que seules les formes intrinsèquement nécessaires pour remplir la fonction souhaitée sont interdites à l’enregistrement. </a:t>
            </a:r>
            <a:r>
              <a:rPr lang="fr-FR" sz="1000" b="1" u="sng" smtClean="0">
                <a:latin typeface="Calisto MT" pitchFamily="18" charset="0"/>
              </a:rPr>
              <a:t>Le motif de refus en question porterait sur toutes les formes essentiellement fonctionnelles attribuables au résultat.</a:t>
            </a:r>
            <a:endParaRPr lang="fr-CH" sz="1000" b="1" u="sng" smtClean="0">
              <a:latin typeface="Calisto MT" pitchFamily="18" charset="0"/>
            </a:endParaRPr>
          </a:p>
          <a:p>
            <a:pPr>
              <a:lnSpc>
                <a:spcPct val="90000"/>
              </a:lnSpc>
            </a:pPr>
            <a:r>
              <a:rPr lang="fr-FR" sz="1000" smtClean="0">
                <a:latin typeface="Calisto MT" pitchFamily="18" charset="0"/>
              </a:rPr>
              <a:t> </a:t>
            </a:r>
            <a:endParaRPr lang="fr-CH" sz="1000" smtClean="0">
              <a:latin typeface="Calisto MT" pitchFamily="18" charset="0"/>
            </a:endParaRPr>
          </a:p>
          <a:p>
            <a:pPr>
              <a:lnSpc>
                <a:spcPct val="90000"/>
              </a:lnSpc>
            </a:pPr>
            <a:r>
              <a:rPr lang="fr-FR" sz="1000" smtClean="0">
                <a:latin typeface="Calisto MT" pitchFamily="18" charset="0"/>
              </a:rPr>
              <a:t>L’OHMI observe également que, si l’argumentation de la requérante était accueillie, la liberté d’accès des concurrents aux formes alternatives ne serait pas garantie. </a:t>
            </a:r>
            <a:r>
              <a:rPr lang="fr-FR" sz="1000" b="1" u="sng" smtClean="0">
                <a:latin typeface="Calisto MT" pitchFamily="18" charset="0"/>
              </a:rPr>
              <a:t>En effet, l’enregistrement en tant que marque d’une forme spécifique permettrait ensuite à la requérante de faire interdire non seulement toute forme identique, mais aussi des formes similaires</a:t>
            </a:r>
            <a:r>
              <a:rPr lang="fr-FR" sz="1000" smtClean="0">
                <a:latin typeface="Calisto MT" pitchFamily="18" charset="0"/>
              </a:rPr>
              <a:t>. Cela concernerait, par exemple, des briques ayant des projections légèrement plus hautes ou plus larges que la brique Lego.</a:t>
            </a:r>
            <a:endParaRPr lang="fr-CH" sz="1000" smtClean="0">
              <a:latin typeface="Calisto MT" pitchFamily="18" charset="0"/>
            </a:endParaRPr>
          </a:p>
        </p:txBody>
      </p:sp>
      <p:sp>
        <p:nvSpPr>
          <p:cNvPr id="35843" name="Slide Number Placeholder 3"/>
          <p:cNvSpPr>
            <a:spLocks noGrp="1"/>
          </p:cNvSpPr>
          <p:nvPr>
            <p:ph type="sldNum" sz="quarter" idx="5"/>
          </p:nvPr>
        </p:nvSpPr>
        <p:spPr>
          <a:noFill/>
        </p:spPr>
        <p:txBody>
          <a:bodyPr/>
          <a:lstStyle/>
          <a:p>
            <a:fld id="{C06B7744-96A9-40DE-BC57-BEC2D505802B}" type="slidenum">
              <a:rPr lang="fr-CH" smtClean="0"/>
              <a:pPr/>
              <a:t>14</a:t>
            </a:fld>
            <a:endParaRPr lang="fr-CH"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a:noFill/>
          <a:ln/>
        </p:spPr>
        <p:txBody>
          <a:bodyPr/>
          <a:lstStyle/>
          <a:p>
            <a:pPr>
              <a:lnSpc>
                <a:spcPct val="80000"/>
              </a:lnSpc>
            </a:pPr>
            <a:r>
              <a:rPr lang="fr-FR" sz="1000" smtClean="0">
                <a:latin typeface="Calisto MT" pitchFamily="18" charset="0"/>
              </a:rPr>
              <a:t>La CJCE rejette le pourvoi de la requérante selon l'argumentation suivante:</a:t>
            </a:r>
            <a:endParaRPr lang="fr-CH" sz="1000" smtClean="0">
              <a:latin typeface="Calisto MT" pitchFamily="18" charset="0"/>
            </a:endParaRPr>
          </a:p>
          <a:p>
            <a:pPr>
              <a:lnSpc>
                <a:spcPct val="80000"/>
              </a:lnSpc>
            </a:pPr>
            <a:r>
              <a:rPr lang="fr-FR" sz="1000" smtClean="0">
                <a:latin typeface="Calisto MT" pitchFamily="18" charset="0"/>
              </a:rPr>
              <a:t> </a:t>
            </a:r>
            <a:endParaRPr lang="fr-CH" sz="1000" smtClean="0">
              <a:latin typeface="Calisto MT" pitchFamily="18" charset="0"/>
            </a:endParaRPr>
          </a:p>
          <a:p>
            <a:pPr>
              <a:lnSpc>
                <a:spcPct val="80000"/>
              </a:lnSpc>
            </a:pPr>
            <a:r>
              <a:rPr lang="fr-FR" sz="1000" b="1" u="sng" smtClean="0">
                <a:latin typeface="Calisto MT" pitchFamily="18" charset="0"/>
              </a:rPr>
              <a:t>L’insertion à l’article 7</a:t>
            </a:r>
            <a:r>
              <a:rPr lang="fr-FR" sz="1000" smtClean="0">
                <a:latin typeface="Calisto MT" pitchFamily="18" charset="0"/>
              </a:rPr>
              <a:t>, paragraphe 1, du règlement n° 40/94 de l’interdiction d’enregistrer en tant que marque tout signe constitué par la forme du produit nécessaire à l’obtention d’un résultat technique </a:t>
            </a:r>
            <a:r>
              <a:rPr lang="fr-FR" sz="1000" b="1" u="sng" smtClean="0">
                <a:latin typeface="Calisto MT" pitchFamily="18" charset="0"/>
              </a:rPr>
              <a:t>assure que des entreprises ne puissent utiliser le droit des marques pour perpétuer, sans limitation dans le temps, des droits exclusifs portant sur des solutions techniques.</a:t>
            </a:r>
          </a:p>
          <a:p>
            <a:pPr>
              <a:lnSpc>
                <a:spcPct val="80000"/>
              </a:lnSpc>
            </a:pPr>
            <a:endParaRPr lang="fr-CH" sz="1000" b="1" u="sng" smtClean="0">
              <a:latin typeface="Calisto MT" pitchFamily="18" charset="0"/>
            </a:endParaRPr>
          </a:p>
          <a:p>
            <a:pPr>
              <a:lnSpc>
                <a:spcPct val="80000"/>
              </a:lnSpc>
            </a:pPr>
            <a:r>
              <a:rPr lang="fr-FR" sz="1000" b="1" u="sng" smtClean="0">
                <a:latin typeface="Calisto MT" pitchFamily="18" charset="0"/>
              </a:rPr>
              <a:t>Par les termes «exclusivement» et «nécessaire», ladite disposition assure que seules les formes de produit qui ne font qu’incorporer une solution technique et dont l’enregistrement en tant que marque gênerait donc réellement l’utilisation de cette solution technique par d’autres entreprises soient refusées à l’enregistrement.</a:t>
            </a:r>
            <a:endParaRPr lang="fr-CH" sz="1000" b="1" u="sng" smtClean="0">
              <a:latin typeface="Calisto MT" pitchFamily="18" charset="0"/>
            </a:endParaRPr>
          </a:p>
          <a:p>
            <a:pPr>
              <a:lnSpc>
                <a:spcPct val="80000"/>
              </a:lnSpc>
            </a:pPr>
            <a:r>
              <a:rPr lang="fr-FR" sz="1000" smtClean="0">
                <a:latin typeface="Calisto MT" pitchFamily="18" charset="0"/>
              </a:rPr>
              <a:t> </a:t>
            </a:r>
            <a:endParaRPr lang="fr-CH" sz="1000" smtClean="0">
              <a:latin typeface="Calisto MT" pitchFamily="18" charset="0"/>
            </a:endParaRPr>
          </a:p>
          <a:p>
            <a:pPr>
              <a:lnSpc>
                <a:spcPct val="80000"/>
              </a:lnSpc>
            </a:pPr>
            <a:r>
              <a:rPr lang="fr-FR" sz="1000" smtClean="0">
                <a:latin typeface="Calisto MT" pitchFamily="18" charset="0"/>
              </a:rPr>
              <a:t>La CJCE a confirmé l'arrêt Philips en énonçant que la présence d’un ou de quelques éléments arbitraires mineurs dans un signe tridimensionnel dont tous les éléments essentiels sont dictés par la solution technique à laquelle ce signe donne expression est sans incidence sur la conclusion selon laquelle ledit signe est constitué exclusivement par la forme du produit nécessaire à l’obtention d’un résultat technique.</a:t>
            </a:r>
            <a:endParaRPr lang="fr-CH" sz="1000" smtClean="0">
              <a:latin typeface="Calisto MT" pitchFamily="18" charset="0"/>
            </a:endParaRPr>
          </a:p>
          <a:p>
            <a:pPr>
              <a:lnSpc>
                <a:spcPct val="80000"/>
              </a:lnSpc>
            </a:pPr>
            <a:r>
              <a:rPr lang="fr-FR" sz="1000" smtClean="0">
                <a:latin typeface="Calisto MT" pitchFamily="18" charset="0"/>
              </a:rPr>
              <a:t> </a:t>
            </a:r>
            <a:endParaRPr lang="fr-CH" sz="1000" smtClean="0">
              <a:latin typeface="Calisto MT" pitchFamily="18" charset="0"/>
            </a:endParaRPr>
          </a:p>
          <a:p>
            <a:pPr>
              <a:lnSpc>
                <a:spcPct val="80000"/>
              </a:lnSpc>
            </a:pPr>
            <a:r>
              <a:rPr lang="fr-FR" sz="1000" smtClean="0">
                <a:latin typeface="Calisto MT" pitchFamily="18" charset="0"/>
              </a:rPr>
              <a:t>Elle a également repris l'argumentation de l'OHMI en ce que l’enregistrement d’une forme exclusivement fonctionnelle d’un produit en tant que marque est </a:t>
            </a:r>
            <a:r>
              <a:rPr lang="fr-FR" sz="1000" b="1" u="sng" smtClean="0">
                <a:latin typeface="Calisto MT" pitchFamily="18" charset="0"/>
              </a:rPr>
              <a:t>susceptible de permettre au titulaire de cette marque d’interdire aux autres entreprises non seulement l’utilisation de la même forme, mais aussi l’utilisation de formes similaires</a:t>
            </a:r>
            <a:r>
              <a:rPr lang="fr-FR" sz="1000" smtClean="0">
                <a:latin typeface="Calisto MT" pitchFamily="18" charset="0"/>
              </a:rPr>
              <a:t>. Un nombre important de formes alternatives risquent ainsi de devenir inutilisables pour les concurrents dudit titulaire.</a:t>
            </a:r>
            <a:endParaRPr lang="fr-CH" sz="1000" smtClean="0">
              <a:latin typeface="Calisto MT" pitchFamily="18" charset="0"/>
            </a:endParaRPr>
          </a:p>
          <a:p>
            <a:pPr>
              <a:lnSpc>
                <a:spcPct val="80000"/>
              </a:lnSpc>
            </a:pPr>
            <a:r>
              <a:rPr lang="fr-FR" sz="1000" smtClean="0">
                <a:latin typeface="Calisto MT" pitchFamily="18" charset="0"/>
              </a:rPr>
              <a:t> </a:t>
            </a:r>
            <a:endParaRPr lang="fr-CH" sz="1000" smtClean="0">
              <a:latin typeface="Calisto MT" pitchFamily="18" charset="0"/>
            </a:endParaRPr>
          </a:p>
          <a:p>
            <a:pPr>
              <a:lnSpc>
                <a:spcPct val="80000"/>
              </a:lnSpc>
            </a:pPr>
            <a:r>
              <a:rPr lang="fr-FR" sz="1000" smtClean="0">
                <a:latin typeface="Calisto MT" pitchFamily="18" charset="0"/>
              </a:rPr>
              <a:t>Enfin, </a:t>
            </a:r>
            <a:r>
              <a:rPr lang="fr-FR" sz="1000" u="sng" smtClean="0">
                <a:latin typeface="Calisto MT" pitchFamily="18" charset="0"/>
              </a:rPr>
              <a:t>la situation d’une entreprise ayant développé une solution technique à l’égard de concurrents mettant sur le marché des copies serviles de la forme de produit incorporant exactement la même solution</a:t>
            </a:r>
            <a:r>
              <a:rPr lang="fr-FR" sz="1000" smtClean="0">
                <a:latin typeface="Calisto MT" pitchFamily="18" charset="0"/>
              </a:rPr>
              <a:t> ne saurait être protégée en conférant un monopole à ladite entreprise par l’enregistrement en tant que marque du signe tridimensionnel constitué par ladite forme, </a:t>
            </a:r>
            <a:r>
              <a:rPr lang="fr-FR" sz="1000" u="sng" smtClean="0">
                <a:latin typeface="Calisto MT" pitchFamily="18" charset="0"/>
              </a:rPr>
              <a:t>mais peut, le cas échéant, être examinée à la lumière des règles en matière de concurrence déloyale. Un tel examen n’est cependant pas l’objet du présent litige</a:t>
            </a:r>
            <a:r>
              <a:rPr lang="fr-FR" sz="1000" smtClean="0">
                <a:latin typeface="Calisto MT" pitchFamily="18" charset="0"/>
              </a:rPr>
              <a:t>.</a:t>
            </a:r>
            <a:endParaRPr lang="fr-CH" sz="1000" smtClean="0">
              <a:latin typeface="Calisto MT" pitchFamily="18" charset="0"/>
            </a:endParaRPr>
          </a:p>
          <a:p>
            <a:pPr>
              <a:lnSpc>
                <a:spcPct val="80000"/>
              </a:lnSpc>
            </a:pPr>
            <a:r>
              <a:rPr lang="fr-FR" sz="1000" smtClean="0">
                <a:latin typeface="Calisto MT" pitchFamily="18" charset="0"/>
              </a:rPr>
              <a:t> </a:t>
            </a:r>
            <a:endParaRPr lang="fr-CH" sz="1000" smtClean="0">
              <a:latin typeface="Calisto MT" pitchFamily="18" charset="0"/>
            </a:endParaRPr>
          </a:p>
          <a:p>
            <a:pPr>
              <a:lnSpc>
                <a:spcPct val="80000"/>
              </a:lnSpc>
            </a:pPr>
            <a:endParaRPr lang="fr-CH" sz="1000" smtClean="0">
              <a:latin typeface="Calisto MT" pitchFamily="18" charset="0"/>
            </a:endParaRPr>
          </a:p>
        </p:txBody>
      </p:sp>
      <p:sp>
        <p:nvSpPr>
          <p:cNvPr id="37891" name="Slide Number Placeholder 3"/>
          <p:cNvSpPr>
            <a:spLocks noGrp="1"/>
          </p:cNvSpPr>
          <p:nvPr>
            <p:ph type="sldNum" sz="quarter" idx="5"/>
          </p:nvPr>
        </p:nvSpPr>
        <p:spPr>
          <a:noFill/>
        </p:spPr>
        <p:txBody>
          <a:bodyPr/>
          <a:lstStyle/>
          <a:p>
            <a:fld id="{97EDA4C5-AC2B-4720-9E7E-028AFB774F5E}" type="slidenum">
              <a:rPr lang="fr-CH" smtClean="0"/>
              <a:pPr/>
              <a:t>15</a:t>
            </a:fld>
            <a:endParaRPr lang="fr-CH"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C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H"/>
          </a:p>
        </p:txBody>
      </p:sp>
      <p:sp>
        <p:nvSpPr>
          <p:cNvPr id="4" name="Date Placeholder 3"/>
          <p:cNvSpPr>
            <a:spLocks noGrp="1"/>
          </p:cNvSpPr>
          <p:nvPr>
            <p:ph type="dt" sz="half" idx="10"/>
          </p:nvPr>
        </p:nvSpPr>
        <p:spPr/>
        <p:txBody>
          <a:bodyPr/>
          <a:lstStyle>
            <a:lvl1pPr>
              <a:defRPr/>
            </a:lvl1pPr>
          </a:lstStyle>
          <a:p>
            <a:pPr>
              <a:defRPr/>
            </a:pPr>
            <a:fld id="{5B78EAE3-D346-4BE0-9BDB-02C416E25954}" type="datetimeFigureOut">
              <a:rPr lang="fr-FR"/>
              <a:pPr>
                <a:defRPr/>
              </a:pPr>
              <a:t>02/11/2010</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704CE328-0DF9-4370-B37D-A1ECC769AB19}" type="slidenum">
              <a:rPr lang="fr-CH"/>
              <a:pPr>
                <a:defRPr/>
              </a:pPr>
              <a:t>‹N°›</a:t>
            </a:fld>
            <a:endParaRPr lang="fr-C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pPr>
              <a:defRPr/>
            </a:pPr>
            <a:fld id="{312BE993-5CD5-4060-A0F0-05529FAB6EFD}" type="datetimeFigureOut">
              <a:rPr lang="fr-FR"/>
              <a:pPr>
                <a:defRPr/>
              </a:pPr>
              <a:t>02/11/2010</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954434FC-E125-4B5D-9001-11181B1E5949}" type="slidenum">
              <a:rPr lang="fr-CH"/>
              <a:pPr>
                <a:defRPr/>
              </a:pPr>
              <a:t>‹N°›</a:t>
            </a:fld>
            <a:endParaRPr lang="fr-C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pPr>
              <a:defRPr/>
            </a:pPr>
            <a:fld id="{1F3FEBB8-119F-4B31-BF44-01D8FFA93BBA}" type="datetimeFigureOut">
              <a:rPr lang="fr-FR"/>
              <a:pPr>
                <a:defRPr/>
              </a:pPr>
              <a:t>02/11/2010</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D9EEEF7B-E636-4529-8141-A2BF6A8A0A84}" type="slidenum">
              <a:rPr lang="fr-CH"/>
              <a:pPr>
                <a:defRPr/>
              </a:pPr>
              <a:t>‹N°›</a:t>
            </a:fld>
            <a:endParaRPr lang="fr-C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lvl1pPr>
              <a:defRPr/>
            </a:lvl1pPr>
          </a:lstStyle>
          <a:p>
            <a:pPr>
              <a:defRPr/>
            </a:pPr>
            <a:fld id="{C5336965-91FB-40F2-AF74-E026E06B71B6}" type="datetimeFigureOut">
              <a:rPr lang="fr-FR"/>
              <a:pPr>
                <a:defRPr/>
              </a:pPr>
              <a:t>02/11/2010</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391498E4-1EEB-4D71-BCFD-CF116553B8C0}" type="slidenum">
              <a:rPr lang="fr-CH"/>
              <a:pPr>
                <a:defRPr/>
              </a:pPr>
              <a:t>‹N°›</a:t>
            </a:fld>
            <a:endParaRPr lang="fr-C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65BE667-D95E-4E55-83C7-06A19D032D5A}" type="datetimeFigureOut">
              <a:rPr lang="fr-FR"/>
              <a:pPr>
                <a:defRPr/>
              </a:pPr>
              <a:t>02/11/2010</a:t>
            </a:fld>
            <a:endParaRPr lang="fr-CH"/>
          </a:p>
        </p:txBody>
      </p:sp>
      <p:sp>
        <p:nvSpPr>
          <p:cNvPr id="5" name="Footer Placeholder 4"/>
          <p:cNvSpPr>
            <a:spLocks noGrp="1"/>
          </p:cNvSpPr>
          <p:nvPr>
            <p:ph type="ftr" sz="quarter" idx="11"/>
          </p:nvPr>
        </p:nvSpPr>
        <p:spPr/>
        <p:txBody>
          <a:bodyPr/>
          <a:lstStyle>
            <a:lvl1pPr>
              <a:defRPr/>
            </a:lvl1pPr>
          </a:lstStyle>
          <a:p>
            <a:pPr>
              <a:defRPr/>
            </a:pPr>
            <a:endParaRPr lang="fr-CH"/>
          </a:p>
        </p:txBody>
      </p:sp>
      <p:sp>
        <p:nvSpPr>
          <p:cNvPr id="6" name="Slide Number Placeholder 5"/>
          <p:cNvSpPr>
            <a:spLocks noGrp="1"/>
          </p:cNvSpPr>
          <p:nvPr>
            <p:ph type="sldNum" sz="quarter" idx="12"/>
          </p:nvPr>
        </p:nvSpPr>
        <p:spPr/>
        <p:txBody>
          <a:bodyPr/>
          <a:lstStyle>
            <a:lvl1pPr>
              <a:defRPr/>
            </a:lvl1pPr>
          </a:lstStyle>
          <a:p>
            <a:pPr>
              <a:defRPr/>
            </a:pPr>
            <a:fld id="{8CCC835F-4659-4540-9718-F6B902FC7D40}" type="slidenum">
              <a:rPr lang="fr-CH"/>
              <a:pPr>
                <a:defRPr/>
              </a:pPr>
              <a:t>‹N°›</a:t>
            </a:fld>
            <a:endParaRPr lang="fr-C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Date Placeholder 3"/>
          <p:cNvSpPr>
            <a:spLocks noGrp="1"/>
          </p:cNvSpPr>
          <p:nvPr>
            <p:ph type="dt" sz="half" idx="10"/>
          </p:nvPr>
        </p:nvSpPr>
        <p:spPr/>
        <p:txBody>
          <a:bodyPr/>
          <a:lstStyle>
            <a:lvl1pPr>
              <a:defRPr/>
            </a:lvl1pPr>
          </a:lstStyle>
          <a:p>
            <a:pPr>
              <a:defRPr/>
            </a:pPr>
            <a:fld id="{B901FAEF-9E2A-46BE-9BC3-EB1D64FE3A1F}" type="datetimeFigureOut">
              <a:rPr lang="fr-FR"/>
              <a:pPr>
                <a:defRPr/>
              </a:pPr>
              <a:t>02/11/2010</a:t>
            </a:fld>
            <a:endParaRPr lang="fr-CH"/>
          </a:p>
        </p:txBody>
      </p:sp>
      <p:sp>
        <p:nvSpPr>
          <p:cNvPr id="6" name="Footer Placeholder 4"/>
          <p:cNvSpPr>
            <a:spLocks noGrp="1"/>
          </p:cNvSpPr>
          <p:nvPr>
            <p:ph type="ftr" sz="quarter" idx="11"/>
          </p:nvPr>
        </p:nvSpPr>
        <p:spPr/>
        <p:txBody>
          <a:bodyPr/>
          <a:lstStyle>
            <a:lvl1pPr>
              <a:defRPr/>
            </a:lvl1pPr>
          </a:lstStyle>
          <a:p>
            <a:pPr>
              <a:defRPr/>
            </a:pPr>
            <a:endParaRPr lang="fr-CH"/>
          </a:p>
        </p:txBody>
      </p:sp>
      <p:sp>
        <p:nvSpPr>
          <p:cNvPr id="7" name="Slide Number Placeholder 5"/>
          <p:cNvSpPr>
            <a:spLocks noGrp="1"/>
          </p:cNvSpPr>
          <p:nvPr>
            <p:ph type="sldNum" sz="quarter" idx="12"/>
          </p:nvPr>
        </p:nvSpPr>
        <p:spPr/>
        <p:txBody>
          <a:bodyPr/>
          <a:lstStyle>
            <a:lvl1pPr>
              <a:defRPr/>
            </a:lvl1pPr>
          </a:lstStyle>
          <a:p>
            <a:pPr>
              <a:defRPr/>
            </a:pPr>
            <a:fld id="{FB565744-36F6-4C8F-BB90-5D45E5021FB5}" type="slidenum">
              <a:rPr lang="fr-CH"/>
              <a:pPr>
                <a:defRPr/>
              </a:pPr>
              <a:t>‹N°›</a:t>
            </a:fld>
            <a:endParaRPr lang="fr-C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Date Placeholder 3"/>
          <p:cNvSpPr>
            <a:spLocks noGrp="1"/>
          </p:cNvSpPr>
          <p:nvPr>
            <p:ph type="dt" sz="half" idx="10"/>
          </p:nvPr>
        </p:nvSpPr>
        <p:spPr/>
        <p:txBody>
          <a:bodyPr/>
          <a:lstStyle>
            <a:lvl1pPr>
              <a:defRPr/>
            </a:lvl1pPr>
          </a:lstStyle>
          <a:p>
            <a:pPr>
              <a:defRPr/>
            </a:pPr>
            <a:fld id="{B4B6C92F-727E-4366-93E8-A8E6CEE7FB54}" type="datetimeFigureOut">
              <a:rPr lang="fr-FR"/>
              <a:pPr>
                <a:defRPr/>
              </a:pPr>
              <a:t>02/11/2010</a:t>
            </a:fld>
            <a:endParaRPr lang="fr-CH"/>
          </a:p>
        </p:txBody>
      </p:sp>
      <p:sp>
        <p:nvSpPr>
          <p:cNvPr id="8" name="Footer Placeholder 4"/>
          <p:cNvSpPr>
            <a:spLocks noGrp="1"/>
          </p:cNvSpPr>
          <p:nvPr>
            <p:ph type="ftr" sz="quarter" idx="11"/>
          </p:nvPr>
        </p:nvSpPr>
        <p:spPr/>
        <p:txBody>
          <a:bodyPr/>
          <a:lstStyle>
            <a:lvl1pPr>
              <a:defRPr/>
            </a:lvl1pPr>
          </a:lstStyle>
          <a:p>
            <a:pPr>
              <a:defRPr/>
            </a:pPr>
            <a:endParaRPr lang="fr-CH"/>
          </a:p>
        </p:txBody>
      </p:sp>
      <p:sp>
        <p:nvSpPr>
          <p:cNvPr id="9" name="Slide Number Placeholder 5"/>
          <p:cNvSpPr>
            <a:spLocks noGrp="1"/>
          </p:cNvSpPr>
          <p:nvPr>
            <p:ph type="sldNum" sz="quarter" idx="12"/>
          </p:nvPr>
        </p:nvSpPr>
        <p:spPr/>
        <p:txBody>
          <a:bodyPr/>
          <a:lstStyle>
            <a:lvl1pPr>
              <a:defRPr/>
            </a:lvl1pPr>
          </a:lstStyle>
          <a:p>
            <a:pPr>
              <a:defRPr/>
            </a:pPr>
            <a:fld id="{F5A9247D-D6B7-4BD6-81FD-DA3E40187685}" type="slidenum">
              <a:rPr lang="fr-CH"/>
              <a:pPr>
                <a:defRPr/>
              </a:pPr>
              <a:t>‹N°›</a:t>
            </a:fld>
            <a:endParaRPr lang="fr-C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Date Placeholder 3"/>
          <p:cNvSpPr>
            <a:spLocks noGrp="1"/>
          </p:cNvSpPr>
          <p:nvPr>
            <p:ph type="dt" sz="half" idx="10"/>
          </p:nvPr>
        </p:nvSpPr>
        <p:spPr/>
        <p:txBody>
          <a:bodyPr/>
          <a:lstStyle>
            <a:lvl1pPr>
              <a:defRPr/>
            </a:lvl1pPr>
          </a:lstStyle>
          <a:p>
            <a:pPr>
              <a:defRPr/>
            </a:pPr>
            <a:fld id="{B4C935D9-91A1-442E-91F0-35E5B73B7BF7}" type="datetimeFigureOut">
              <a:rPr lang="fr-FR"/>
              <a:pPr>
                <a:defRPr/>
              </a:pPr>
              <a:t>02/11/2010</a:t>
            </a:fld>
            <a:endParaRPr lang="fr-CH"/>
          </a:p>
        </p:txBody>
      </p:sp>
      <p:sp>
        <p:nvSpPr>
          <p:cNvPr id="4" name="Footer Placeholder 4"/>
          <p:cNvSpPr>
            <a:spLocks noGrp="1"/>
          </p:cNvSpPr>
          <p:nvPr>
            <p:ph type="ftr" sz="quarter" idx="11"/>
          </p:nvPr>
        </p:nvSpPr>
        <p:spPr/>
        <p:txBody>
          <a:bodyPr/>
          <a:lstStyle>
            <a:lvl1pPr>
              <a:defRPr/>
            </a:lvl1pPr>
          </a:lstStyle>
          <a:p>
            <a:pPr>
              <a:defRPr/>
            </a:pPr>
            <a:endParaRPr lang="fr-CH"/>
          </a:p>
        </p:txBody>
      </p:sp>
      <p:sp>
        <p:nvSpPr>
          <p:cNvPr id="5" name="Slide Number Placeholder 5"/>
          <p:cNvSpPr>
            <a:spLocks noGrp="1"/>
          </p:cNvSpPr>
          <p:nvPr>
            <p:ph type="sldNum" sz="quarter" idx="12"/>
          </p:nvPr>
        </p:nvSpPr>
        <p:spPr/>
        <p:txBody>
          <a:bodyPr/>
          <a:lstStyle>
            <a:lvl1pPr>
              <a:defRPr/>
            </a:lvl1pPr>
          </a:lstStyle>
          <a:p>
            <a:pPr>
              <a:defRPr/>
            </a:pPr>
            <a:fld id="{A3173563-ABAA-4F73-86FB-AE5560762A8E}" type="slidenum">
              <a:rPr lang="fr-CH"/>
              <a:pPr>
                <a:defRPr/>
              </a:pPr>
              <a:t>‹N°›</a:t>
            </a:fld>
            <a:endParaRPr lang="fr-C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93C552B-B6C4-4FA5-BB7D-E22F224E790F}" type="datetimeFigureOut">
              <a:rPr lang="fr-FR"/>
              <a:pPr>
                <a:defRPr/>
              </a:pPr>
              <a:t>02/11/2010</a:t>
            </a:fld>
            <a:endParaRPr lang="fr-CH"/>
          </a:p>
        </p:txBody>
      </p:sp>
      <p:sp>
        <p:nvSpPr>
          <p:cNvPr id="3" name="Footer Placeholder 4"/>
          <p:cNvSpPr>
            <a:spLocks noGrp="1"/>
          </p:cNvSpPr>
          <p:nvPr>
            <p:ph type="ftr" sz="quarter" idx="11"/>
          </p:nvPr>
        </p:nvSpPr>
        <p:spPr/>
        <p:txBody>
          <a:bodyPr/>
          <a:lstStyle>
            <a:lvl1pPr>
              <a:defRPr/>
            </a:lvl1pPr>
          </a:lstStyle>
          <a:p>
            <a:pPr>
              <a:defRPr/>
            </a:pPr>
            <a:endParaRPr lang="fr-CH"/>
          </a:p>
        </p:txBody>
      </p:sp>
      <p:sp>
        <p:nvSpPr>
          <p:cNvPr id="4" name="Slide Number Placeholder 5"/>
          <p:cNvSpPr>
            <a:spLocks noGrp="1"/>
          </p:cNvSpPr>
          <p:nvPr>
            <p:ph type="sldNum" sz="quarter" idx="12"/>
          </p:nvPr>
        </p:nvSpPr>
        <p:spPr/>
        <p:txBody>
          <a:bodyPr/>
          <a:lstStyle>
            <a:lvl1pPr>
              <a:defRPr/>
            </a:lvl1pPr>
          </a:lstStyle>
          <a:p>
            <a:pPr>
              <a:defRPr/>
            </a:pPr>
            <a:fld id="{2F000FA7-3B92-4876-A94E-3A280FF83764}" type="slidenum">
              <a:rPr lang="fr-CH"/>
              <a:pPr>
                <a:defRPr/>
              </a:pPr>
              <a:t>‹N°›</a:t>
            </a:fld>
            <a:endParaRPr lang="fr-C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D8EA150-0EA2-4720-BAE8-E70E18E24229}" type="datetimeFigureOut">
              <a:rPr lang="fr-FR"/>
              <a:pPr>
                <a:defRPr/>
              </a:pPr>
              <a:t>02/11/2010</a:t>
            </a:fld>
            <a:endParaRPr lang="fr-CH"/>
          </a:p>
        </p:txBody>
      </p:sp>
      <p:sp>
        <p:nvSpPr>
          <p:cNvPr id="6" name="Footer Placeholder 4"/>
          <p:cNvSpPr>
            <a:spLocks noGrp="1"/>
          </p:cNvSpPr>
          <p:nvPr>
            <p:ph type="ftr" sz="quarter" idx="11"/>
          </p:nvPr>
        </p:nvSpPr>
        <p:spPr/>
        <p:txBody>
          <a:bodyPr/>
          <a:lstStyle>
            <a:lvl1pPr>
              <a:defRPr/>
            </a:lvl1pPr>
          </a:lstStyle>
          <a:p>
            <a:pPr>
              <a:defRPr/>
            </a:pPr>
            <a:endParaRPr lang="fr-CH"/>
          </a:p>
        </p:txBody>
      </p:sp>
      <p:sp>
        <p:nvSpPr>
          <p:cNvPr id="7" name="Slide Number Placeholder 5"/>
          <p:cNvSpPr>
            <a:spLocks noGrp="1"/>
          </p:cNvSpPr>
          <p:nvPr>
            <p:ph type="sldNum" sz="quarter" idx="12"/>
          </p:nvPr>
        </p:nvSpPr>
        <p:spPr/>
        <p:txBody>
          <a:bodyPr/>
          <a:lstStyle>
            <a:lvl1pPr>
              <a:defRPr/>
            </a:lvl1pPr>
          </a:lstStyle>
          <a:p>
            <a:pPr>
              <a:defRPr/>
            </a:pPr>
            <a:fld id="{C849F202-AD9D-43FA-AE70-19D1D51166EB}" type="slidenum">
              <a:rPr lang="fr-CH"/>
              <a:pPr>
                <a:defRPr/>
              </a:pPr>
              <a:t>‹N°›</a:t>
            </a:fld>
            <a:endParaRPr lang="fr-C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6F3CC4-489E-404D-8A67-84B6F2D7AE0F}" type="datetimeFigureOut">
              <a:rPr lang="fr-FR"/>
              <a:pPr>
                <a:defRPr/>
              </a:pPr>
              <a:t>02/11/2010</a:t>
            </a:fld>
            <a:endParaRPr lang="fr-CH"/>
          </a:p>
        </p:txBody>
      </p:sp>
      <p:sp>
        <p:nvSpPr>
          <p:cNvPr id="6" name="Footer Placeholder 4"/>
          <p:cNvSpPr>
            <a:spLocks noGrp="1"/>
          </p:cNvSpPr>
          <p:nvPr>
            <p:ph type="ftr" sz="quarter" idx="11"/>
          </p:nvPr>
        </p:nvSpPr>
        <p:spPr/>
        <p:txBody>
          <a:bodyPr/>
          <a:lstStyle>
            <a:lvl1pPr>
              <a:defRPr/>
            </a:lvl1pPr>
          </a:lstStyle>
          <a:p>
            <a:pPr>
              <a:defRPr/>
            </a:pPr>
            <a:endParaRPr lang="fr-CH"/>
          </a:p>
        </p:txBody>
      </p:sp>
      <p:sp>
        <p:nvSpPr>
          <p:cNvPr id="7" name="Slide Number Placeholder 5"/>
          <p:cNvSpPr>
            <a:spLocks noGrp="1"/>
          </p:cNvSpPr>
          <p:nvPr>
            <p:ph type="sldNum" sz="quarter" idx="12"/>
          </p:nvPr>
        </p:nvSpPr>
        <p:spPr/>
        <p:txBody>
          <a:bodyPr/>
          <a:lstStyle>
            <a:lvl1pPr>
              <a:defRPr/>
            </a:lvl1pPr>
          </a:lstStyle>
          <a:p>
            <a:pPr>
              <a:defRPr/>
            </a:pPr>
            <a:fld id="{EBB2267E-37A3-42DC-83D9-0D8EADC83DC6}" type="slidenum">
              <a:rPr lang="fr-CH"/>
              <a:pPr>
                <a:defRPr/>
              </a:pPr>
              <a:t>‹N°›</a:t>
            </a:fld>
            <a:endParaRPr lang="fr-C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fr-CH"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97693CD-5565-4FD3-8602-B4CCFF466BE2}" type="datetimeFigureOut">
              <a:rPr lang="fr-FR"/>
              <a:pPr>
                <a:defRPr/>
              </a:pPr>
              <a:t>02/11/2010</a:t>
            </a:fld>
            <a:endParaRPr lang="fr-C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06CD55E-313D-4B13-B5E0-FD4B799B46BC}" type="slidenum">
              <a:rPr lang="fr-CH"/>
              <a:pPr>
                <a:defRPr/>
              </a:pPr>
              <a:t>‹N°›</a:t>
            </a:fld>
            <a:endParaRPr lang="fr-CH"/>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323850" y="571500"/>
            <a:ext cx="8134350" cy="3714750"/>
          </a:xfrm>
        </p:spPr>
        <p:txBody>
          <a:bodyPr/>
          <a:lstStyle/>
          <a:p>
            <a:pPr eaLnBrk="1" hangingPunct="1"/>
            <a:r>
              <a:rPr lang="fr-FR" sz="4000" b="1" smtClean="0">
                <a:solidFill>
                  <a:srgbClr val="8F008F"/>
                </a:solidFill>
              </a:rPr>
              <a:t/>
            </a:r>
            <a:br>
              <a:rPr lang="fr-FR" sz="4000" b="1" smtClean="0">
                <a:solidFill>
                  <a:srgbClr val="8F008F"/>
                </a:solidFill>
              </a:rPr>
            </a:br>
            <a:r>
              <a:rPr lang="fr-FR" sz="4000" b="1" smtClean="0">
                <a:solidFill>
                  <a:srgbClr val="8F008F"/>
                </a:solidFill>
              </a:rPr>
              <a:t/>
            </a:r>
            <a:br>
              <a:rPr lang="fr-FR" sz="4000" b="1" smtClean="0">
                <a:solidFill>
                  <a:srgbClr val="8F008F"/>
                </a:solidFill>
              </a:rPr>
            </a:br>
            <a:r>
              <a:rPr lang="fr-FR" sz="4000" b="1" smtClean="0">
                <a:solidFill>
                  <a:srgbClr val="8F008F"/>
                </a:solidFill>
              </a:rPr>
              <a:t/>
            </a:r>
            <a:br>
              <a:rPr lang="fr-FR" sz="4000" b="1" smtClean="0">
                <a:solidFill>
                  <a:srgbClr val="8F008F"/>
                </a:solidFill>
              </a:rPr>
            </a:br>
            <a:r>
              <a:rPr lang="fr-FR" sz="4000" b="1" smtClean="0">
                <a:solidFill>
                  <a:srgbClr val="8F008F"/>
                </a:solidFill>
              </a:rPr>
              <a:t/>
            </a:r>
            <a:br>
              <a:rPr lang="fr-FR" sz="4000" b="1" smtClean="0">
                <a:solidFill>
                  <a:srgbClr val="8F008F"/>
                </a:solidFill>
              </a:rPr>
            </a:br>
            <a:r>
              <a:rPr lang="fr-FR" sz="4000" b="1" smtClean="0">
                <a:solidFill>
                  <a:srgbClr val="8F008F"/>
                </a:solidFill>
                <a:latin typeface="Arial (Headings)"/>
              </a:rPr>
              <a:t/>
            </a:r>
            <a:br>
              <a:rPr lang="fr-FR" sz="4000" b="1" smtClean="0">
                <a:solidFill>
                  <a:srgbClr val="8F008F"/>
                </a:solidFill>
                <a:latin typeface="Arial (Headings)"/>
              </a:rPr>
            </a:br>
            <a:r>
              <a:rPr lang="fr-FR" sz="3200" b="1" smtClean="0">
                <a:solidFill>
                  <a:schemeClr val="tx2"/>
                </a:solidFill>
                <a:latin typeface="Copperplate Gothic Bold" pitchFamily="34" charset="0"/>
                <a:cs typeface="Arial" charset="0"/>
              </a:rPr>
              <a:t>Revue </a:t>
            </a:r>
            <a:br>
              <a:rPr lang="fr-FR" sz="3200" b="1" smtClean="0">
                <a:solidFill>
                  <a:schemeClr val="tx2"/>
                </a:solidFill>
                <a:latin typeface="Copperplate Gothic Bold" pitchFamily="34" charset="0"/>
                <a:cs typeface="Arial" charset="0"/>
              </a:rPr>
            </a:br>
            <a:r>
              <a:rPr lang="fr-FR" sz="3200" b="1" smtClean="0">
                <a:solidFill>
                  <a:schemeClr val="tx2"/>
                </a:solidFill>
                <a:latin typeface="Copperplate Gothic Bold" pitchFamily="34" charset="0"/>
                <a:cs typeface="Arial" charset="0"/>
              </a:rPr>
              <a:t>Droit des marques</a:t>
            </a:r>
            <a:br>
              <a:rPr lang="fr-FR" sz="3200" b="1" smtClean="0">
                <a:solidFill>
                  <a:schemeClr val="tx2"/>
                </a:solidFill>
                <a:latin typeface="Copperplate Gothic Bold" pitchFamily="34" charset="0"/>
                <a:cs typeface="Arial" charset="0"/>
              </a:rPr>
            </a:br>
            <a:r>
              <a:rPr lang="fr-FR" sz="3200" b="1" smtClean="0">
                <a:solidFill>
                  <a:schemeClr val="tx2"/>
                </a:solidFill>
                <a:latin typeface="Copperplate Gothic Bold" pitchFamily="34" charset="0"/>
                <a:cs typeface="Arial" charset="0"/>
              </a:rPr>
              <a:t>Communautaire</a:t>
            </a:r>
            <a:r>
              <a:rPr lang="fr-FR" sz="4000" b="1" smtClean="0">
                <a:solidFill>
                  <a:schemeClr val="tx2"/>
                </a:solidFill>
              </a:rPr>
              <a:t/>
            </a:r>
            <a:br>
              <a:rPr lang="fr-FR" sz="4000" b="1" smtClean="0">
                <a:solidFill>
                  <a:schemeClr val="tx2"/>
                </a:solidFill>
              </a:rPr>
            </a:br>
            <a:r>
              <a:rPr lang="fr-FR" sz="3200" b="1" smtClean="0">
                <a:solidFill>
                  <a:schemeClr val="tx2"/>
                </a:solidFill>
                <a:latin typeface="Copperplate Gothic Bold" pitchFamily="34" charset="0"/>
                <a:cs typeface="Arial" charset="0"/>
              </a:rPr>
              <a:t>Suisse</a:t>
            </a:r>
            <a:br>
              <a:rPr lang="fr-FR" sz="3200" b="1" smtClean="0">
                <a:solidFill>
                  <a:schemeClr val="tx2"/>
                </a:solidFill>
                <a:latin typeface="Copperplate Gothic Bold" pitchFamily="34" charset="0"/>
                <a:cs typeface="Arial" charset="0"/>
              </a:rPr>
            </a:br>
            <a:r>
              <a:rPr lang="fr-FR" sz="4000" b="1" smtClean="0">
                <a:solidFill>
                  <a:schemeClr val="tx2"/>
                </a:solidFill>
              </a:rPr>
              <a:t/>
            </a:r>
            <a:br>
              <a:rPr lang="fr-FR" sz="4000" b="1" smtClean="0">
                <a:solidFill>
                  <a:schemeClr val="tx2"/>
                </a:solidFill>
              </a:rPr>
            </a:br>
            <a:r>
              <a:rPr lang="fr-FR" sz="2900" smtClean="0">
                <a:solidFill>
                  <a:schemeClr val="tx2"/>
                </a:solidFill>
                <a:latin typeface="Copperplate Gothic Bold" pitchFamily="34" charset="0"/>
                <a:cs typeface="Arial" charset="0"/>
              </a:rPr>
              <a:t>AROPI, le 2 novembre 2010</a:t>
            </a:r>
            <a:r>
              <a:rPr lang="fr-FR" sz="2400" smtClean="0">
                <a:solidFill>
                  <a:schemeClr val="tx2"/>
                </a:solidFill>
                <a:latin typeface="Arial" charset="0"/>
                <a:cs typeface="Arial" charset="0"/>
              </a:rPr>
              <a:t/>
            </a:r>
            <a:br>
              <a:rPr lang="fr-FR" sz="2400" smtClean="0">
                <a:solidFill>
                  <a:schemeClr val="tx2"/>
                </a:solidFill>
                <a:latin typeface="Arial" charset="0"/>
                <a:cs typeface="Arial" charset="0"/>
              </a:rPr>
            </a:br>
            <a:r>
              <a:rPr lang="fr-FR" sz="2800" smtClean="0">
                <a:solidFill>
                  <a:schemeClr val="tx2"/>
                </a:solidFill>
              </a:rPr>
              <a:t/>
            </a:r>
            <a:br>
              <a:rPr lang="fr-FR" sz="2800" smtClean="0">
                <a:solidFill>
                  <a:schemeClr val="tx2"/>
                </a:solidFill>
              </a:rPr>
            </a:br>
            <a:r>
              <a:rPr lang="fr-FR" sz="2800" smtClean="0">
                <a:solidFill>
                  <a:schemeClr val="tx2"/>
                </a:solidFill>
              </a:rPr>
              <a:t/>
            </a:r>
            <a:br>
              <a:rPr lang="fr-FR" sz="2800" smtClean="0">
                <a:solidFill>
                  <a:schemeClr val="tx2"/>
                </a:solidFill>
              </a:rPr>
            </a:br>
            <a:r>
              <a:rPr lang="fr-FR" sz="2800" smtClean="0">
                <a:solidFill>
                  <a:schemeClr val="tx2"/>
                </a:solidFill>
              </a:rPr>
              <a:t/>
            </a:r>
            <a:br>
              <a:rPr lang="fr-FR" sz="2800" smtClean="0">
                <a:solidFill>
                  <a:schemeClr val="tx2"/>
                </a:solidFill>
              </a:rPr>
            </a:br>
            <a:r>
              <a:rPr lang="en-US" sz="1800" smtClean="0">
                <a:solidFill>
                  <a:schemeClr val="tx2"/>
                </a:solidFill>
                <a:latin typeface="Copperplate Gothic Bold" pitchFamily="34" charset="0"/>
              </a:rPr>
              <a:t>Laurence Clemmer , Gros &amp; Waltenspühl, avocats</a:t>
            </a:r>
            <a:r>
              <a:rPr lang="en-US" sz="2900" smtClean="0">
                <a:solidFill>
                  <a:srgbClr val="8F008F"/>
                </a:solidFill>
                <a:latin typeface="Arial" charset="0"/>
              </a:rPr>
              <a:t/>
            </a:r>
            <a:br>
              <a:rPr lang="en-US" sz="2900" smtClean="0">
                <a:solidFill>
                  <a:srgbClr val="8F008F"/>
                </a:solidFill>
                <a:latin typeface="Arial" charset="0"/>
              </a:rPr>
            </a:br>
            <a:r>
              <a:rPr lang="fr-FR" sz="2800" smtClean="0">
                <a:solidFill>
                  <a:srgbClr val="8F008F"/>
                </a:solidFill>
              </a:rPr>
              <a:t/>
            </a:r>
            <a:br>
              <a:rPr lang="fr-FR" sz="2800" smtClean="0">
                <a:solidFill>
                  <a:srgbClr val="8F008F"/>
                </a:solidFill>
              </a:rPr>
            </a:br>
            <a:endParaRPr lang="fr-CH" sz="28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ctrTitle"/>
          </p:nvPr>
        </p:nvSpPr>
        <p:spPr>
          <a:xfrm>
            <a:off x="685800" y="357188"/>
            <a:ext cx="7772400" cy="857250"/>
          </a:xfrm>
        </p:spPr>
        <p:txBody>
          <a:bodyPr/>
          <a:lstStyle/>
          <a:p>
            <a:pPr algn="l" eaLnBrk="1" hangingPunct="1"/>
            <a:r>
              <a:rPr lang="fr-FR" sz="2400" b="1" smtClean="0">
                <a:solidFill>
                  <a:schemeClr val="tx2"/>
                </a:solidFill>
                <a:latin typeface="Copperplate Gothic Bold" pitchFamily="34" charset="0"/>
                <a:cs typeface="Arial" charset="0"/>
              </a:rPr>
              <a:t>Lego Juris / OHMI et Mega Brands Inc.</a:t>
            </a:r>
            <a:r>
              <a:rPr lang="fr-CH" sz="2400" b="1" smtClean="0">
                <a:solidFill>
                  <a:schemeClr val="tx2"/>
                </a:solidFill>
                <a:latin typeface="Copperplate Gothic Bold" pitchFamily="34" charset="0"/>
                <a:cs typeface="Arial" charset="0"/>
              </a:rPr>
              <a:t/>
            </a:r>
            <a:br>
              <a:rPr lang="fr-CH" sz="2400" b="1" smtClean="0">
                <a:solidFill>
                  <a:schemeClr val="tx2"/>
                </a:solidFill>
                <a:latin typeface="Copperplate Gothic Bold" pitchFamily="34" charset="0"/>
                <a:cs typeface="Arial" charset="0"/>
              </a:rPr>
            </a:br>
            <a:r>
              <a:rPr lang="fr-CH" sz="2400" b="1" i="1" smtClean="0">
                <a:solidFill>
                  <a:schemeClr val="tx2"/>
                </a:solidFill>
                <a:latin typeface="Copperplate Gothic Bold" pitchFamily="34" charset="0"/>
                <a:cs typeface="Arial" charset="0"/>
              </a:rPr>
              <a:t>CJCE 14 septembre 2010</a:t>
            </a:r>
          </a:p>
        </p:txBody>
      </p:sp>
      <p:sp>
        <p:nvSpPr>
          <p:cNvPr id="27650" name="Subtitle 2"/>
          <p:cNvSpPr>
            <a:spLocks noGrp="1"/>
          </p:cNvSpPr>
          <p:nvPr>
            <p:ph type="subTitle" idx="1"/>
          </p:nvPr>
        </p:nvSpPr>
        <p:spPr>
          <a:xfrm>
            <a:off x="755650" y="1268413"/>
            <a:ext cx="7488238" cy="4806950"/>
          </a:xfrm>
        </p:spPr>
        <p:txBody>
          <a:bodyPr/>
          <a:lstStyle/>
          <a:p>
            <a:pPr algn="just" eaLnBrk="1" hangingPunct="1">
              <a:lnSpc>
                <a:spcPct val="70000"/>
              </a:lnSpc>
            </a:pPr>
            <a:endParaRPr lang="fr-CH" sz="1600" smtClean="0">
              <a:solidFill>
                <a:schemeClr val="tx1"/>
              </a:solidFill>
              <a:latin typeface="Arial (Body)"/>
            </a:endParaRPr>
          </a:p>
          <a:p>
            <a:pPr algn="just"/>
            <a:r>
              <a:rPr lang="fr-FR" sz="1800" b="1" smtClean="0">
                <a:solidFill>
                  <a:schemeClr val="tx1"/>
                </a:solidFill>
                <a:latin typeface="Calisto MT" pitchFamily="18" charset="0"/>
              </a:rPr>
              <a:t>Le 8 décembre 2000</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Sursis à statuer de la division d’annulation de l’OHMI dans l’attente que la Cour ait statué dans l’affaire, Philips (arrêt du 18 juin 2002) concernant l’interprétation d'une disposition dont le libellé correspond à celui de l’article 7, paragraphe 1, sous e), ii), du règlement n° 40/94.</a:t>
            </a:r>
            <a:endParaRPr lang="fr-CH" sz="1800" smtClean="0">
              <a:solidFill>
                <a:schemeClr val="tx1"/>
              </a:solidFill>
              <a:latin typeface="Calisto MT" pitchFamily="18" charset="0"/>
            </a:endParaRPr>
          </a:p>
          <a:p>
            <a:pPr algn="just"/>
            <a:endParaRPr lang="fr-FR" sz="1800" smtClean="0">
              <a:solidFill>
                <a:schemeClr val="tx1"/>
              </a:solidFill>
              <a:latin typeface="Calisto MT" pitchFamily="18" charset="0"/>
            </a:endParaRPr>
          </a:p>
          <a:p>
            <a:pPr algn="just"/>
            <a:r>
              <a:rPr lang="fr-FR" sz="1800" b="1" smtClean="0">
                <a:solidFill>
                  <a:schemeClr val="tx1"/>
                </a:solidFill>
                <a:latin typeface="Calisto MT" pitchFamily="18" charset="0"/>
              </a:rPr>
              <a:t>Le 30 juillet 2004</a:t>
            </a:r>
            <a:endParaRPr lang="fr-CH" sz="1800" b="1" smtClean="0">
              <a:solidFill>
                <a:schemeClr val="tx1"/>
              </a:solidFill>
              <a:latin typeface="Calisto MT" pitchFamily="18" charset="0"/>
            </a:endParaRPr>
          </a:p>
          <a:p>
            <a:pPr algn="just"/>
            <a:r>
              <a:rPr lang="fr-FR" sz="1800"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Marque déclarée nulle pour les «jeux de construction» en classe 28 par la division d’annulation de l’OHMI sur le fondement de l’article 7, paragraphe 1, sous e), ii), du règlement n° 40/94, en considérant que cette marque était constituée exclusivement par la forme du produit nécessaire à l’obtention d’un résultat technique.</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 </a:t>
            </a:r>
            <a:endParaRPr lang="fr-CH" sz="1800" smtClean="0">
              <a:solidFill>
                <a:schemeClr val="tx1"/>
              </a:solidFill>
              <a:latin typeface="Calisto MT" pitchFamily="18" charset="0"/>
            </a:endParaRPr>
          </a:p>
          <a:p>
            <a:pPr algn="just" eaLnBrk="1" hangingPunct="1">
              <a:lnSpc>
                <a:spcPct val="70000"/>
              </a:lnSpc>
            </a:pPr>
            <a:endParaRPr lang="fr-CH" sz="2100" smtClean="0">
              <a:solidFill>
                <a:schemeClr val="tx1"/>
              </a:solidFill>
              <a:latin typeface="Calisto MT" pitchFamily="18" charset="0"/>
            </a:endParaRPr>
          </a:p>
          <a:p>
            <a:pPr algn="just" eaLnBrk="1" hangingPunct="1">
              <a:lnSpc>
                <a:spcPct val="70000"/>
              </a:lnSpc>
            </a:pPr>
            <a:endParaRPr lang="fr-CH" sz="2100" b="1" smtClean="0">
              <a:solidFill>
                <a:schemeClr val="tx1"/>
              </a:solidFill>
              <a:latin typeface="Arial (Body)"/>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ctrTitle"/>
          </p:nvPr>
        </p:nvSpPr>
        <p:spPr>
          <a:xfrm>
            <a:off x="684213" y="357188"/>
            <a:ext cx="7773987" cy="1631950"/>
          </a:xfrm>
        </p:spPr>
        <p:txBody>
          <a:bodyPr/>
          <a:lstStyle/>
          <a:p>
            <a:pPr algn="l" eaLnBrk="1" hangingPunct="1"/>
            <a:r>
              <a:rPr lang="en-GB" sz="2300" b="1" i="1" smtClean="0">
                <a:solidFill>
                  <a:srgbClr val="8F008F"/>
                </a:solidFill>
                <a:latin typeface="Arial (Headings)"/>
                <a:cs typeface="Arial" charset="0"/>
              </a:rPr>
              <a:t/>
            </a:r>
            <a:br>
              <a:rPr lang="en-GB" sz="2300" b="1" i="1" smtClean="0">
                <a:solidFill>
                  <a:srgbClr val="8F008F"/>
                </a:solidFill>
                <a:latin typeface="Arial (Headings)"/>
                <a:cs typeface="Arial" charset="0"/>
              </a:rPr>
            </a:br>
            <a:r>
              <a:rPr lang="fr-FR" sz="2000" b="1" smtClean="0">
                <a:solidFill>
                  <a:schemeClr val="tx2"/>
                </a:solidFill>
                <a:latin typeface="Copperplate Gothic Bold" pitchFamily="34" charset="0"/>
                <a:cs typeface="Arial" charset="0"/>
              </a:rPr>
              <a:t>Lego Juris / OHMI et Mega Brands Inc.</a:t>
            </a: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fr-CH" sz="2000" b="1" i="1" smtClean="0">
                <a:solidFill>
                  <a:schemeClr val="tx2"/>
                </a:solidFill>
                <a:latin typeface="Copperplate Gothic Bold" pitchFamily="34" charset="0"/>
                <a:cs typeface="Arial" charset="0"/>
              </a:rPr>
              <a:t>CJCE 14 septembre 2010</a:t>
            </a:r>
            <a:r>
              <a:rPr lang="en-GB" sz="2300" b="1" smtClean="0">
                <a:solidFill>
                  <a:schemeClr val="tx2"/>
                </a:solidFill>
                <a:latin typeface="Copperplate Gothic Bold" pitchFamily="34" charset="0"/>
                <a:cs typeface="Arial" charset="0"/>
              </a:rPr>
              <a:t/>
            </a:r>
            <a:br>
              <a:rPr lang="en-GB" sz="2300" b="1" smtClean="0">
                <a:solidFill>
                  <a:schemeClr val="tx2"/>
                </a:solidFill>
                <a:latin typeface="Copperplate Gothic Bold" pitchFamily="34" charset="0"/>
                <a:cs typeface="Arial" charset="0"/>
              </a:rPr>
            </a:br>
            <a:endParaRPr lang="fr-CH" sz="2300" b="1" smtClean="0">
              <a:solidFill>
                <a:schemeClr val="tx2"/>
              </a:solidFill>
              <a:latin typeface="Copperplate Gothic Bold" pitchFamily="34" charset="0"/>
              <a:cs typeface="Arial" charset="0"/>
            </a:endParaRPr>
          </a:p>
        </p:txBody>
      </p:sp>
      <p:sp>
        <p:nvSpPr>
          <p:cNvPr id="29698" name="Subtitle 2"/>
          <p:cNvSpPr>
            <a:spLocks noGrp="1"/>
          </p:cNvSpPr>
          <p:nvPr>
            <p:ph type="subTitle" idx="1"/>
          </p:nvPr>
        </p:nvSpPr>
        <p:spPr>
          <a:xfrm>
            <a:off x="900113" y="1700213"/>
            <a:ext cx="6872287" cy="4752975"/>
          </a:xfrm>
        </p:spPr>
        <p:txBody>
          <a:bodyPr/>
          <a:lstStyle/>
          <a:p>
            <a:pPr algn="just" eaLnBrk="1" hangingPunct="1">
              <a:lnSpc>
                <a:spcPct val="80000"/>
              </a:lnSpc>
            </a:pPr>
            <a:endParaRPr lang="fr-CH" sz="1300" smtClean="0">
              <a:solidFill>
                <a:schemeClr val="tx1"/>
              </a:solidFill>
            </a:endParaRPr>
          </a:p>
          <a:p>
            <a:pPr algn="just"/>
            <a:r>
              <a:rPr lang="fr-FR" sz="1800" b="1" smtClean="0">
                <a:solidFill>
                  <a:schemeClr val="tx1"/>
                </a:solidFill>
                <a:latin typeface="Calisto MT" pitchFamily="18" charset="0"/>
              </a:rPr>
              <a:t>Le 20 septembre 2004</a:t>
            </a:r>
            <a:endParaRPr lang="fr-CH" sz="1000" smtClean="0">
              <a:solidFill>
                <a:schemeClr val="tx1"/>
              </a:solidFill>
              <a:latin typeface="Calisto MT" pitchFamily="18" charset="0"/>
            </a:endParaRPr>
          </a:p>
          <a:p>
            <a:pPr algn="just"/>
            <a:r>
              <a:rPr lang="fr-FR" sz="1800"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Recours formé par Lego Juris contre la décision de la division d’annulation.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Rejet de ce  recours par la grande chambre de recours de l’OHMI qui a considéré que </a:t>
            </a:r>
            <a:r>
              <a:rPr lang="fr-FR" sz="1800" b="1" u="sng" smtClean="0">
                <a:solidFill>
                  <a:schemeClr val="tx1"/>
                </a:solidFill>
                <a:latin typeface="Calisto MT" pitchFamily="18" charset="0"/>
              </a:rPr>
              <a:t>la preuve du caractère distinctif acquis par l’usage ne saurait priver le signe examiné de son caractère fonctionnel.</a:t>
            </a:r>
            <a:r>
              <a:rPr lang="fr-FR" sz="1800"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Cette dernière ajoute qu’une forme dont </a:t>
            </a:r>
            <a:r>
              <a:rPr lang="fr-FR" sz="1800" b="1" u="sng" smtClean="0">
                <a:solidFill>
                  <a:schemeClr val="tx1"/>
                </a:solidFill>
                <a:latin typeface="Calisto MT" pitchFamily="18" charset="0"/>
              </a:rPr>
              <a:t>les caractéristiques essentielles répondent à une fonction technique n’échappe pas à l’interdiction d’enregistrement si elle contient un élément arbitraire mineur tel qu’une couleur.</a:t>
            </a:r>
            <a:endParaRPr lang="fr-CH" sz="1800" smtClean="0">
              <a:solidFill>
                <a:schemeClr val="tx1"/>
              </a:solidFill>
              <a:latin typeface="Calisto MT" pitchFamily="18" charset="0"/>
            </a:endParaRPr>
          </a:p>
          <a:p>
            <a:pPr algn="just"/>
            <a:r>
              <a:rPr lang="fr-FR" sz="1800" b="1"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b="1"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b="1" smtClean="0">
                <a:solidFill>
                  <a:schemeClr val="tx1"/>
                </a:solidFill>
                <a:latin typeface="Calisto MT" pitchFamily="18" charset="0"/>
              </a:rPr>
              <a:t> </a:t>
            </a:r>
            <a:endParaRPr lang="fr-CH" sz="18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ctrTitle"/>
          </p:nvPr>
        </p:nvSpPr>
        <p:spPr>
          <a:xfrm>
            <a:off x="714375" y="571500"/>
            <a:ext cx="7743825" cy="1857375"/>
          </a:xfrm>
        </p:spPr>
        <p:txBody>
          <a:bodyPr/>
          <a:lstStyle/>
          <a:p>
            <a:pPr algn="l" eaLnBrk="1" hangingPunct="1"/>
            <a:r>
              <a:rPr lang="fr-FR" sz="2400" b="1" smtClean="0">
                <a:solidFill>
                  <a:schemeClr val="tx2"/>
                </a:solidFill>
                <a:latin typeface="Copperplate Gothic Bold" pitchFamily="34" charset="0"/>
                <a:cs typeface="Arial" charset="0"/>
              </a:rPr>
              <a:t>Lego Juris / OHMI et Mega Brands Inc.</a:t>
            </a:r>
            <a:r>
              <a:rPr lang="fr-CH" sz="2400" b="1" smtClean="0">
                <a:solidFill>
                  <a:schemeClr val="tx2"/>
                </a:solidFill>
                <a:latin typeface="Copperplate Gothic Bold" pitchFamily="34" charset="0"/>
                <a:cs typeface="Arial" charset="0"/>
              </a:rPr>
              <a:t/>
            </a:r>
            <a:br>
              <a:rPr lang="fr-CH" sz="2400" b="1" smtClean="0">
                <a:solidFill>
                  <a:schemeClr val="tx2"/>
                </a:solidFill>
                <a:latin typeface="Copperplate Gothic Bold" pitchFamily="34" charset="0"/>
                <a:cs typeface="Arial" charset="0"/>
              </a:rPr>
            </a:br>
            <a:r>
              <a:rPr lang="fr-CH" sz="2400" b="1" i="1" smtClean="0">
                <a:solidFill>
                  <a:schemeClr val="tx2"/>
                </a:solidFill>
                <a:latin typeface="Copperplate Gothic Bold" pitchFamily="34" charset="0"/>
                <a:cs typeface="Arial" charset="0"/>
              </a:rPr>
              <a:t>CJCE 14 septembre 2010 </a:t>
            </a:r>
            <a:r>
              <a:rPr lang="en-GB" sz="4000" b="1" i="1" smtClean="0">
                <a:solidFill>
                  <a:schemeClr val="tx2"/>
                </a:solidFill>
                <a:latin typeface="Copperplate Gothic Bold" pitchFamily="34" charset="0"/>
                <a:cs typeface="Arial" charset="0"/>
              </a:rPr>
              <a:t/>
            </a:r>
            <a:br>
              <a:rPr lang="en-GB" sz="4000" b="1" i="1" smtClean="0">
                <a:solidFill>
                  <a:schemeClr val="tx2"/>
                </a:solidFill>
                <a:latin typeface="Copperplate Gothic Bold" pitchFamily="34" charset="0"/>
                <a:cs typeface="Arial" charset="0"/>
              </a:rPr>
            </a:br>
            <a:endParaRPr lang="fr-CH" sz="4000" i="1" smtClean="0">
              <a:solidFill>
                <a:schemeClr val="tx2"/>
              </a:solidFill>
              <a:latin typeface="Copperplate Gothic Bold" pitchFamily="34" charset="0"/>
              <a:cs typeface="Arial" charset="0"/>
            </a:endParaRPr>
          </a:p>
        </p:txBody>
      </p:sp>
      <p:sp>
        <p:nvSpPr>
          <p:cNvPr id="31746" name="Subtitle 2"/>
          <p:cNvSpPr>
            <a:spLocks noGrp="1"/>
          </p:cNvSpPr>
          <p:nvPr>
            <p:ph type="subTitle" idx="1"/>
          </p:nvPr>
        </p:nvSpPr>
        <p:spPr>
          <a:xfrm>
            <a:off x="857250" y="1928813"/>
            <a:ext cx="6915150" cy="3709987"/>
          </a:xfrm>
        </p:spPr>
        <p:txBody>
          <a:bodyPr/>
          <a:lstStyle/>
          <a:p>
            <a:pPr algn="just"/>
            <a:r>
              <a:rPr lang="fr-FR" sz="1800" b="1" smtClean="0">
                <a:solidFill>
                  <a:schemeClr val="tx1"/>
                </a:solidFill>
                <a:latin typeface="Calisto MT" pitchFamily="18" charset="0"/>
              </a:rPr>
              <a:t>Le 25 septembre 2006</a:t>
            </a:r>
            <a:endParaRPr lang="fr-CH" sz="1800" smtClean="0">
              <a:solidFill>
                <a:schemeClr val="tx1"/>
              </a:solidFill>
              <a:latin typeface="Calisto MT" pitchFamily="18" charset="0"/>
            </a:endParaRPr>
          </a:p>
          <a:p>
            <a:pPr algn="just"/>
            <a:r>
              <a:rPr lang="fr-FR" sz="1800" b="1"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La requérante a introduit un recours visant à l’annulation de la décision litigieuse par requête déposée au greffe du Tribunal.</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Elle soutient que l’art. 7, paragraphe 1, ss e), ii), du règlement n° 40/94 ne vise pas à exclure des formes fonctionnelles en soi de l’enregistrement en tant que marque.</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 </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La question déterminante était, selon elle, de savoir si la protection en tant que marque créerait un monopole sur des solutions techniques ou des caractéristiques utilitaires de la forme en cause.</a:t>
            </a:r>
            <a:endParaRPr lang="fr-CH" sz="1800" smtClean="0">
              <a:solidFill>
                <a:schemeClr val="tx1"/>
              </a:solidFill>
              <a:latin typeface="Calisto MT" pitchFamily="18" charset="0"/>
            </a:endParaRPr>
          </a:p>
          <a:p>
            <a:pPr algn="just" eaLnBrk="1" hangingPunct="1"/>
            <a:endParaRPr lang="fr-CH" sz="2400" smtClean="0">
              <a:solidFill>
                <a:srgbClr val="898989"/>
              </a:solidFill>
              <a:latin typeface="Calisto MT" pitchFamily="18" charset="0"/>
            </a:endParaRPr>
          </a:p>
          <a:p>
            <a:pPr algn="just" eaLnBrk="1" hangingPunct="1"/>
            <a:endParaRPr lang="fr-CH" sz="2400" smtClean="0">
              <a:solidFill>
                <a:srgbClr val="898989"/>
              </a:solidFill>
              <a:latin typeface="Calisto MT" pitchFamily="18" charset="0"/>
            </a:endParaRPr>
          </a:p>
          <a:p>
            <a:pPr algn="just" eaLnBrk="1" hangingPunct="1"/>
            <a:endParaRPr lang="fr-CH" sz="2400" smtClean="0">
              <a:solidFill>
                <a:srgbClr val="898989"/>
              </a:solidFill>
              <a:latin typeface="Calisto MT" pitchFamily="18" charset="0"/>
            </a:endParaRPr>
          </a:p>
          <a:p>
            <a:pPr algn="just" eaLnBrk="1" hangingPunct="1"/>
            <a:endParaRPr lang="fr-CH" sz="2400" smtClean="0">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ctrTitle"/>
          </p:nvPr>
        </p:nvSpPr>
        <p:spPr>
          <a:xfrm>
            <a:off x="685800" y="357188"/>
            <a:ext cx="7772400" cy="1428750"/>
          </a:xfrm>
        </p:spPr>
        <p:txBody>
          <a:bodyPr/>
          <a:lstStyle/>
          <a:p>
            <a:pPr algn="l" eaLnBrk="1" hangingPunct="1"/>
            <a:r>
              <a:rPr lang="en-GB" sz="2400" b="1" smtClean="0">
                <a:solidFill>
                  <a:srgbClr val="8F008F"/>
                </a:solidFill>
                <a:latin typeface="Arial (Headings)"/>
                <a:cs typeface="Arial" charset="0"/>
              </a:rPr>
              <a:t/>
            </a:r>
            <a:br>
              <a:rPr lang="en-GB" sz="2400" b="1" smtClean="0">
                <a:solidFill>
                  <a:srgbClr val="8F008F"/>
                </a:solidFill>
                <a:latin typeface="Arial (Headings)"/>
                <a:cs typeface="Arial" charset="0"/>
              </a:rPr>
            </a:br>
            <a:r>
              <a:rPr lang="fr-FR" sz="2400" b="1" smtClean="0">
                <a:solidFill>
                  <a:schemeClr val="tx2"/>
                </a:solidFill>
                <a:latin typeface="Copperplate Gothic Bold" pitchFamily="34" charset="0"/>
                <a:cs typeface="Arial" charset="0"/>
              </a:rPr>
              <a:t> Lego Juris / OHMI et Mega Brands Inc.</a:t>
            </a:r>
            <a:r>
              <a:rPr lang="fr-CH" sz="2400" b="1" smtClean="0">
                <a:solidFill>
                  <a:schemeClr val="tx2"/>
                </a:solidFill>
                <a:latin typeface="Copperplate Gothic Bold" pitchFamily="34" charset="0"/>
                <a:cs typeface="Arial" charset="0"/>
              </a:rPr>
              <a:t/>
            </a:r>
            <a:br>
              <a:rPr lang="fr-CH" sz="2400" b="1" smtClean="0">
                <a:solidFill>
                  <a:schemeClr val="tx2"/>
                </a:solidFill>
                <a:latin typeface="Copperplate Gothic Bold" pitchFamily="34" charset="0"/>
                <a:cs typeface="Arial" charset="0"/>
              </a:rPr>
            </a:br>
            <a:r>
              <a:rPr lang="fr-CH" sz="2400" b="1" i="1" smtClean="0">
                <a:solidFill>
                  <a:schemeClr val="tx2"/>
                </a:solidFill>
                <a:latin typeface="Copperplate Gothic Bold" pitchFamily="34" charset="0"/>
                <a:cs typeface="Arial" charset="0"/>
              </a:rPr>
              <a:t>CJCE 14 septembre 2010 </a:t>
            </a:r>
            <a:endParaRPr lang="fr-CH" sz="2400" i="1" smtClean="0">
              <a:solidFill>
                <a:schemeClr val="tx2"/>
              </a:solidFill>
              <a:latin typeface="Copperplate Gothic Bold" pitchFamily="34" charset="0"/>
              <a:cs typeface="Arial" charset="0"/>
            </a:endParaRPr>
          </a:p>
        </p:txBody>
      </p:sp>
      <p:sp>
        <p:nvSpPr>
          <p:cNvPr id="32770" name="Subtitle 2"/>
          <p:cNvSpPr>
            <a:spLocks noGrp="1"/>
          </p:cNvSpPr>
          <p:nvPr>
            <p:ph type="subTitle" idx="1"/>
          </p:nvPr>
        </p:nvSpPr>
        <p:spPr>
          <a:xfrm>
            <a:off x="785813" y="2143125"/>
            <a:ext cx="6986587" cy="3929063"/>
          </a:xfrm>
        </p:spPr>
        <p:txBody>
          <a:bodyPr/>
          <a:lstStyle/>
          <a:p>
            <a:pPr algn="just" eaLnBrk="1" hangingPunct="1">
              <a:lnSpc>
                <a:spcPct val="80000"/>
              </a:lnSpc>
            </a:pPr>
            <a:r>
              <a:rPr lang="fr-FR" sz="1800" smtClean="0">
                <a:solidFill>
                  <a:schemeClr val="tx1"/>
                </a:solidFill>
                <a:latin typeface="Calisto MT" pitchFamily="18" charset="0"/>
              </a:rPr>
              <a:t>Le Tribunal  a </a:t>
            </a:r>
            <a:r>
              <a:rPr lang="fr-CH" sz="1800" smtClean="0">
                <a:solidFill>
                  <a:schemeClr val="tx1"/>
                </a:solidFill>
                <a:latin typeface="Calisto MT" pitchFamily="18" charset="0"/>
              </a:rPr>
              <a:t>énoncé:</a:t>
            </a:r>
          </a:p>
          <a:p>
            <a:pPr algn="just" eaLnBrk="1" hangingPunct="1">
              <a:lnSpc>
                <a:spcPct val="80000"/>
              </a:lnSpc>
            </a:pPr>
            <a:endParaRPr lang="fr-CH" sz="1800" smtClean="0">
              <a:solidFill>
                <a:schemeClr val="tx1"/>
              </a:solidFill>
              <a:latin typeface="Calisto MT" pitchFamily="18" charset="0"/>
            </a:endParaRPr>
          </a:p>
          <a:p>
            <a:pPr algn="just" eaLnBrk="1" hangingPunct="1">
              <a:lnSpc>
                <a:spcPct val="80000"/>
              </a:lnSpc>
            </a:pPr>
            <a:r>
              <a:rPr lang="fr-FR" sz="1800" smtClean="0">
                <a:solidFill>
                  <a:schemeClr val="tx1"/>
                </a:solidFill>
                <a:latin typeface="Calisto MT" pitchFamily="18" charset="0"/>
              </a:rPr>
              <a:t>Il ressort du mot ‘exclusivement’ que l’ajout de </a:t>
            </a:r>
            <a:r>
              <a:rPr lang="fr-FR" sz="1800" b="1" u="sng" smtClean="0">
                <a:solidFill>
                  <a:schemeClr val="tx1"/>
                </a:solidFill>
                <a:latin typeface="Calisto MT" pitchFamily="18" charset="0"/>
              </a:rPr>
              <a:t>caractéristiques non essentielles</a:t>
            </a:r>
            <a:r>
              <a:rPr lang="fr-FR" sz="1800" u="sng" smtClean="0">
                <a:solidFill>
                  <a:schemeClr val="tx1"/>
                </a:solidFill>
                <a:latin typeface="Calisto MT" pitchFamily="18" charset="0"/>
              </a:rPr>
              <a:t> </a:t>
            </a:r>
            <a:r>
              <a:rPr lang="fr-FR" sz="1800" b="1" u="sng" smtClean="0">
                <a:solidFill>
                  <a:schemeClr val="tx1"/>
                </a:solidFill>
                <a:latin typeface="Calisto MT" pitchFamily="18" charset="0"/>
              </a:rPr>
              <a:t>n’ayant pas de fonction technique ne fait pas échapper une forme à ce motif absolu de refus</a:t>
            </a:r>
            <a:r>
              <a:rPr lang="fr-FR" sz="1800" smtClean="0">
                <a:solidFill>
                  <a:schemeClr val="tx1"/>
                </a:solidFill>
                <a:latin typeface="Calisto MT" pitchFamily="18" charset="0"/>
              </a:rPr>
              <a:t> si toutes les caractéristiques essentielles de ladite forme répondent à une telle fonction.</a:t>
            </a:r>
          </a:p>
          <a:p>
            <a:pPr algn="just" eaLnBrk="1" hangingPunct="1">
              <a:lnSpc>
                <a:spcPct val="80000"/>
              </a:lnSpc>
            </a:pPr>
            <a:endParaRPr lang="fr-CH" sz="1800" smtClean="0">
              <a:solidFill>
                <a:schemeClr val="tx1"/>
              </a:solidFill>
              <a:latin typeface="Calisto MT" pitchFamily="18" charset="0"/>
            </a:endParaRPr>
          </a:p>
          <a:p>
            <a:pPr algn="just" eaLnBrk="1" hangingPunct="1">
              <a:lnSpc>
                <a:spcPct val="80000"/>
              </a:lnSpc>
            </a:pPr>
            <a:r>
              <a:rPr lang="fr-FR" sz="1800" smtClean="0">
                <a:solidFill>
                  <a:schemeClr val="tx1"/>
                </a:solidFill>
                <a:latin typeface="Calisto MT" pitchFamily="18" charset="0"/>
              </a:rPr>
              <a:t>La formule ‘nécessaire à l’obtention d’un résultat technique‘ ne signifie pas que ce motif absolu de refus ne s’applique que lorsque la forme en cause est la seule permettant d’obtenir le résultat visé. En effet, </a:t>
            </a:r>
            <a:r>
              <a:rPr lang="fr-FR" sz="1800" b="1" u="sng" smtClean="0">
                <a:solidFill>
                  <a:schemeClr val="tx1"/>
                </a:solidFill>
                <a:latin typeface="Calisto MT" pitchFamily="18" charset="0"/>
              </a:rPr>
              <a:t>l’existence d’autres formes permettant d’obtenir le même résultat technique n’est pas de nature à écarter le motif de refus.</a:t>
            </a:r>
          </a:p>
          <a:p>
            <a:pPr algn="just" eaLnBrk="1" hangingPunct="1">
              <a:lnSpc>
                <a:spcPct val="80000"/>
              </a:lnSpc>
            </a:pPr>
            <a:endParaRPr lang="fr-CH" sz="1800" b="1" u="sng" smtClean="0">
              <a:solidFill>
                <a:schemeClr val="tx1"/>
              </a:solidFill>
              <a:latin typeface="Calisto MT" pitchFamily="18" charset="0"/>
            </a:endParaRPr>
          </a:p>
          <a:p>
            <a:pPr algn="just" eaLnBrk="1" hangingPunct="1">
              <a:lnSpc>
                <a:spcPct val="80000"/>
              </a:lnSpc>
            </a:pPr>
            <a:r>
              <a:rPr lang="fr-CH" sz="1800" b="1" smtClean="0">
                <a:solidFill>
                  <a:schemeClr val="tx1"/>
                </a:solidFill>
                <a:latin typeface="Calisto MT" pitchFamily="18" charset="0"/>
              </a:rPr>
              <a:t>Le 12 novembre 2008</a:t>
            </a:r>
          </a:p>
          <a:p>
            <a:pPr algn="just" eaLnBrk="1" hangingPunct="1">
              <a:lnSpc>
                <a:spcPct val="80000"/>
              </a:lnSpc>
            </a:pPr>
            <a:r>
              <a:rPr lang="fr-CH" sz="1800" smtClean="0">
                <a:solidFill>
                  <a:schemeClr val="tx1"/>
                </a:solidFill>
                <a:latin typeface="Calisto MT" pitchFamily="18" charset="0"/>
              </a:rPr>
              <a:t>Rejet du recours en annulation par le Tribunal</a:t>
            </a:r>
            <a:endParaRPr lang="fr-FR" sz="1800" smtClean="0">
              <a:solidFill>
                <a:schemeClr val="tx1"/>
              </a:solidFill>
              <a:latin typeface="Calisto MT" pitchFamily="18" charset="0"/>
            </a:endParaRPr>
          </a:p>
          <a:p>
            <a:pPr algn="just" eaLnBrk="1" hangingPunct="1">
              <a:lnSpc>
                <a:spcPct val="80000"/>
              </a:lnSpc>
            </a:pPr>
            <a:endParaRPr lang="fr-FR" sz="1800" b="1" u="sng"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ctrTitle"/>
          </p:nvPr>
        </p:nvSpPr>
        <p:spPr>
          <a:xfrm>
            <a:off x="685800" y="500063"/>
            <a:ext cx="7772400" cy="2071687"/>
          </a:xfrm>
        </p:spPr>
        <p:txBody>
          <a:bodyPr/>
          <a:lstStyle/>
          <a:p>
            <a:pPr algn="l" eaLnBrk="1" hangingPunct="1"/>
            <a:r>
              <a:rPr lang="fr-FR" sz="2000" b="1" smtClean="0">
                <a:solidFill>
                  <a:schemeClr val="tx2"/>
                </a:solidFill>
                <a:latin typeface="Copperplate Gothic Bold" pitchFamily="34" charset="0"/>
                <a:cs typeface="Arial" charset="0"/>
              </a:rPr>
              <a:t>Lego Juris / OHMI et Mega Brands Inc.</a:t>
            </a: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fr-CH" sz="2000" b="1" i="1" smtClean="0">
                <a:solidFill>
                  <a:schemeClr val="tx2"/>
                </a:solidFill>
                <a:latin typeface="Copperplate Gothic Bold" pitchFamily="34" charset="0"/>
                <a:cs typeface="Arial" charset="0"/>
              </a:rPr>
              <a:t>CJCE 14 septembre 2010 </a:t>
            </a:r>
            <a:r>
              <a:rPr lang="fr-CH" sz="2100" b="1" smtClean="0">
                <a:solidFill>
                  <a:srgbClr val="8F008F"/>
                </a:solidFill>
                <a:latin typeface="Arial (Headings)"/>
                <a:cs typeface="Arial" charset="0"/>
              </a:rPr>
              <a:t/>
            </a:r>
            <a:br>
              <a:rPr lang="fr-CH" sz="2100" b="1" smtClean="0">
                <a:solidFill>
                  <a:srgbClr val="8F008F"/>
                </a:solidFill>
                <a:latin typeface="Arial (Headings)"/>
                <a:cs typeface="Arial" charset="0"/>
              </a:rPr>
            </a:br>
            <a:endParaRPr lang="fr-CH" sz="2100" b="1" smtClean="0">
              <a:solidFill>
                <a:srgbClr val="8F008F"/>
              </a:solidFill>
              <a:latin typeface="Arial (Headings)"/>
              <a:cs typeface="Arial" charset="0"/>
            </a:endParaRPr>
          </a:p>
        </p:txBody>
      </p:sp>
      <p:sp>
        <p:nvSpPr>
          <p:cNvPr id="34818" name="Subtitle 2"/>
          <p:cNvSpPr>
            <a:spLocks noGrp="1"/>
          </p:cNvSpPr>
          <p:nvPr>
            <p:ph type="subTitle" idx="1"/>
          </p:nvPr>
        </p:nvSpPr>
        <p:spPr>
          <a:xfrm>
            <a:off x="900113" y="2060575"/>
            <a:ext cx="6986587" cy="3641725"/>
          </a:xfrm>
        </p:spPr>
        <p:txBody>
          <a:bodyPr/>
          <a:lstStyle/>
          <a:p>
            <a:pPr algn="just"/>
            <a:r>
              <a:rPr lang="fr-FR" sz="2000" b="1" smtClean="0">
                <a:solidFill>
                  <a:schemeClr val="tx1"/>
                </a:solidFill>
                <a:latin typeface="Calisto MT" pitchFamily="18" charset="0"/>
              </a:rPr>
              <a:t>Le 2 février 2009</a:t>
            </a:r>
            <a:endParaRPr lang="fr-CH" sz="2000" smtClean="0">
              <a:solidFill>
                <a:schemeClr val="tx1"/>
              </a:solidFill>
              <a:latin typeface="Calisto MT" pitchFamily="18" charset="0"/>
            </a:endParaRPr>
          </a:p>
          <a:p>
            <a:pPr algn="just"/>
            <a:r>
              <a:rPr lang="fr-FR" sz="1800" smtClean="0">
                <a:solidFill>
                  <a:schemeClr val="tx1"/>
                </a:solidFill>
                <a:latin typeface="Calisto MT" pitchFamily="18" charset="0"/>
              </a:rPr>
              <a:t>Pourvoi formé par Lego Juris devant la CJCE.</a:t>
            </a:r>
          </a:p>
          <a:p>
            <a:pPr algn="just"/>
            <a:r>
              <a:rPr lang="fr-FR" sz="1800" smtClean="0">
                <a:solidFill>
                  <a:schemeClr val="tx1"/>
                </a:solidFill>
                <a:latin typeface="Calisto MT" pitchFamily="18" charset="0"/>
              </a:rPr>
              <a:t>Selon la requérante, lorsqu’il existe plusieurs formes équivalentes d’un point de vue fonctionnel, la protection, au bénéfice d’une entreprise, d’une forme spécifique en tant que marque n’empêche pas les concurrents d’appliquer la même solution technique </a:t>
            </a:r>
          </a:p>
          <a:p>
            <a:pPr algn="just"/>
            <a:endParaRPr lang="fr-FR" sz="1800" smtClean="0">
              <a:solidFill>
                <a:schemeClr val="tx1"/>
              </a:solidFill>
            </a:endParaRPr>
          </a:p>
          <a:p>
            <a:pPr algn="just"/>
            <a:r>
              <a:rPr lang="fr-FR" sz="1800" smtClean="0">
                <a:solidFill>
                  <a:schemeClr val="tx1"/>
                </a:solidFill>
                <a:latin typeface="Calisto MT" pitchFamily="18" charset="0"/>
              </a:rPr>
              <a:t>Selon la défenderesse (l’OHMI), la liberté d’accès des concurrents aux formes alternatives ne serait pas garantie. En effet, l’enregistrement en tant que marque d’une forme spécifique permettrait à la requérante </a:t>
            </a:r>
            <a:r>
              <a:rPr lang="fr-FR" sz="1800" b="1" u="sng" smtClean="0">
                <a:solidFill>
                  <a:schemeClr val="tx1"/>
                </a:solidFill>
                <a:latin typeface="Calisto MT" pitchFamily="18" charset="0"/>
              </a:rPr>
              <a:t>de faire interdire non seulement toute forme identique, mais aussi des formes similaires.</a:t>
            </a:r>
          </a:p>
          <a:p>
            <a:pPr algn="just"/>
            <a:endParaRPr lang="fr-FR" sz="2000" smtClean="0">
              <a:solidFill>
                <a:schemeClr val="tx1"/>
              </a:solidFill>
              <a:latin typeface="Calisto MT" pitchFamily="18" charset="0"/>
            </a:endParaRPr>
          </a:p>
          <a:p>
            <a:pPr algn="just"/>
            <a:endParaRPr lang="fr-FR" sz="2000" smtClean="0">
              <a:solidFill>
                <a:schemeClr val="tx1"/>
              </a:solidFill>
              <a:latin typeface="Calisto MT" pitchFamily="18" charset="0"/>
            </a:endParaRPr>
          </a:p>
          <a:p>
            <a:pPr algn="just"/>
            <a:endParaRPr lang="fr-FR" sz="2000" smtClean="0">
              <a:solidFill>
                <a:schemeClr val="tx1"/>
              </a:solidFill>
              <a:latin typeface="Calisto MT" pitchFamily="18" charset="0"/>
            </a:endParaRPr>
          </a:p>
          <a:p>
            <a:pPr algn="just"/>
            <a:endParaRPr lang="fr-CH" sz="20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ctrTitle"/>
          </p:nvPr>
        </p:nvSpPr>
        <p:spPr>
          <a:xfrm>
            <a:off x="685800" y="285750"/>
            <a:ext cx="7772400" cy="1643063"/>
          </a:xfrm>
        </p:spPr>
        <p:txBody>
          <a:bodyPr/>
          <a:lstStyle/>
          <a:p>
            <a:pPr algn="l" eaLnBrk="1" hangingPunct="1"/>
            <a:r>
              <a:rPr lang="fr-FR" sz="2000" b="1" smtClean="0">
                <a:solidFill>
                  <a:schemeClr val="tx2"/>
                </a:solidFill>
                <a:latin typeface="Copperplate Gothic Bold" pitchFamily="34" charset="0"/>
                <a:cs typeface="Arial" charset="0"/>
              </a:rPr>
              <a:t>Lego Juris / OHMI et Mega Brands Inc.</a:t>
            </a: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fr-CH" sz="2000" b="1" i="1" smtClean="0">
                <a:solidFill>
                  <a:schemeClr val="tx2"/>
                </a:solidFill>
                <a:latin typeface="Copperplate Gothic Bold" pitchFamily="34" charset="0"/>
                <a:cs typeface="Arial" charset="0"/>
              </a:rPr>
              <a:t>CJCE 14 septembre 2010</a:t>
            </a:r>
            <a:endParaRPr lang="fr-CH" sz="2100" smtClean="0">
              <a:solidFill>
                <a:schemeClr val="tx2"/>
              </a:solidFill>
              <a:latin typeface="Copperplate Gothic Bold" pitchFamily="34" charset="0"/>
            </a:endParaRPr>
          </a:p>
        </p:txBody>
      </p:sp>
      <p:sp>
        <p:nvSpPr>
          <p:cNvPr id="36866" name="Subtitle 2"/>
          <p:cNvSpPr>
            <a:spLocks noGrp="1"/>
          </p:cNvSpPr>
          <p:nvPr>
            <p:ph type="subTitle" idx="1"/>
          </p:nvPr>
        </p:nvSpPr>
        <p:spPr>
          <a:xfrm>
            <a:off x="857250" y="2071688"/>
            <a:ext cx="6915150" cy="3567112"/>
          </a:xfrm>
        </p:spPr>
        <p:txBody>
          <a:bodyPr/>
          <a:lstStyle/>
          <a:p>
            <a:pPr algn="just" eaLnBrk="1" hangingPunct="1">
              <a:lnSpc>
                <a:spcPct val="80000"/>
              </a:lnSpc>
            </a:pPr>
            <a:endParaRPr lang="fr-CH" sz="1900" smtClean="0">
              <a:solidFill>
                <a:schemeClr val="tx1"/>
              </a:solidFill>
              <a:latin typeface="Calisto MT" pitchFamily="18" charset="0"/>
            </a:endParaRPr>
          </a:p>
          <a:p>
            <a:pPr algn="just"/>
            <a:r>
              <a:rPr lang="fr-FR" sz="2000" smtClean="0">
                <a:solidFill>
                  <a:schemeClr val="tx1"/>
                </a:solidFill>
                <a:latin typeface="Calisto MT" pitchFamily="18" charset="0"/>
              </a:rPr>
              <a:t>Rejet du pourvoi de la requérante par la CJCE</a:t>
            </a:r>
            <a:endParaRPr lang="fr-CH" sz="2000" smtClean="0">
              <a:solidFill>
                <a:schemeClr val="tx1"/>
              </a:solidFill>
              <a:latin typeface="Calisto MT" pitchFamily="18" charset="0"/>
            </a:endParaRPr>
          </a:p>
          <a:p>
            <a:pPr algn="just"/>
            <a:r>
              <a:rPr lang="fr-FR" sz="2000" smtClean="0">
                <a:solidFill>
                  <a:schemeClr val="tx1"/>
                </a:solidFill>
                <a:latin typeface="Calisto MT" pitchFamily="18" charset="0"/>
              </a:rPr>
              <a:t> </a:t>
            </a:r>
            <a:endParaRPr lang="fr-CH" sz="2000" smtClean="0">
              <a:solidFill>
                <a:schemeClr val="tx1"/>
              </a:solidFill>
              <a:latin typeface="Calisto MT" pitchFamily="18" charset="0"/>
            </a:endParaRPr>
          </a:p>
          <a:p>
            <a:pPr algn="just"/>
            <a:r>
              <a:rPr lang="fr-FR" sz="2000" b="1" u="sng" smtClean="0">
                <a:solidFill>
                  <a:schemeClr val="tx1"/>
                </a:solidFill>
                <a:latin typeface="Calisto MT" pitchFamily="18" charset="0"/>
              </a:rPr>
              <a:t>L’insertion à l’art. 7,</a:t>
            </a:r>
            <a:r>
              <a:rPr lang="fr-FR" sz="2000" smtClean="0">
                <a:solidFill>
                  <a:schemeClr val="tx1"/>
                </a:solidFill>
                <a:latin typeface="Calisto MT" pitchFamily="18" charset="0"/>
              </a:rPr>
              <a:t> paragraphe 1, du règlement n° 40/94 de l’interdiction d’enregistrer en tant que marque tout signe constitué par la forme du produit nécessaire à l’obtention d’un résultat technique </a:t>
            </a:r>
            <a:r>
              <a:rPr lang="fr-FR" sz="2000" b="1" u="sng" smtClean="0">
                <a:solidFill>
                  <a:schemeClr val="tx1"/>
                </a:solidFill>
                <a:latin typeface="Calisto MT" pitchFamily="18" charset="0"/>
              </a:rPr>
              <a:t>assure que des entreprises ne puissent utiliser le droit des marques pour perpétuer, sans limitation dans le temps, des droits exclusifs portant sur des solutions techniques.</a:t>
            </a:r>
          </a:p>
          <a:p>
            <a:pPr algn="just" eaLnBrk="1" hangingPunct="1">
              <a:lnSpc>
                <a:spcPct val="80000"/>
              </a:lnSpc>
            </a:pPr>
            <a:endParaRPr lang="fr-CH" sz="2400" smtClean="0">
              <a:solidFill>
                <a:srgbClr val="898989"/>
              </a:solidFill>
              <a:latin typeface="Calisto MT" pitchFamily="18" charset="0"/>
            </a:endParaRPr>
          </a:p>
          <a:p>
            <a:pPr algn="just" eaLnBrk="1" hangingPunct="1">
              <a:lnSpc>
                <a:spcPct val="80000"/>
              </a:lnSpc>
            </a:pPr>
            <a:endParaRPr lang="fr-CH" sz="1900" smtClean="0">
              <a:solidFill>
                <a:srgbClr val="898989"/>
              </a:solidFill>
              <a:latin typeface="Calisto MT"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ctrTitle"/>
          </p:nvPr>
        </p:nvSpPr>
        <p:spPr>
          <a:xfrm>
            <a:off x="685800" y="357188"/>
            <a:ext cx="7772400" cy="1857375"/>
          </a:xfrm>
        </p:spPr>
        <p:txBody>
          <a:bodyPr/>
          <a:lstStyle/>
          <a:p>
            <a:pPr eaLnBrk="1" hangingPunct="1">
              <a:lnSpc>
                <a:spcPct val="80000"/>
              </a:lnSpc>
            </a:pPr>
            <a:r>
              <a:rPr lang="fr-FR" sz="3600" b="1" smtClean="0">
                <a:solidFill>
                  <a:schemeClr val="tx2"/>
                </a:solidFill>
                <a:latin typeface="Copperplate Gothic Bold" pitchFamily="34" charset="0"/>
                <a:cs typeface="Arial" charset="0"/>
              </a:rPr>
              <a:t>Suisse</a:t>
            </a:r>
            <a:endParaRPr lang="fr-CH" sz="3600" smtClean="0">
              <a:solidFill>
                <a:srgbClr val="898989"/>
              </a:solidFill>
            </a:endParaRPr>
          </a:p>
        </p:txBody>
      </p:sp>
      <p:sp>
        <p:nvSpPr>
          <p:cNvPr id="38914" name="Subtitle 2"/>
          <p:cNvSpPr>
            <a:spLocks noGrp="1"/>
          </p:cNvSpPr>
          <p:nvPr>
            <p:ph type="subTitle" idx="1"/>
          </p:nvPr>
        </p:nvSpPr>
        <p:spPr>
          <a:xfrm>
            <a:off x="714375" y="2428875"/>
            <a:ext cx="7058025" cy="3209925"/>
          </a:xfrm>
        </p:spPr>
        <p:txBody>
          <a:bodyPr/>
          <a:lstStyle/>
          <a:p>
            <a:pPr algn="just" eaLnBrk="1" hangingPunct="1">
              <a:lnSpc>
                <a:spcPct val="80000"/>
              </a:lnSpc>
            </a:pPr>
            <a:r>
              <a:rPr lang="en-GB" sz="2800" b="1" smtClean="0">
                <a:solidFill>
                  <a:schemeClr val="tx1"/>
                </a:solidFill>
                <a:latin typeface="Calisto MT" pitchFamily="18" charset="0"/>
                <a:cs typeface="Arial" charset="0"/>
              </a:rPr>
              <a:t>Zino Davidoff SA / K &amp; L Ruppert 				     Stifftung </a:t>
            </a:r>
            <a:br>
              <a:rPr lang="en-GB" sz="2800" b="1" smtClean="0">
                <a:solidFill>
                  <a:schemeClr val="tx1"/>
                </a:solidFill>
                <a:latin typeface="Calisto MT" pitchFamily="18" charset="0"/>
                <a:cs typeface="Arial" charset="0"/>
              </a:rPr>
            </a:br>
            <a:endParaRPr lang="fr-CH" sz="2800" b="1" smtClean="0">
              <a:solidFill>
                <a:schemeClr val="tx1"/>
              </a:solidFill>
              <a:latin typeface="Calisto MT" pitchFamily="18" charset="0"/>
              <a:cs typeface="Arial" charset="0"/>
            </a:endParaRPr>
          </a:p>
          <a:p>
            <a:pPr algn="just" eaLnBrk="1" hangingPunct="1">
              <a:lnSpc>
                <a:spcPct val="80000"/>
              </a:lnSpc>
            </a:pPr>
            <a:r>
              <a:rPr lang="en-GB" sz="2800" b="1" i="1" smtClean="0">
                <a:solidFill>
                  <a:schemeClr val="tx1"/>
                </a:solidFill>
                <a:latin typeface="Calisto MT" pitchFamily="18" charset="0"/>
                <a:cs typeface="Arial" charset="0"/>
              </a:rPr>
              <a:t>ATF 10 décembre 2009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39938" name="Subtitle 2"/>
          <p:cNvSpPr>
            <a:spLocks noGrp="1"/>
          </p:cNvSpPr>
          <p:nvPr>
            <p:ph type="subTitle" idx="1"/>
          </p:nvPr>
        </p:nvSpPr>
        <p:spPr>
          <a:xfrm>
            <a:off x="900113" y="1557338"/>
            <a:ext cx="6872287" cy="5111750"/>
          </a:xfrm>
        </p:spPr>
        <p:txBody>
          <a:bodyPr/>
          <a:lstStyle/>
          <a:p>
            <a:pPr algn="just"/>
            <a:r>
              <a:rPr lang="fr-FR" sz="1800" smtClean="0">
                <a:solidFill>
                  <a:schemeClr val="tx1"/>
                </a:solidFill>
                <a:latin typeface="Calisto MT" pitchFamily="18" charset="0"/>
              </a:rPr>
              <a:t> Zino Davidoff SA est titulaire des enregistrements suivants:</a:t>
            </a:r>
          </a:p>
          <a:p>
            <a:pPr algn="just"/>
            <a:endParaRPr lang="fr-FR" sz="2000" smtClean="0">
              <a:solidFill>
                <a:schemeClr val="tx1"/>
              </a:solidFill>
              <a:latin typeface="Calisto MT" pitchFamily="18" charset="0"/>
            </a:endParaRPr>
          </a:p>
          <a:p>
            <a:pPr lvl="2" algn="just">
              <a:buFont typeface="Arial" charset="0"/>
              <a:buChar char="•"/>
            </a:pPr>
            <a:r>
              <a:rPr lang="fr-FR" sz="1800" smtClean="0">
                <a:solidFill>
                  <a:schemeClr val="tx1"/>
                </a:solidFill>
                <a:latin typeface="Calisto MT" pitchFamily="18" charset="0"/>
              </a:rPr>
              <a:t>Marque suisse fig. </a:t>
            </a:r>
            <a:r>
              <a:rPr lang="fr-FR" sz="1800" i="1" smtClean="0">
                <a:solidFill>
                  <a:schemeClr val="tx1"/>
                </a:solidFill>
                <a:latin typeface="Calisto MT" pitchFamily="18" charset="0"/>
              </a:rPr>
              <a:t>Davidoff Cool Water</a:t>
            </a:r>
            <a:r>
              <a:rPr lang="fr-FR" sz="1800" smtClean="0">
                <a:solidFill>
                  <a:schemeClr val="tx1"/>
                </a:solidFill>
                <a:latin typeface="Calisto MT" pitchFamily="18" charset="0"/>
              </a:rPr>
              <a:t> No. 357066 déposée le 31 août 1987 pour la classe 3 (produits cosmétiques)</a:t>
            </a:r>
          </a:p>
          <a:p>
            <a:pPr lvl="2" algn="just">
              <a:buFont typeface="Arial" charset="0"/>
              <a:buChar char="•"/>
            </a:pPr>
            <a:r>
              <a:rPr lang="fr-FR" sz="1800" smtClean="0">
                <a:solidFill>
                  <a:schemeClr val="tx1"/>
                </a:solidFill>
                <a:latin typeface="Calisto MT" pitchFamily="18" charset="0"/>
              </a:rPr>
              <a:t>Marque internationale fig. </a:t>
            </a:r>
            <a:r>
              <a:rPr lang="fr-FR" sz="1800" i="1" smtClean="0">
                <a:solidFill>
                  <a:schemeClr val="tx1"/>
                </a:solidFill>
                <a:latin typeface="Calisto MT" pitchFamily="18" charset="0"/>
              </a:rPr>
              <a:t>Davidoff Cool Water</a:t>
            </a:r>
            <a:r>
              <a:rPr lang="fr-FR" sz="1800" smtClean="0">
                <a:solidFill>
                  <a:schemeClr val="tx1"/>
                </a:solidFill>
                <a:latin typeface="Calisto MT" pitchFamily="18" charset="0"/>
              </a:rPr>
              <a:t> No. 518673 enregistrée le 18 novembre 1987 avec revendication de priorité de l'enregistrement de base suisse ci-dessus </a:t>
            </a:r>
          </a:p>
          <a:p>
            <a:pPr lvl="2" algn="just">
              <a:buFont typeface="Arial" charset="0"/>
              <a:buChar char="•"/>
            </a:pPr>
            <a:r>
              <a:rPr lang="fr-FR" sz="1800" smtClean="0">
                <a:solidFill>
                  <a:schemeClr val="tx1"/>
                </a:solidFill>
                <a:latin typeface="Calisto MT" pitchFamily="18" charset="0"/>
              </a:rPr>
              <a:t>Marque verbale suisse COOL WATER No. 483579 déposée le 14 décembre 2000 et enregistrée le 6 avril 2001 notamment en classes:</a:t>
            </a:r>
          </a:p>
          <a:p>
            <a:pPr lvl="1" algn="just"/>
            <a:r>
              <a:rPr lang="fr-FR" sz="1800" smtClean="0">
                <a:solidFill>
                  <a:schemeClr val="tx1"/>
                </a:solidFill>
                <a:latin typeface="Calisto MT" pitchFamily="18" charset="0"/>
              </a:rPr>
              <a:t>		3 (toutes sortes de préparations cosmétiques)</a:t>
            </a:r>
          </a:p>
          <a:p>
            <a:pPr lvl="1" algn="just"/>
            <a:r>
              <a:rPr lang="fr-FR" sz="1800" smtClean="0">
                <a:solidFill>
                  <a:schemeClr val="tx1"/>
                </a:solidFill>
                <a:latin typeface="Calisto MT" pitchFamily="18" charset="0"/>
              </a:rPr>
              <a:t>		21 (matériel de nettoyage)</a:t>
            </a:r>
          </a:p>
          <a:p>
            <a:pPr lvl="1" algn="just"/>
            <a:r>
              <a:rPr lang="fr-FR" sz="1800" smtClean="0">
                <a:solidFill>
                  <a:schemeClr val="tx1"/>
                </a:solidFill>
                <a:latin typeface="Calisto MT" pitchFamily="18" charset="0"/>
              </a:rPr>
              <a:t>		24 (couvertures en laine, de lits et de tables, et 			      autres linges de maison)</a:t>
            </a:r>
          </a:p>
          <a:p>
            <a:pPr lvl="1" algn="just"/>
            <a:r>
              <a:rPr lang="fr-FR" sz="1800" smtClean="0">
                <a:solidFill>
                  <a:schemeClr val="tx1"/>
                </a:solidFill>
                <a:latin typeface="Calisto MT" pitchFamily="18" charset="0"/>
              </a:rPr>
              <a:t>		25 (vêtements, cravates, chemises, costumes, 			      chaussures, chapellerie)</a:t>
            </a:r>
            <a:endParaRPr lang="fr-CH" sz="1800" smtClean="0">
              <a:solidFill>
                <a:schemeClr val="tx1"/>
              </a:solidFill>
              <a:latin typeface="Calisto MT" pitchFamily="18" charset="0"/>
            </a:endParaRPr>
          </a:p>
          <a:p>
            <a:pPr algn="just"/>
            <a:endParaRPr lang="fr-CH" sz="1800" smtClean="0">
              <a:solidFill>
                <a:schemeClr val="tx1"/>
              </a:solidFill>
              <a:latin typeface="Calisto MT" pitchFamily="18" charset="0"/>
            </a:endParaRPr>
          </a:p>
          <a:p>
            <a:pPr algn="just" eaLnBrk="1" hangingPunct="1">
              <a:lnSpc>
                <a:spcPct val="80000"/>
              </a:lnSpc>
            </a:pPr>
            <a:endParaRPr lang="fr-CH" sz="16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41986" name="Subtitle 2"/>
          <p:cNvSpPr>
            <a:spLocks noGrp="1"/>
          </p:cNvSpPr>
          <p:nvPr>
            <p:ph type="subTitle" idx="1"/>
          </p:nvPr>
        </p:nvSpPr>
        <p:spPr>
          <a:xfrm>
            <a:off x="900113" y="1700213"/>
            <a:ext cx="6872287" cy="4968875"/>
          </a:xfrm>
        </p:spPr>
        <p:txBody>
          <a:bodyPr/>
          <a:lstStyle/>
          <a:p>
            <a:pPr lvl="1" algn="just"/>
            <a:endParaRPr lang="fr-FR" sz="1800" smtClean="0">
              <a:solidFill>
                <a:schemeClr val="tx1"/>
              </a:solidFill>
              <a:latin typeface="Calisto MT" pitchFamily="18" charset="0"/>
            </a:endParaRPr>
          </a:p>
          <a:p>
            <a:pPr lvl="1" algn="just"/>
            <a:r>
              <a:rPr lang="fr-FR" sz="1800" smtClean="0">
                <a:solidFill>
                  <a:schemeClr val="tx1"/>
                </a:solidFill>
                <a:latin typeface="Calisto MT" pitchFamily="18" charset="0"/>
              </a:rPr>
              <a:t>K &amp; L Ruppert Stiftung &amp; Co. Handels-KG est titulaire des enregistrements suivants:</a:t>
            </a:r>
            <a:endParaRPr lang="fr-CH" sz="1800" smtClean="0">
              <a:solidFill>
                <a:schemeClr val="tx1"/>
              </a:solidFill>
              <a:latin typeface="Calisto MT" pitchFamily="18" charset="0"/>
            </a:endParaRPr>
          </a:p>
          <a:p>
            <a:pPr lvl="1" algn="just"/>
            <a:endParaRPr lang="fr-CH" sz="1800" smtClean="0">
              <a:solidFill>
                <a:schemeClr val="tx1"/>
              </a:solidFill>
              <a:latin typeface="Calisto MT" pitchFamily="18" charset="0"/>
            </a:endParaRPr>
          </a:p>
          <a:p>
            <a:pPr lvl="1" algn="just">
              <a:buFont typeface="Arial" charset="0"/>
              <a:buChar char="•"/>
            </a:pPr>
            <a:r>
              <a:rPr lang="fr-FR" sz="1800" smtClean="0">
                <a:solidFill>
                  <a:schemeClr val="tx1"/>
                </a:solidFill>
                <a:latin typeface="Calisto MT" pitchFamily="18" charset="0"/>
              </a:rPr>
              <a:t>Marque verbale allemande Coolwater No. 1 159331 déposée le 23 mars 1990 pour la classe 25 (vêtements et chaussures)</a:t>
            </a:r>
            <a:endParaRPr lang="fr-CH" sz="1800" smtClean="0">
              <a:solidFill>
                <a:schemeClr val="tx1"/>
              </a:solidFill>
              <a:latin typeface="Calisto MT" pitchFamily="18" charset="0"/>
            </a:endParaRPr>
          </a:p>
          <a:p>
            <a:pPr lvl="1" algn="just"/>
            <a:endParaRPr lang="fr-CH" sz="1800" smtClean="0">
              <a:solidFill>
                <a:schemeClr val="tx1"/>
              </a:solidFill>
              <a:latin typeface="Calisto MT" pitchFamily="18" charset="0"/>
            </a:endParaRPr>
          </a:p>
          <a:p>
            <a:pPr lvl="1" algn="just">
              <a:buFont typeface="Arial" charset="0"/>
              <a:buChar char="•"/>
            </a:pPr>
            <a:r>
              <a:rPr lang="fr-FR" sz="1800" smtClean="0">
                <a:solidFill>
                  <a:schemeClr val="tx1"/>
                </a:solidFill>
                <a:latin typeface="Calisto MT" pitchFamily="18" charset="0"/>
              </a:rPr>
              <a:t>Marque verbale internationale Coolwater No. 556679 enregistrée le 18 juin 1990 avec revendication de priorité de l'enregistrement de base allemand ci-dessus et désignant notamment la Suisse.</a:t>
            </a:r>
            <a:endParaRPr lang="fr-CH" sz="1800" smtClean="0">
              <a:solidFill>
                <a:schemeClr val="tx1"/>
              </a:solidFill>
              <a:latin typeface="Calisto MT" pitchFamily="18" charset="0"/>
            </a:endParaRPr>
          </a:p>
          <a:p>
            <a:pPr lvl="1" algn="just"/>
            <a:endParaRPr lang="fr-CH" sz="1800" smtClean="0">
              <a:solidFill>
                <a:schemeClr val="tx1"/>
              </a:solidFill>
              <a:latin typeface="Calisto MT" pitchFamily="18" charset="0"/>
            </a:endParaRPr>
          </a:p>
          <a:p>
            <a:pPr lvl="1" algn="just"/>
            <a:endParaRPr lang="fr-CH" sz="1800" smtClean="0">
              <a:solidFill>
                <a:schemeClr val="tx1"/>
              </a:solidFill>
              <a:latin typeface="Calisto MT" pitchFamily="18" charset="0"/>
            </a:endParaRPr>
          </a:p>
          <a:p>
            <a:pPr algn="just" eaLnBrk="1" hangingPunct="1">
              <a:lnSpc>
                <a:spcPct val="80000"/>
              </a:lnSpc>
            </a:pPr>
            <a:endParaRPr lang="fr-CH" sz="1700" b="1"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44034" name="Subtitle 2"/>
          <p:cNvSpPr>
            <a:spLocks noGrp="1"/>
          </p:cNvSpPr>
          <p:nvPr>
            <p:ph type="subTitle" idx="1"/>
          </p:nvPr>
        </p:nvSpPr>
        <p:spPr>
          <a:xfrm>
            <a:off x="900113" y="1700213"/>
            <a:ext cx="6872287" cy="3600450"/>
          </a:xfrm>
        </p:spPr>
        <p:txBody>
          <a:bodyPr/>
          <a:lstStyle/>
          <a:p>
            <a:pPr algn="just"/>
            <a:endParaRPr lang="fr-CH" sz="1800" b="1" smtClean="0">
              <a:solidFill>
                <a:schemeClr val="tx1"/>
              </a:solidFill>
              <a:latin typeface="Calisto MT" pitchFamily="18" charset="0"/>
            </a:endParaRPr>
          </a:p>
          <a:p>
            <a:pPr algn="just"/>
            <a:r>
              <a:rPr lang="fr-CH" sz="1800" b="1" smtClean="0">
                <a:solidFill>
                  <a:schemeClr val="tx1"/>
                </a:solidFill>
                <a:latin typeface="Calisto MT" pitchFamily="18" charset="0"/>
              </a:rPr>
              <a:t>Le 5 avril 2006</a:t>
            </a:r>
          </a:p>
          <a:p>
            <a:pPr algn="just"/>
            <a:r>
              <a:rPr lang="fr-CH" sz="1800" smtClean="0">
                <a:solidFill>
                  <a:schemeClr val="tx1"/>
                </a:solidFill>
                <a:latin typeface="Calisto MT" pitchFamily="18" charset="0"/>
              </a:rPr>
              <a:t> </a:t>
            </a:r>
          </a:p>
          <a:p>
            <a:pPr algn="just"/>
            <a:r>
              <a:rPr lang="fr-CH" sz="1800" smtClean="0">
                <a:solidFill>
                  <a:schemeClr val="tx1"/>
                </a:solidFill>
                <a:latin typeface="Calisto MT" pitchFamily="18" charset="0"/>
              </a:rPr>
              <a:t>K &amp; L Ruppert a ouvert action contre Zino Davidoff devant la IIe Cour d'appel civil du Tribunal cantonal de Fribourg. </a:t>
            </a:r>
          </a:p>
          <a:p>
            <a:pPr algn="just"/>
            <a:r>
              <a:rPr lang="fr-CH" sz="1800" smtClean="0">
                <a:solidFill>
                  <a:schemeClr val="tx1"/>
                </a:solidFill>
                <a:latin typeface="Calisto MT" pitchFamily="18" charset="0"/>
              </a:rPr>
              <a:t> </a:t>
            </a:r>
          </a:p>
          <a:p>
            <a:pPr algn="just"/>
            <a:r>
              <a:rPr lang="fr-CH" sz="1800" smtClean="0">
                <a:solidFill>
                  <a:schemeClr val="tx1"/>
                </a:solidFill>
                <a:latin typeface="Calisto MT" pitchFamily="18" charset="0"/>
              </a:rPr>
              <a:t>Elle a conclu à la constatation de la nullité de l'enregistrement de la marque suisse COOL WATER (No 483 579) du 14 décembre 2000 concernant certains produits des classes 3, 21 et 24 et tous les produits visés en classe 25.</a:t>
            </a:r>
          </a:p>
          <a:p>
            <a:pPr algn="just"/>
            <a:r>
              <a:rPr lang="fr-CH" sz="1800" smtClean="0">
                <a:solidFill>
                  <a:schemeClr val="tx1"/>
                </a:solidFill>
                <a:latin typeface="Calisto MT" pitchFamily="18" charset="0"/>
              </a:rPr>
              <a:t> </a:t>
            </a:r>
          </a:p>
          <a:p>
            <a:pPr lvl="1" algn="just"/>
            <a:endParaRPr lang="fr-CH" sz="1800" smtClean="0">
              <a:solidFill>
                <a:schemeClr val="tx1"/>
              </a:solidFill>
              <a:latin typeface="Calisto MT" pitchFamily="18" charset="0"/>
            </a:endParaRPr>
          </a:p>
          <a:p>
            <a:pPr lvl="1" algn="just"/>
            <a:endParaRPr lang="fr-CH" sz="1800" smtClean="0">
              <a:solidFill>
                <a:schemeClr val="tx1"/>
              </a:solidFill>
              <a:latin typeface="Calisto MT" pitchFamily="18" charset="0"/>
            </a:endParaRPr>
          </a:p>
          <a:p>
            <a:pPr algn="just" eaLnBrk="1" hangingPunct="1">
              <a:lnSpc>
                <a:spcPct val="80000"/>
              </a:lnSpc>
            </a:pPr>
            <a:endParaRPr lang="fr-CH" sz="18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539750" y="260350"/>
            <a:ext cx="7772400" cy="1571625"/>
          </a:xfrm>
        </p:spPr>
        <p:txBody>
          <a:bodyPr/>
          <a:lstStyle/>
          <a:p>
            <a:pPr eaLnBrk="1" hangingPunct="1"/>
            <a:r>
              <a:rPr lang="fr-FR" sz="3600" b="1" smtClean="0">
                <a:solidFill>
                  <a:schemeClr val="tx2"/>
                </a:solidFill>
                <a:latin typeface="Copperplate Gothic Bold" pitchFamily="34" charset="0"/>
              </a:rPr>
              <a:t>Communautaire</a:t>
            </a:r>
            <a:endParaRPr lang="fr-CH" sz="3600" smtClean="0">
              <a:solidFill>
                <a:schemeClr val="tx2"/>
              </a:solidFill>
              <a:latin typeface="Copperplate Gothic Bold" pitchFamily="34" charset="0"/>
            </a:endParaRPr>
          </a:p>
        </p:txBody>
      </p:sp>
      <p:sp>
        <p:nvSpPr>
          <p:cNvPr id="15362" name="Subtitle 2"/>
          <p:cNvSpPr>
            <a:spLocks noGrp="1"/>
          </p:cNvSpPr>
          <p:nvPr>
            <p:ph type="subTitle" idx="1"/>
          </p:nvPr>
        </p:nvSpPr>
        <p:spPr>
          <a:xfrm>
            <a:off x="1258888" y="1484313"/>
            <a:ext cx="6400800" cy="3781425"/>
          </a:xfrm>
        </p:spPr>
        <p:txBody>
          <a:bodyPr/>
          <a:lstStyle/>
          <a:p>
            <a:pPr eaLnBrk="1" hangingPunct="1">
              <a:lnSpc>
                <a:spcPct val="80000"/>
              </a:lnSpc>
              <a:spcBef>
                <a:spcPct val="0"/>
              </a:spcBef>
              <a:tabLst>
                <a:tab pos="574675" algn="l"/>
                <a:tab pos="757238" algn="l"/>
              </a:tabLst>
            </a:pPr>
            <a:endParaRPr lang="en-GB" sz="2400" b="1" smtClean="0">
              <a:solidFill>
                <a:srgbClr val="898989"/>
              </a:solidFill>
              <a:latin typeface="Arial" charset="0"/>
              <a:cs typeface="Arial" charset="0"/>
            </a:endParaRPr>
          </a:p>
          <a:p>
            <a:pPr algn="just" eaLnBrk="1" hangingPunct="1">
              <a:lnSpc>
                <a:spcPct val="80000"/>
              </a:lnSpc>
              <a:spcBef>
                <a:spcPct val="0"/>
              </a:spcBef>
              <a:tabLst>
                <a:tab pos="574675" algn="l"/>
                <a:tab pos="757238" algn="l"/>
              </a:tabLst>
            </a:pPr>
            <a:endParaRPr lang="fr-FR" sz="2400" b="1" smtClean="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400" b="1" smtClean="0">
                <a:solidFill>
                  <a:schemeClr val="tx1"/>
                </a:solidFill>
                <a:latin typeface="Calisto MT" pitchFamily="18" charset="0"/>
                <a:cs typeface="Arial" charset="0"/>
              </a:rPr>
              <a:t>Lego Juris / OHMI et Mega Brands Inc. 	</a:t>
            </a:r>
          </a:p>
          <a:p>
            <a:pPr algn="just" eaLnBrk="1" hangingPunct="1">
              <a:lnSpc>
                <a:spcPct val="80000"/>
              </a:lnSpc>
              <a:spcBef>
                <a:spcPct val="0"/>
              </a:spcBef>
              <a:tabLst>
                <a:tab pos="574675" algn="l"/>
                <a:tab pos="757238" algn="l"/>
              </a:tabLst>
            </a:pPr>
            <a:endParaRPr lang="fr-FR" sz="2400" b="1" smtClean="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endParaRPr lang="fr-FR" sz="2400" b="1" smtClean="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endParaRPr lang="fr-FR" sz="2400" b="1" smtClean="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400" b="1" smtClean="0">
                <a:solidFill>
                  <a:schemeClr val="tx1"/>
                </a:solidFill>
                <a:latin typeface="Calisto MT" pitchFamily="18" charset="0"/>
                <a:cs typeface="Arial" charset="0"/>
              </a:rPr>
              <a:t>Nullité de la marque tridimensionnelle constituée par la forme d’une brique LEGO et  motif absolu de refus admis</a:t>
            </a:r>
          </a:p>
          <a:p>
            <a:pPr algn="just" eaLnBrk="1" hangingPunct="1">
              <a:lnSpc>
                <a:spcPct val="80000"/>
              </a:lnSpc>
              <a:spcBef>
                <a:spcPct val="0"/>
              </a:spcBef>
              <a:tabLst>
                <a:tab pos="574675" algn="l"/>
                <a:tab pos="757238" algn="l"/>
              </a:tabLst>
            </a:pPr>
            <a:endParaRPr lang="fr-FR" sz="2400" b="1" smtClean="0">
              <a:solidFill>
                <a:schemeClr val="tx1"/>
              </a:solidFill>
              <a:latin typeface="Calisto MT" pitchFamily="18" charset="0"/>
              <a:cs typeface="Arial" charset="0"/>
            </a:endParaRPr>
          </a:p>
          <a:p>
            <a:pPr algn="just" eaLnBrk="1" hangingPunct="1">
              <a:lnSpc>
                <a:spcPct val="80000"/>
              </a:lnSpc>
              <a:spcBef>
                <a:spcPct val="0"/>
              </a:spcBef>
              <a:tabLst>
                <a:tab pos="574675" algn="l"/>
                <a:tab pos="757238" algn="l"/>
              </a:tabLst>
            </a:pPr>
            <a:r>
              <a:rPr lang="fr-FR" sz="2400" b="1" i="1" smtClean="0">
                <a:solidFill>
                  <a:schemeClr val="tx1"/>
                </a:solidFill>
                <a:latin typeface="Calisto MT" pitchFamily="18" charset="0"/>
                <a:cs typeface="Arial" charset="0"/>
              </a:rPr>
              <a:t>CJCE 14 septembre 2010</a:t>
            </a:r>
          </a:p>
          <a:p>
            <a:pPr algn="just" eaLnBrk="1" hangingPunct="1">
              <a:lnSpc>
                <a:spcPct val="80000"/>
              </a:lnSpc>
              <a:spcBef>
                <a:spcPct val="0"/>
              </a:spcBef>
              <a:tabLst>
                <a:tab pos="574675" algn="l"/>
                <a:tab pos="757238" algn="l"/>
              </a:tabLst>
            </a:pPr>
            <a:endParaRPr lang="fr-FR" sz="2400" b="1" smtClean="0">
              <a:solidFill>
                <a:schemeClr val="tx1"/>
              </a:solidFill>
              <a:latin typeface="Calisto MT" pitchFamily="18" charset="0"/>
              <a:cs typeface="Arial" charset="0"/>
            </a:endParaRPr>
          </a:p>
          <a:p>
            <a:pPr eaLnBrk="1" hangingPunct="1">
              <a:lnSpc>
                <a:spcPct val="80000"/>
              </a:lnSpc>
              <a:tabLst>
                <a:tab pos="574675" algn="l"/>
                <a:tab pos="757238" algn="l"/>
              </a:tabLst>
            </a:pPr>
            <a:endParaRPr lang="fr-CH" sz="2400" smtClean="0">
              <a:solidFill>
                <a:srgbClr val="898989"/>
              </a:solidFill>
              <a:latin typeface="Calisto MT" pitchFamily="18" charset="0"/>
              <a:cs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46082" name="Subtitle 2"/>
          <p:cNvSpPr>
            <a:spLocks noGrp="1"/>
          </p:cNvSpPr>
          <p:nvPr>
            <p:ph type="subTitle" idx="1"/>
          </p:nvPr>
        </p:nvSpPr>
        <p:spPr>
          <a:xfrm>
            <a:off x="900113" y="1700213"/>
            <a:ext cx="6872287" cy="3600450"/>
          </a:xfrm>
        </p:spPr>
        <p:txBody>
          <a:bodyPr/>
          <a:lstStyle/>
          <a:p>
            <a:pPr algn="just"/>
            <a:endParaRPr lang="fr-CH" sz="1800" smtClean="0">
              <a:solidFill>
                <a:schemeClr val="tx1"/>
              </a:solidFill>
              <a:latin typeface="Calisto MT" pitchFamily="18" charset="0"/>
            </a:endParaRPr>
          </a:p>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Zino Davidoff SA, défenderesse et demanderesse reconventionnelle allègue que, grâce aux articles de parfum et cosmétiques Davidoff de la ligne COOL WATER introduits sur le marché allemand en 1988, le chiffre d'affaires de la marque de parfumerie Davidoff a connu un accroissement important. </a:t>
            </a:r>
          </a:p>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Elle soutient que l'enregistrement de la marque Coolwater de 1990 a été fait </a:t>
            </a:r>
            <a:r>
              <a:rPr lang="fr-CH" sz="1800" b="1" smtClean="0">
                <a:solidFill>
                  <a:schemeClr val="tx1"/>
                </a:solidFill>
                <a:latin typeface="Calisto MT" pitchFamily="18" charset="0"/>
              </a:rPr>
              <a:t>de mauvaise foi </a:t>
            </a:r>
            <a:r>
              <a:rPr lang="fr-CH" sz="1800" smtClean="0">
                <a:solidFill>
                  <a:schemeClr val="tx1"/>
                </a:solidFill>
                <a:latin typeface="Calisto MT" pitchFamily="18" charset="0"/>
              </a:rPr>
              <a:t>par K &amp; L Ruppert, aussi bien en Allemagne (par son dépôt national) qu'en Suisse (extension de son dépôt national désignant la Suisse). </a:t>
            </a:r>
          </a:p>
          <a:p>
            <a:pPr lvl="1" algn="just"/>
            <a:endParaRPr lang="fr-CH" sz="1800" smtClean="0">
              <a:solidFill>
                <a:schemeClr val="tx1"/>
              </a:solidFill>
              <a:latin typeface="Calisto MT" pitchFamily="18" charset="0"/>
            </a:endParaRPr>
          </a:p>
          <a:p>
            <a:pPr algn="just" eaLnBrk="1" hangingPunct="1">
              <a:lnSpc>
                <a:spcPct val="80000"/>
              </a:lnSpc>
            </a:pPr>
            <a:endParaRPr lang="fr-CH" sz="18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48130" name="Subtitle 2"/>
          <p:cNvSpPr>
            <a:spLocks noGrp="1"/>
          </p:cNvSpPr>
          <p:nvPr>
            <p:ph type="subTitle" idx="1"/>
          </p:nvPr>
        </p:nvSpPr>
        <p:spPr>
          <a:xfrm>
            <a:off x="900113" y="1700213"/>
            <a:ext cx="6872287" cy="3600450"/>
          </a:xfrm>
        </p:spPr>
        <p:txBody>
          <a:bodyPr/>
          <a:lstStyle/>
          <a:p>
            <a:pPr algn="just"/>
            <a:endParaRPr lang="fr-CH" sz="1800" smtClean="0">
              <a:solidFill>
                <a:schemeClr val="tx1"/>
              </a:solidFill>
              <a:latin typeface="Calisto MT" pitchFamily="18" charset="0"/>
            </a:endParaRPr>
          </a:p>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La IIe Cour d'appel civil du Tribunal cantonal de Fribourg admettant partiellement l'action de K &amp; L Ruppert, a constaté nullité de l'enregistrement de la marque verbale suisse COOL WATER No. 483 579 de la société Zino Davidoff en ce qui concerne la classe 25 (vêtements, cravates, chemises, costumes, chaussures, chapellerie). </a:t>
            </a:r>
          </a:p>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Elle a rejeté les conclusions de K &amp; L Ruppert pour le surplus et rejeté intégralement les conclusions reconventionnelles de Zino Davidoff.</a:t>
            </a:r>
          </a:p>
          <a:p>
            <a:pPr lvl="1" algn="just"/>
            <a:endParaRPr lang="fr-CH" sz="1800" smtClean="0">
              <a:solidFill>
                <a:schemeClr val="tx1"/>
              </a:solidFill>
              <a:latin typeface="Calisto MT" pitchFamily="18" charset="0"/>
            </a:endParaRPr>
          </a:p>
          <a:p>
            <a:pPr algn="just" eaLnBrk="1" hangingPunct="1">
              <a:lnSpc>
                <a:spcPct val="80000"/>
              </a:lnSpc>
            </a:pPr>
            <a:endParaRPr lang="fr-CH" sz="18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50178" name="Subtitle 2"/>
          <p:cNvSpPr>
            <a:spLocks noGrp="1"/>
          </p:cNvSpPr>
          <p:nvPr>
            <p:ph type="subTitle" idx="1"/>
          </p:nvPr>
        </p:nvSpPr>
        <p:spPr>
          <a:xfrm>
            <a:off x="900113" y="1989138"/>
            <a:ext cx="6872287" cy="3671887"/>
          </a:xfrm>
        </p:spPr>
        <p:txBody>
          <a:bodyPr/>
          <a:lstStyle/>
          <a:p>
            <a:pPr marL="342900" indent="-342900" algn="just">
              <a:lnSpc>
                <a:spcPct val="80000"/>
              </a:lnSpc>
            </a:pPr>
            <a:r>
              <a:rPr lang="fr-CH" sz="2000" smtClean="0">
                <a:solidFill>
                  <a:schemeClr val="tx1"/>
                </a:solidFill>
                <a:latin typeface="Calisto MT" pitchFamily="18" charset="0"/>
              </a:rPr>
              <a:t>Zino Davidoff exerce un recours en matière civile au Tribunal fédéral contre l'arrêt du 20 avril 2009 faisant grief à la Cour cantonale de ne pas avoir retenu que</a:t>
            </a:r>
          </a:p>
          <a:p>
            <a:pPr marL="342900" indent="-342900" algn="just">
              <a:lnSpc>
                <a:spcPct val="80000"/>
              </a:lnSpc>
            </a:pPr>
            <a:endParaRPr lang="fr-CH" sz="2000" smtClean="0">
              <a:solidFill>
                <a:schemeClr val="tx1"/>
              </a:solidFill>
              <a:latin typeface="Calisto MT" pitchFamily="18" charset="0"/>
            </a:endParaRPr>
          </a:p>
          <a:p>
            <a:pPr marL="342900" indent="-342900" algn="just">
              <a:lnSpc>
                <a:spcPct val="80000"/>
              </a:lnSpc>
              <a:buFont typeface="Arial" charset="0"/>
              <a:buAutoNum type="arabicPeriod"/>
            </a:pPr>
            <a:r>
              <a:rPr lang="fr-CH" sz="2000" smtClean="0">
                <a:solidFill>
                  <a:schemeClr val="tx1"/>
                </a:solidFill>
                <a:latin typeface="Calisto MT" pitchFamily="18" charset="0"/>
              </a:rPr>
              <a:t>l'intimée, K &amp; L Ruppert, a effectué un dépôt de mauvaise foi, et </a:t>
            </a:r>
          </a:p>
          <a:p>
            <a:pPr marL="342900" indent="-342900" algn="just">
              <a:lnSpc>
                <a:spcPct val="80000"/>
              </a:lnSpc>
              <a:buFont typeface="Arial" charset="0"/>
              <a:buAutoNum type="arabicPeriod"/>
            </a:pPr>
            <a:r>
              <a:rPr lang="fr-CH" sz="2000" smtClean="0">
                <a:solidFill>
                  <a:schemeClr val="tx1"/>
                </a:solidFill>
                <a:latin typeface="Calisto MT" pitchFamily="18" charset="0"/>
              </a:rPr>
              <a:t>à titre subsidiaire, de ne pas avoir jugé qu'il existe un risque de confusion entre sa/ses propre(s) marque(s) suisses, à savoir </a:t>
            </a:r>
            <a:r>
              <a:rPr lang="fr-CH" sz="2000" i="1" smtClean="0">
                <a:solidFill>
                  <a:schemeClr val="tx1"/>
                </a:solidFill>
                <a:latin typeface="Calisto MT" pitchFamily="18" charset="0"/>
              </a:rPr>
              <a:t>Davidoff Cool Water </a:t>
            </a:r>
            <a:r>
              <a:rPr lang="fr-CH" sz="2000" smtClean="0">
                <a:solidFill>
                  <a:schemeClr val="tx1"/>
                </a:solidFill>
                <a:latin typeface="Calisto MT" pitchFamily="18" charset="0"/>
              </a:rPr>
              <a:t>No. 357 066  de 1987 enregistrée pour la classe 3 (ainsi que sa marque verbale COOL WATER déposée en classe 3 en 1994, avec priorité d’usage au 26 juillet 1988) et la marque de l'intimée Coolwater de 1990 pour la classe 25. </a:t>
            </a:r>
          </a:p>
          <a:p>
            <a:pPr marL="762000" lvl="1" indent="-304800" algn="just">
              <a:lnSpc>
                <a:spcPct val="80000"/>
              </a:lnSpc>
            </a:pPr>
            <a:endParaRPr lang="fr-CH" sz="2000" smtClean="0">
              <a:solidFill>
                <a:schemeClr val="tx1"/>
              </a:solidFill>
              <a:latin typeface="Calisto MT" pitchFamily="18" charset="0"/>
            </a:endParaRPr>
          </a:p>
          <a:p>
            <a:pPr marL="342900" indent="-342900" algn="just" eaLnBrk="1" hangingPunct="1">
              <a:lnSpc>
                <a:spcPct val="80000"/>
              </a:lnSpc>
            </a:pPr>
            <a:endParaRPr lang="fr-CH" sz="20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52226" name="Subtitle 2"/>
          <p:cNvSpPr>
            <a:spLocks noGrp="1"/>
          </p:cNvSpPr>
          <p:nvPr>
            <p:ph type="subTitle" idx="1"/>
          </p:nvPr>
        </p:nvSpPr>
        <p:spPr>
          <a:xfrm>
            <a:off x="900113" y="1989138"/>
            <a:ext cx="6872287" cy="3671887"/>
          </a:xfrm>
        </p:spPr>
        <p:txBody>
          <a:bodyPr/>
          <a:lstStyle/>
          <a:p>
            <a:pPr algn="just"/>
            <a:r>
              <a:rPr lang="fr-CH" sz="1800" b="1" smtClean="0">
                <a:solidFill>
                  <a:schemeClr val="tx1"/>
                </a:solidFill>
                <a:latin typeface="Calisto MT" pitchFamily="18" charset="0"/>
              </a:rPr>
              <a:t>Le 24 août 2009</a:t>
            </a:r>
          </a:p>
          <a:p>
            <a:pPr algn="just"/>
            <a:r>
              <a:rPr lang="fr-CH" sz="1800" smtClean="0">
                <a:solidFill>
                  <a:schemeClr val="tx1"/>
                </a:solidFill>
                <a:latin typeface="Calisto MT" pitchFamily="18" charset="0"/>
              </a:rPr>
              <a:t> </a:t>
            </a:r>
          </a:p>
          <a:p>
            <a:pPr algn="just"/>
            <a:r>
              <a:rPr lang="fr-CH" sz="1800" smtClean="0">
                <a:solidFill>
                  <a:schemeClr val="tx1"/>
                </a:solidFill>
                <a:latin typeface="Calisto MT" pitchFamily="18" charset="0"/>
              </a:rPr>
              <a:t>A la demande des parties qui ont tenté de résoudre le litige à l'aide d'un médiateur, le Juge instructeur de la Ire Cour de droit civil, par ordonnance du 24 août 2009, a suspendu la procédure de recours en matière civile.</a:t>
            </a:r>
          </a:p>
          <a:p>
            <a:pPr algn="just"/>
            <a:r>
              <a:rPr lang="fr-CH" sz="1800" smtClean="0">
                <a:solidFill>
                  <a:schemeClr val="tx1"/>
                </a:solidFill>
                <a:latin typeface="Calisto MT" pitchFamily="18" charset="0"/>
              </a:rPr>
              <a:t> </a:t>
            </a:r>
          </a:p>
          <a:p>
            <a:pPr algn="just"/>
            <a:r>
              <a:rPr lang="fr-CH" sz="1800" b="1" smtClean="0">
                <a:solidFill>
                  <a:schemeClr val="tx1"/>
                </a:solidFill>
                <a:latin typeface="Calisto MT" pitchFamily="18" charset="0"/>
              </a:rPr>
              <a:t>Le 10 novembre 2009</a:t>
            </a:r>
          </a:p>
          <a:p>
            <a:pPr algn="just"/>
            <a:r>
              <a:rPr lang="fr-CH" sz="1800" smtClean="0">
                <a:solidFill>
                  <a:schemeClr val="tx1"/>
                </a:solidFill>
                <a:latin typeface="Calisto MT" pitchFamily="18" charset="0"/>
              </a:rPr>
              <a:t> </a:t>
            </a:r>
          </a:p>
          <a:p>
            <a:pPr algn="just"/>
            <a:r>
              <a:rPr lang="fr-CH" sz="1800" smtClean="0">
                <a:solidFill>
                  <a:schemeClr val="tx1"/>
                </a:solidFill>
                <a:latin typeface="Calisto MT" pitchFamily="18" charset="0"/>
              </a:rPr>
              <a:t>L'intimée a informé le Tribunal fédéral que le processus de médiation avait échoué. Ayant reçu une copie de ce courrier, la recourante n'a émis aucune observation.</a:t>
            </a:r>
          </a:p>
          <a:p>
            <a:pPr lvl="1" algn="just"/>
            <a:endParaRPr lang="fr-CH" sz="1800" smtClean="0">
              <a:solidFill>
                <a:schemeClr val="tx1"/>
              </a:solidFill>
              <a:latin typeface="Calisto MT" pitchFamily="18" charset="0"/>
            </a:endParaRPr>
          </a:p>
          <a:p>
            <a:pPr algn="just" eaLnBrk="1" hangingPunct="1">
              <a:lnSpc>
                <a:spcPct val="80000"/>
              </a:lnSpc>
            </a:pPr>
            <a:endParaRPr lang="fr-CH" sz="18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54274" name="Subtitle 2"/>
          <p:cNvSpPr>
            <a:spLocks noGrp="1"/>
          </p:cNvSpPr>
          <p:nvPr>
            <p:ph type="subTitle" idx="1"/>
          </p:nvPr>
        </p:nvSpPr>
        <p:spPr>
          <a:xfrm>
            <a:off x="900113" y="1989138"/>
            <a:ext cx="6872287" cy="3671887"/>
          </a:xfrm>
        </p:spPr>
        <p:txBody>
          <a:bodyPr/>
          <a:lstStyle/>
          <a:p>
            <a:pPr algn="just"/>
            <a:r>
              <a:rPr lang="fr-CH" sz="1800" smtClean="0">
                <a:solidFill>
                  <a:schemeClr val="tx1"/>
                </a:solidFill>
                <a:latin typeface="Calisto MT" pitchFamily="18" charset="0"/>
              </a:rPr>
              <a:t>Le Tribunal fédéral a répondu sur les deux moyens soulevés par la requérante :</a:t>
            </a:r>
          </a:p>
          <a:p>
            <a:pPr algn="just"/>
            <a:r>
              <a:rPr lang="fr-CH" sz="1800" smtClean="0">
                <a:solidFill>
                  <a:schemeClr val="tx1"/>
                </a:solidFill>
                <a:latin typeface="Calisto MT" pitchFamily="18" charset="0"/>
              </a:rPr>
              <a:t> </a:t>
            </a:r>
          </a:p>
          <a:p>
            <a:pPr algn="l"/>
            <a:r>
              <a:rPr lang="fr-CH" sz="1800" b="1" smtClean="0">
                <a:solidFill>
                  <a:schemeClr val="tx1"/>
                </a:solidFill>
                <a:latin typeface="Calisto MT" pitchFamily="18" charset="0"/>
              </a:rPr>
              <a:t>1.	Sur le risque de confusion</a:t>
            </a:r>
          </a:p>
          <a:p>
            <a:pPr algn="just"/>
            <a:endParaRPr lang="fr-CH" sz="1800" b="1" smtClean="0">
              <a:solidFill>
                <a:schemeClr val="tx1"/>
              </a:solidFill>
              <a:latin typeface="Calisto MT" pitchFamily="18" charset="0"/>
            </a:endParaRPr>
          </a:p>
          <a:p>
            <a:pPr algn="just"/>
            <a:r>
              <a:rPr lang="fr-CH" sz="1800" smtClean="0">
                <a:solidFill>
                  <a:schemeClr val="tx1"/>
                </a:solidFill>
                <a:latin typeface="Calisto MT" pitchFamily="18" charset="0"/>
              </a:rPr>
              <a:t>La Cour cantonale a retenu à juste titre que l'activité des parties s'inscrit dans </a:t>
            </a:r>
            <a:r>
              <a:rPr lang="fr-CH" sz="1800" b="1" smtClean="0">
                <a:solidFill>
                  <a:schemeClr val="tx1"/>
                </a:solidFill>
                <a:latin typeface="Calisto MT" pitchFamily="18" charset="0"/>
              </a:rPr>
              <a:t>des créneaux économiques différents, de produits de luxe pour la recourante, de commerce bon marché pour l'intimée. </a:t>
            </a:r>
          </a:p>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Le risque de confusion doit être </a:t>
            </a:r>
            <a:r>
              <a:rPr lang="fr-CH" sz="1800" b="1" smtClean="0">
                <a:solidFill>
                  <a:schemeClr val="tx1"/>
                </a:solidFill>
                <a:latin typeface="Calisto MT" pitchFamily="18" charset="0"/>
              </a:rPr>
              <a:t>exclu</a:t>
            </a:r>
            <a:r>
              <a:rPr lang="fr-CH" sz="1800" smtClean="0">
                <a:solidFill>
                  <a:schemeClr val="tx1"/>
                </a:solidFill>
                <a:latin typeface="Calisto MT" pitchFamily="18" charset="0"/>
              </a:rPr>
              <a:t> car les produits de la classe 25 sont différents de ceux de la classe 3.</a:t>
            </a:r>
          </a:p>
          <a:p>
            <a:pPr lvl="1" algn="just"/>
            <a:endParaRPr lang="fr-CH" sz="1800" smtClean="0">
              <a:solidFill>
                <a:schemeClr val="tx1"/>
              </a:solidFill>
              <a:latin typeface="Calisto MT" pitchFamily="18" charset="0"/>
            </a:endParaRPr>
          </a:p>
          <a:p>
            <a:pPr algn="just" eaLnBrk="1" hangingPunct="1">
              <a:lnSpc>
                <a:spcPct val="80000"/>
              </a:lnSpc>
            </a:pPr>
            <a:endParaRPr lang="fr-CH" sz="18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56322" name="Subtitle 2"/>
          <p:cNvSpPr>
            <a:spLocks noGrp="1"/>
          </p:cNvSpPr>
          <p:nvPr>
            <p:ph type="subTitle" idx="1"/>
          </p:nvPr>
        </p:nvSpPr>
        <p:spPr>
          <a:xfrm>
            <a:off x="900113" y="1700213"/>
            <a:ext cx="6872287" cy="4392612"/>
          </a:xfrm>
        </p:spPr>
        <p:txBody>
          <a:bodyPr/>
          <a:lstStyle/>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Zino Davidoff fait alors valoir que plus la marque prioritaire est connue, plus l'usage d'une marque verbale semblable sur des produits qui pourraient être vus comme une diversification usuelle dans la branche considérée sera susceptible de créer un risque de confusion.</a:t>
            </a:r>
          </a:p>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Elle considère que son signe COOL WATER jouit d'une grande notoriété et qu'ainsi une partie du public partira du principe que la diversification de la palette de produits initiale est le fait de l'entreprise titulaire de la marque d'origine.</a:t>
            </a:r>
          </a:p>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Or selon le Tribunal, la notoriété acquise en relation avec les produits d'une classe déterminée </a:t>
            </a:r>
            <a:r>
              <a:rPr lang="fr-CH" sz="1800" u="sng" smtClean="0">
                <a:solidFill>
                  <a:schemeClr val="tx1"/>
                </a:solidFill>
                <a:latin typeface="Calisto MT" pitchFamily="18" charset="0"/>
              </a:rPr>
              <a:t>ne saurait être reportée à des produits différents d'une autre classe.</a:t>
            </a:r>
          </a:p>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 </a:t>
            </a:r>
          </a:p>
          <a:p>
            <a:pPr lvl="1" algn="just"/>
            <a:endParaRPr lang="fr-CH" sz="1800" smtClean="0">
              <a:solidFill>
                <a:schemeClr val="tx1"/>
              </a:solidFill>
              <a:latin typeface="Calisto MT" pitchFamily="18" charset="0"/>
            </a:endParaRPr>
          </a:p>
          <a:p>
            <a:pPr algn="just" eaLnBrk="1" hangingPunct="1">
              <a:lnSpc>
                <a:spcPct val="80000"/>
              </a:lnSpc>
            </a:pPr>
            <a:endParaRPr lang="fr-CH" sz="18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39938" name="Subtitle 2"/>
          <p:cNvSpPr>
            <a:spLocks noGrp="1"/>
          </p:cNvSpPr>
          <p:nvPr>
            <p:ph type="subTitle" idx="1"/>
          </p:nvPr>
        </p:nvSpPr>
        <p:spPr>
          <a:xfrm>
            <a:off x="900113" y="1989138"/>
            <a:ext cx="6872287" cy="3671887"/>
          </a:xfrm>
        </p:spPr>
        <p:txBody>
          <a:bodyPr/>
          <a:lstStyle/>
          <a:p>
            <a:pPr algn="just">
              <a:defRPr/>
            </a:pPr>
            <a:r>
              <a:rPr lang="fr-CH" sz="1800" dirty="0" smtClean="0">
                <a:solidFill>
                  <a:schemeClr val="tx1"/>
                </a:solidFill>
                <a:latin typeface="Calisto MT" pitchFamily="18" charset="0"/>
              </a:rPr>
              <a:t>Le Tribunal rappelle à ce titre qu’à</a:t>
            </a:r>
            <a:r>
              <a:rPr lang="fr-CH" sz="1800" dirty="0" smtClean="0"/>
              <a:t> </a:t>
            </a:r>
            <a:r>
              <a:rPr lang="fr-CH" sz="1800" dirty="0" smtClean="0">
                <a:solidFill>
                  <a:schemeClr val="tx1"/>
                </a:solidFill>
                <a:latin typeface="Calisto MT" pitchFamily="18" charset="0"/>
              </a:rPr>
              <a:t>défaut de similarité des produits, le titulaire d'une marque ne saurait se prévaloir d'une protection fondée sur le droit des marques, à moins de jouir - et il s'agit de la seule exception prévue par la LPM - </a:t>
            </a:r>
            <a:r>
              <a:rPr lang="fr-CH" sz="1800" b="1" u="sng" dirty="0" smtClean="0">
                <a:solidFill>
                  <a:schemeClr val="tx1"/>
                </a:solidFill>
                <a:latin typeface="Calisto MT" pitchFamily="18" charset="0"/>
              </a:rPr>
              <a:t>d'une marque de haute renommée au sens de l'art. 15 LPM.</a:t>
            </a:r>
          </a:p>
          <a:p>
            <a:pPr algn="just">
              <a:defRPr/>
            </a:pPr>
            <a:endParaRPr lang="fr-CH" sz="1800" dirty="0" smtClean="0">
              <a:solidFill>
                <a:schemeClr val="tx1"/>
              </a:solidFill>
              <a:latin typeface="Calisto MT" pitchFamily="18" charset="0"/>
            </a:endParaRPr>
          </a:p>
          <a:p>
            <a:pPr algn="just">
              <a:defRPr/>
            </a:pPr>
            <a:r>
              <a:rPr lang="fr-CH" sz="1800" dirty="0" smtClean="0">
                <a:solidFill>
                  <a:schemeClr val="tx1"/>
                </a:solidFill>
                <a:latin typeface="Calisto MT" pitchFamily="18" charset="0"/>
              </a:rPr>
              <a:t>Or la </a:t>
            </a:r>
            <a:r>
              <a:rPr lang="fr-CH" sz="1800" dirty="0" err="1" smtClean="0">
                <a:solidFill>
                  <a:schemeClr val="tx1"/>
                </a:solidFill>
                <a:latin typeface="Calisto MT" pitchFamily="18" charset="0"/>
              </a:rPr>
              <a:t>recourante</a:t>
            </a:r>
            <a:r>
              <a:rPr lang="fr-CH" sz="1800" dirty="0" smtClean="0">
                <a:solidFill>
                  <a:schemeClr val="tx1"/>
                </a:solidFill>
                <a:latin typeface="Calisto MT" pitchFamily="18" charset="0"/>
              </a:rPr>
              <a:t> n’a </a:t>
            </a:r>
            <a:r>
              <a:rPr lang="fr-CH" sz="1800" b="1" u="sng" dirty="0" smtClean="0">
                <a:solidFill>
                  <a:schemeClr val="tx1"/>
                </a:solidFill>
                <a:latin typeface="Calisto MT" pitchFamily="18" charset="0"/>
              </a:rPr>
              <a:t>pas démontré, ni même d'ailleurs allégué, que son signe représenterait une marque de haute renommée</a:t>
            </a:r>
            <a:r>
              <a:rPr lang="fr-CH" sz="1800" dirty="0" smtClean="0">
                <a:solidFill>
                  <a:schemeClr val="tx1"/>
                </a:solidFill>
                <a:latin typeface="Calisto MT" pitchFamily="18" charset="0"/>
              </a:rPr>
              <a:t> au sens de l’art. 15 LPM. </a:t>
            </a:r>
          </a:p>
          <a:p>
            <a:pPr algn="just">
              <a:defRPr/>
            </a:pPr>
            <a:endParaRPr lang="fr-CH" sz="1800" dirty="0" smtClean="0">
              <a:solidFill>
                <a:schemeClr val="tx1"/>
              </a:solidFill>
              <a:latin typeface="Calisto MT" pitchFamily="18" charset="0"/>
            </a:endParaRPr>
          </a:p>
          <a:p>
            <a:pPr algn="just">
              <a:defRPr/>
            </a:pPr>
            <a:r>
              <a:rPr lang="fr-CH" sz="1800" dirty="0" smtClean="0">
                <a:solidFill>
                  <a:schemeClr val="tx1"/>
                </a:solidFill>
                <a:latin typeface="Calisto MT" pitchFamily="18" charset="0"/>
              </a:rPr>
              <a:t>Le risque de confusion est donc exclu, les produits n’étant pas similaires.</a:t>
            </a:r>
          </a:p>
          <a:p>
            <a:pPr algn="just" eaLnBrk="1" hangingPunct="1">
              <a:lnSpc>
                <a:spcPct val="80000"/>
              </a:lnSpc>
              <a:defRPr/>
            </a:pPr>
            <a:endParaRPr lang="fr-CH" sz="1800" dirty="0" smtClean="0">
              <a:solidFill>
                <a:schemeClr val="tx1"/>
              </a:solidFill>
              <a:latin typeface="Calisto MT" pitchFamily="18" charset="0"/>
            </a:endParaRPr>
          </a:p>
          <a:p>
            <a:pPr algn="just" eaLnBrk="1" hangingPunct="1">
              <a:lnSpc>
                <a:spcPct val="80000"/>
              </a:lnSpc>
              <a:defRPr/>
            </a:pPr>
            <a:endParaRPr lang="fr-CH" sz="1800" dirty="0" smtClean="0">
              <a:solidFill>
                <a:schemeClr val="tx1"/>
              </a:solidFill>
              <a:latin typeface="Calisto MT" pitchFamily="18" charset="0"/>
            </a:endParaRPr>
          </a:p>
          <a:p>
            <a:pPr algn="just" eaLnBrk="1" hangingPunct="1">
              <a:lnSpc>
                <a:spcPct val="80000"/>
              </a:lnSpc>
              <a:defRPr/>
            </a:pPr>
            <a:endParaRPr lang="fr-CH" sz="1800" dirty="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ctrTitle"/>
          </p:nvPr>
        </p:nvSpPr>
        <p:spPr>
          <a:xfrm>
            <a:off x="685800" y="285750"/>
            <a:ext cx="7772400" cy="1643063"/>
          </a:xfrm>
        </p:spPr>
        <p:txBody>
          <a:bodyPr/>
          <a:lstStyle/>
          <a:p>
            <a:pPr algn="l" eaLnBrk="1" hangingPunct="1">
              <a:lnSpc>
                <a:spcPct val="80000"/>
              </a:lnSpc>
            </a:pPr>
            <a:r>
              <a:rPr lang="fr-CH" sz="1900" b="1" smtClean="0">
                <a:solidFill>
                  <a:schemeClr val="tx2"/>
                </a:solidFill>
                <a:latin typeface="Copperplate Gothic Bold" pitchFamily="34" charset="0"/>
                <a:cs typeface="Arial" charset="0"/>
              </a:rPr>
              <a:t/>
            </a:r>
            <a:br>
              <a:rPr lang="fr-CH" sz="1900" b="1" smtClean="0">
                <a:solidFill>
                  <a:schemeClr val="tx2"/>
                </a:solidFill>
                <a:latin typeface="Copperplate Gothic Bold" pitchFamily="34" charset="0"/>
                <a:cs typeface="Arial" charset="0"/>
              </a:rPr>
            </a:br>
            <a:r>
              <a:rPr lang="en-GB" sz="2000" b="1" smtClean="0">
                <a:solidFill>
                  <a:schemeClr val="tx2"/>
                </a:solidFill>
                <a:latin typeface="Copperplate Gothic Bold" pitchFamily="34" charset="0"/>
                <a:cs typeface="Arial" charset="0"/>
              </a:rPr>
              <a:t>Zino Davidoff SA / K &amp; L Ruppert Stifftung </a:t>
            </a:r>
            <a:br>
              <a:rPr lang="en-GB" sz="2000" b="1" smtClean="0">
                <a:solidFill>
                  <a:schemeClr val="tx2"/>
                </a:solidFill>
                <a:latin typeface="Copperplate Gothic Bold" pitchFamily="34" charset="0"/>
                <a:cs typeface="Arial" charset="0"/>
              </a:rPr>
            </a:br>
            <a:r>
              <a:rPr lang="fr-CH" sz="2000" b="1" smtClean="0">
                <a:solidFill>
                  <a:schemeClr val="tx2"/>
                </a:solidFill>
                <a:latin typeface="Copperplate Gothic Bold" pitchFamily="34" charset="0"/>
                <a:cs typeface="Arial" charset="0"/>
              </a:rPr>
              <a:t/>
            </a:r>
            <a:br>
              <a:rPr lang="fr-CH" sz="2000" b="1" smtClean="0">
                <a:solidFill>
                  <a:schemeClr val="tx2"/>
                </a:solidFill>
                <a:latin typeface="Copperplate Gothic Bold" pitchFamily="34" charset="0"/>
                <a:cs typeface="Arial" charset="0"/>
              </a:rPr>
            </a:br>
            <a:r>
              <a:rPr lang="en-GB" sz="2000" b="1" i="1" smtClean="0">
                <a:solidFill>
                  <a:schemeClr val="tx2"/>
                </a:solidFill>
                <a:latin typeface="Copperplate Gothic Bold" pitchFamily="34" charset="0"/>
                <a:cs typeface="Arial" charset="0"/>
              </a:rPr>
              <a:t>ATF 10 décembre 2009</a:t>
            </a:r>
            <a:br>
              <a:rPr lang="en-GB" sz="2000" b="1" i="1" smtClean="0">
                <a:solidFill>
                  <a:schemeClr val="tx2"/>
                </a:solidFill>
                <a:latin typeface="Copperplate Gothic Bold" pitchFamily="34" charset="0"/>
                <a:cs typeface="Arial" charset="0"/>
              </a:rPr>
            </a:br>
            <a:endParaRPr lang="fr-CH" sz="2000" b="1" i="1" smtClean="0">
              <a:solidFill>
                <a:schemeClr val="tx2"/>
              </a:solidFill>
              <a:latin typeface="Copperplate Gothic Bold" pitchFamily="34" charset="0"/>
              <a:cs typeface="Arial" charset="0"/>
            </a:endParaRPr>
          </a:p>
        </p:txBody>
      </p:sp>
      <p:sp>
        <p:nvSpPr>
          <p:cNvPr id="60418" name="Subtitle 2"/>
          <p:cNvSpPr>
            <a:spLocks noGrp="1"/>
          </p:cNvSpPr>
          <p:nvPr>
            <p:ph type="subTitle" idx="1"/>
          </p:nvPr>
        </p:nvSpPr>
        <p:spPr>
          <a:xfrm>
            <a:off x="611188" y="1844675"/>
            <a:ext cx="7521575" cy="4464050"/>
          </a:xfrm>
        </p:spPr>
        <p:txBody>
          <a:bodyPr/>
          <a:lstStyle/>
          <a:p>
            <a:pPr marL="342900" indent="-342900" algn="l"/>
            <a:r>
              <a:rPr lang="fr-CH" sz="1800" b="1" smtClean="0">
                <a:solidFill>
                  <a:schemeClr val="tx1"/>
                </a:solidFill>
                <a:latin typeface="Calisto MT" pitchFamily="18" charset="0"/>
              </a:rPr>
              <a:t>	2.	Sur le dépôt frauduleux</a:t>
            </a:r>
          </a:p>
          <a:p>
            <a:pPr marL="342900" indent="-342900" algn="just"/>
            <a:endParaRPr lang="fr-CH" sz="1800" smtClean="0">
              <a:solidFill>
                <a:schemeClr val="tx1"/>
              </a:solidFill>
              <a:latin typeface="Calisto MT" pitchFamily="18" charset="0"/>
            </a:endParaRPr>
          </a:p>
          <a:p>
            <a:pPr marL="342900" indent="-342900" algn="just"/>
            <a:r>
              <a:rPr lang="fr-CH" sz="1800" smtClean="0">
                <a:solidFill>
                  <a:schemeClr val="tx1"/>
                </a:solidFill>
                <a:latin typeface="Calisto MT" pitchFamily="18" charset="0"/>
              </a:rPr>
              <a:t>	La Cour cantonale a rappelé que le principe applicable en droit des marques est celui de </a:t>
            </a:r>
            <a:r>
              <a:rPr lang="fr-CH" sz="1800" u="sng" smtClean="0">
                <a:solidFill>
                  <a:schemeClr val="tx1"/>
                </a:solidFill>
                <a:latin typeface="Calisto MT" pitchFamily="18" charset="0"/>
              </a:rPr>
              <a:t>la priorité fondée sur le premier dépôt. </a:t>
            </a:r>
          </a:p>
          <a:p>
            <a:pPr marL="342900" indent="-342900" algn="just"/>
            <a:endParaRPr lang="fr-CH" sz="1800" smtClean="0">
              <a:solidFill>
                <a:schemeClr val="tx1"/>
              </a:solidFill>
              <a:latin typeface="Calisto MT" pitchFamily="18" charset="0"/>
            </a:endParaRPr>
          </a:p>
          <a:p>
            <a:pPr marL="342900" indent="-342900" algn="just"/>
            <a:r>
              <a:rPr lang="fr-CH" sz="1800" smtClean="0">
                <a:solidFill>
                  <a:schemeClr val="tx1"/>
                </a:solidFill>
                <a:latin typeface="Calisto MT" pitchFamily="18" charset="0"/>
              </a:rPr>
              <a:t>	Elle a constaté, d'une part, que l'intimée a été la première à déposer la marque Coolwater en Suisse pour des produits de la classe 25 et, d'autre part, que la recourante ne peut se prévaloir d'un usage antérieur de ce signe pour la même classe de produits.</a:t>
            </a:r>
          </a:p>
          <a:p>
            <a:pPr marL="342900" indent="-342900" algn="just"/>
            <a:endParaRPr lang="fr-CH" sz="1800" smtClean="0">
              <a:solidFill>
                <a:schemeClr val="tx1"/>
              </a:solidFill>
              <a:latin typeface="Calisto MT" pitchFamily="18" charset="0"/>
            </a:endParaRPr>
          </a:p>
          <a:p>
            <a:pPr marL="342900" indent="-342900" algn="just"/>
            <a:r>
              <a:rPr lang="fr-CH" sz="1800" smtClean="0">
                <a:solidFill>
                  <a:schemeClr val="tx1"/>
                </a:solidFill>
                <a:latin typeface="Calisto MT" pitchFamily="18" charset="0"/>
              </a:rPr>
              <a:t>	Le Tribunal  a écarté le dépôt frauduleux en l’absence de similarité des produits et donc d’un risque de confusion entre les signes.</a:t>
            </a:r>
          </a:p>
          <a:p>
            <a:pPr marL="342900" indent="-342900" algn="just"/>
            <a:endParaRPr lang="fr-CH" sz="1800" smtClean="0">
              <a:solidFill>
                <a:schemeClr val="tx1"/>
              </a:solidFill>
              <a:latin typeface="Calisto MT" pitchFamily="18" charset="0"/>
            </a:endParaRPr>
          </a:p>
          <a:p>
            <a:pPr marL="342900" indent="-342900" algn="just"/>
            <a:r>
              <a:rPr lang="fr-CH" sz="1800" smtClean="0">
                <a:solidFill>
                  <a:schemeClr val="tx1"/>
                </a:solidFill>
                <a:latin typeface="Calisto MT" pitchFamily="18" charset="0"/>
              </a:rPr>
              <a:t>	Rejet du recours de Zino Davidoff.</a:t>
            </a:r>
          </a:p>
          <a:p>
            <a:pPr marL="342900" indent="-342900" algn="just"/>
            <a:endParaRPr lang="fr-CH" sz="1800" smtClean="0">
              <a:solidFill>
                <a:schemeClr val="tx1"/>
              </a:solidFill>
              <a:latin typeface="Calisto MT" pitchFamily="18" charset="0"/>
            </a:endParaRPr>
          </a:p>
          <a:p>
            <a:pPr marL="342900" indent="-342900" algn="just"/>
            <a:endParaRPr lang="fr-CH" sz="1800" smtClean="0">
              <a:solidFill>
                <a:schemeClr val="tx1"/>
              </a:solidFill>
              <a:latin typeface="Calisto MT" pitchFamily="18" charset="0"/>
            </a:endParaRPr>
          </a:p>
          <a:p>
            <a:pPr marL="342900" indent="-342900" algn="just"/>
            <a:endParaRPr lang="fr-CH" sz="1800" smtClean="0">
              <a:solidFill>
                <a:schemeClr val="tx1"/>
              </a:solidFill>
              <a:latin typeface="Calisto MT" pitchFamily="18" charset="0"/>
            </a:endParaRPr>
          </a:p>
          <a:p>
            <a:pPr marL="342900" indent="-342900" algn="just"/>
            <a:endParaRPr lang="fr-CH" sz="1800" smtClean="0">
              <a:solidFill>
                <a:schemeClr val="tx1"/>
              </a:solidFill>
              <a:latin typeface="Calisto MT" pitchFamily="18" charset="0"/>
            </a:endParaRPr>
          </a:p>
          <a:p>
            <a:pPr marL="342900" indent="-342900" algn="just"/>
            <a:endParaRPr lang="fr-CH" sz="1800" smtClean="0">
              <a:solidFill>
                <a:schemeClr val="tx1"/>
              </a:solidFill>
              <a:latin typeface="Calisto MT" pitchFamily="18" charset="0"/>
            </a:endParaRPr>
          </a:p>
          <a:p>
            <a:pPr marL="342900" indent="-342900" algn="just" eaLnBrk="1" hangingPunct="1">
              <a:lnSpc>
                <a:spcPct val="80000"/>
              </a:lnSpc>
            </a:pPr>
            <a:endParaRPr lang="fr-CH" sz="1800" smtClean="0">
              <a:solidFill>
                <a:schemeClr val="tx1"/>
              </a:solidFill>
              <a:latin typeface="Calisto MT" pitchFamily="18" charset="0"/>
            </a:endParaRPr>
          </a:p>
          <a:p>
            <a:pPr marL="342900" indent="-342900" algn="just" eaLnBrk="1" hangingPunct="1">
              <a:lnSpc>
                <a:spcPct val="80000"/>
              </a:lnSpc>
            </a:pPr>
            <a:endParaRPr lang="fr-CH" sz="1800" smtClean="0">
              <a:solidFill>
                <a:schemeClr val="tx1"/>
              </a:solidFill>
              <a:latin typeface="Calisto MT" pitchFamily="18" charset="0"/>
            </a:endParaRPr>
          </a:p>
          <a:p>
            <a:pPr marL="342900" indent="-342900" algn="just" eaLnBrk="1" hangingPunct="1">
              <a:lnSpc>
                <a:spcPct val="80000"/>
              </a:lnSpc>
            </a:pPr>
            <a:endParaRPr lang="fr-CH" sz="18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85800" y="785813"/>
            <a:ext cx="7772400" cy="1571625"/>
          </a:xfrm>
        </p:spPr>
        <p:txBody>
          <a:bodyPr/>
          <a:lstStyle/>
          <a:p>
            <a:pPr eaLnBrk="1" hangingPunct="1"/>
            <a:r>
              <a:rPr lang="fr-FR" sz="3600" b="1" smtClean="0">
                <a:solidFill>
                  <a:schemeClr val="tx2"/>
                </a:solidFill>
                <a:latin typeface="Copperplate Gothic Bold" pitchFamily="34" charset="0"/>
                <a:cs typeface="Arial" charset="0"/>
              </a:rPr>
              <a:t>Suisse</a:t>
            </a:r>
            <a:endParaRPr lang="fr-CH" sz="3600" smtClean="0">
              <a:solidFill>
                <a:schemeClr val="tx2"/>
              </a:solidFill>
              <a:latin typeface="Copperplate Gothic Bold" pitchFamily="34" charset="0"/>
              <a:cs typeface="Arial" charset="0"/>
            </a:endParaRPr>
          </a:p>
        </p:txBody>
      </p:sp>
      <p:sp>
        <p:nvSpPr>
          <p:cNvPr id="16386" name="Subtitle 2"/>
          <p:cNvSpPr>
            <a:spLocks noGrp="1"/>
          </p:cNvSpPr>
          <p:nvPr>
            <p:ph type="subTitle" idx="1"/>
          </p:nvPr>
        </p:nvSpPr>
        <p:spPr>
          <a:xfrm>
            <a:off x="1331913" y="2060575"/>
            <a:ext cx="6400800" cy="2995613"/>
          </a:xfrm>
        </p:spPr>
        <p:txBody>
          <a:bodyPr/>
          <a:lstStyle/>
          <a:p>
            <a:pPr algn="l" eaLnBrk="1" hangingPunct="1">
              <a:lnSpc>
                <a:spcPct val="90000"/>
              </a:lnSpc>
            </a:pPr>
            <a:r>
              <a:rPr lang="en-GB" sz="2400" b="1" smtClean="0">
                <a:solidFill>
                  <a:schemeClr val="tx1"/>
                </a:solidFill>
                <a:latin typeface="Calisto MT" pitchFamily="18" charset="0"/>
                <a:cs typeface="Arial" charset="0"/>
              </a:rPr>
              <a:t>Zino Davidoff SA / K &amp; L Ruppert Stifftung </a:t>
            </a:r>
            <a:endParaRPr lang="en-GB" sz="2800" b="1" smtClean="0">
              <a:solidFill>
                <a:schemeClr val="tx1"/>
              </a:solidFill>
              <a:latin typeface="Calisto MT" pitchFamily="18" charset="0"/>
              <a:cs typeface="Arial" charset="0"/>
            </a:endParaRPr>
          </a:p>
          <a:p>
            <a:pPr algn="just" eaLnBrk="1" hangingPunct="1">
              <a:lnSpc>
                <a:spcPct val="90000"/>
              </a:lnSpc>
            </a:pPr>
            <a:endParaRPr lang="en-GB" sz="2400" b="1" smtClean="0">
              <a:solidFill>
                <a:schemeClr val="tx1"/>
              </a:solidFill>
              <a:latin typeface="Calisto MT" pitchFamily="18" charset="0"/>
              <a:cs typeface="Arial" charset="0"/>
            </a:endParaRPr>
          </a:p>
          <a:p>
            <a:pPr algn="just" eaLnBrk="1" hangingPunct="1">
              <a:lnSpc>
                <a:spcPct val="90000"/>
              </a:lnSpc>
            </a:pPr>
            <a:r>
              <a:rPr lang="en-GB" sz="2400" b="1" smtClean="0">
                <a:solidFill>
                  <a:schemeClr val="tx1"/>
                </a:solidFill>
                <a:latin typeface="Calisto MT" pitchFamily="18" charset="0"/>
                <a:cs typeface="Arial" charset="0"/>
              </a:rPr>
              <a:t>Absence de similarité entre les produits </a:t>
            </a:r>
          </a:p>
          <a:p>
            <a:pPr algn="just" eaLnBrk="1" hangingPunct="1">
              <a:lnSpc>
                <a:spcPct val="90000"/>
              </a:lnSpc>
            </a:pPr>
            <a:r>
              <a:rPr lang="en-GB" sz="2400" b="1" smtClean="0">
                <a:solidFill>
                  <a:schemeClr val="tx1"/>
                </a:solidFill>
                <a:latin typeface="Calisto MT" pitchFamily="18" charset="0"/>
                <a:cs typeface="Arial" charset="0"/>
              </a:rPr>
              <a:t>Dépôt de mauvaise foi écarté </a:t>
            </a:r>
            <a:endParaRPr lang="en-GB" sz="2800" b="1" smtClean="0">
              <a:solidFill>
                <a:schemeClr val="tx1"/>
              </a:solidFill>
              <a:latin typeface="Calisto MT" pitchFamily="18" charset="0"/>
              <a:cs typeface="Arial" charset="0"/>
            </a:endParaRPr>
          </a:p>
          <a:p>
            <a:pPr algn="just" eaLnBrk="1" hangingPunct="1">
              <a:lnSpc>
                <a:spcPct val="90000"/>
              </a:lnSpc>
            </a:pPr>
            <a:endParaRPr lang="en-GB" sz="2400" b="1" i="1" smtClean="0">
              <a:solidFill>
                <a:schemeClr val="tx1"/>
              </a:solidFill>
              <a:latin typeface="Calisto MT" pitchFamily="18" charset="0"/>
              <a:cs typeface="Arial" charset="0"/>
            </a:endParaRPr>
          </a:p>
          <a:p>
            <a:pPr algn="just" eaLnBrk="1" hangingPunct="1">
              <a:lnSpc>
                <a:spcPct val="90000"/>
              </a:lnSpc>
            </a:pPr>
            <a:r>
              <a:rPr lang="en-GB" sz="2400" b="1" i="1" smtClean="0">
                <a:solidFill>
                  <a:schemeClr val="tx1"/>
                </a:solidFill>
                <a:latin typeface="Calisto MT" pitchFamily="18" charset="0"/>
                <a:cs typeface="Arial" charset="0"/>
              </a:rPr>
              <a:t>ATF 10 décembre 2009</a:t>
            </a:r>
          </a:p>
          <a:p>
            <a:pPr algn="just" eaLnBrk="1" hangingPunct="1">
              <a:lnSpc>
                <a:spcPct val="90000"/>
              </a:lnSpc>
            </a:pPr>
            <a:r>
              <a:rPr lang="en-GB" sz="2400" b="1" i="1" smtClean="0">
                <a:solidFill>
                  <a:schemeClr val="tx1"/>
                </a:solidFill>
                <a:latin typeface="Calisto MT" pitchFamily="18" charset="0"/>
                <a:cs typeface="Arial" charset="0"/>
              </a:rPr>
              <a:t>1ere  Cour de droit civil</a:t>
            </a:r>
            <a:endParaRPr lang="fr-CH" smtClean="0">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1000125" y="428625"/>
            <a:ext cx="7772400" cy="1470025"/>
          </a:xfrm>
        </p:spPr>
        <p:txBody>
          <a:bodyPr/>
          <a:lstStyle/>
          <a:p>
            <a:pPr eaLnBrk="1" hangingPunct="1"/>
            <a:r>
              <a:rPr lang="fr-FR" sz="3600" b="1" smtClean="0">
                <a:solidFill>
                  <a:schemeClr val="tx2"/>
                </a:solidFill>
                <a:latin typeface="Copperplate Gothic Bold" pitchFamily="34" charset="0"/>
                <a:cs typeface="Arial" charset="0"/>
              </a:rPr>
              <a:t>Union européenne</a:t>
            </a:r>
            <a:endParaRPr lang="fr-CH" sz="3600" smtClean="0">
              <a:solidFill>
                <a:schemeClr val="tx2"/>
              </a:solidFill>
              <a:latin typeface="Copperplate Gothic Bold" pitchFamily="34" charset="0"/>
            </a:endParaRPr>
          </a:p>
        </p:txBody>
      </p:sp>
      <p:sp>
        <p:nvSpPr>
          <p:cNvPr id="17410" name="Subtitle 2"/>
          <p:cNvSpPr>
            <a:spLocks noGrp="1"/>
          </p:cNvSpPr>
          <p:nvPr>
            <p:ph type="subTitle" idx="1"/>
          </p:nvPr>
        </p:nvSpPr>
        <p:spPr>
          <a:xfrm>
            <a:off x="1285875" y="1714500"/>
            <a:ext cx="6486525" cy="3924300"/>
          </a:xfrm>
        </p:spPr>
        <p:txBody>
          <a:bodyPr/>
          <a:lstStyle/>
          <a:p>
            <a:pPr algn="l" eaLnBrk="1" hangingPunct="1">
              <a:lnSpc>
                <a:spcPct val="80000"/>
              </a:lnSpc>
            </a:pPr>
            <a:endParaRPr lang="fr-FR" sz="2000" b="1" smtClean="0">
              <a:solidFill>
                <a:schemeClr val="tx1"/>
              </a:solidFill>
              <a:latin typeface="Calisto MT" pitchFamily="18" charset="0"/>
              <a:cs typeface="Arial" charset="0"/>
            </a:endParaRPr>
          </a:p>
          <a:p>
            <a:pPr algn="l" eaLnBrk="1" hangingPunct="1">
              <a:lnSpc>
                <a:spcPct val="80000"/>
              </a:lnSpc>
            </a:pPr>
            <a:endParaRPr lang="fr-FR" sz="2000" b="1" smtClean="0">
              <a:solidFill>
                <a:schemeClr val="tx1"/>
              </a:solidFill>
              <a:latin typeface="Calisto MT" pitchFamily="18" charset="0"/>
              <a:cs typeface="Arial" charset="0"/>
            </a:endParaRPr>
          </a:p>
          <a:p>
            <a:pPr algn="l" eaLnBrk="1" hangingPunct="1">
              <a:lnSpc>
                <a:spcPct val="80000"/>
              </a:lnSpc>
            </a:pPr>
            <a:endParaRPr lang="fr-FR" sz="2000" b="1" smtClean="0">
              <a:solidFill>
                <a:schemeClr val="tx1"/>
              </a:solidFill>
              <a:latin typeface="Calisto MT" pitchFamily="18" charset="0"/>
              <a:cs typeface="Arial" charset="0"/>
            </a:endParaRPr>
          </a:p>
          <a:p>
            <a:pPr algn="l" eaLnBrk="1" hangingPunct="1">
              <a:lnSpc>
                <a:spcPct val="80000"/>
              </a:lnSpc>
            </a:pPr>
            <a:endParaRPr lang="fr-FR" sz="2000" b="1" smtClean="0">
              <a:solidFill>
                <a:schemeClr val="tx1"/>
              </a:solidFill>
              <a:latin typeface="Calisto MT" pitchFamily="18" charset="0"/>
              <a:cs typeface="Arial" charset="0"/>
            </a:endParaRPr>
          </a:p>
          <a:p>
            <a:pPr algn="l" eaLnBrk="1" hangingPunct="1">
              <a:lnSpc>
                <a:spcPct val="80000"/>
              </a:lnSpc>
            </a:pPr>
            <a:r>
              <a:rPr lang="fr-FR" sz="2800" b="1" smtClean="0">
                <a:solidFill>
                  <a:schemeClr val="tx1"/>
                </a:solidFill>
                <a:latin typeface="Calisto MT" pitchFamily="18" charset="0"/>
                <a:cs typeface="Arial" charset="0"/>
              </a:rPr>
              <a:t>Lego Juris /OHMI (défenderesse)  			Mega Brands Inc. 			(intervenante)</a:t>
            </a:r>
            <a:endParaRPr lang="fr-CH" sz="2800" b="1" i="1" smtClean="0">
              <a:solidFill>
                <a:schemeClr val="tx1"/>
              </a:solidFill>
              <a:latin typeface="Calisto MT" pitchFamily="18" charset="0"/>
              <a:cs typeface="Arial" charset="0"/>
            </a:endParaRPr>
          </a:p>
          <a:p>
            <a:pPr algn="l" eaLnBrk="1" hangingPunct="1">
              <a:lnSpc>
                <a:spcPct val="80000"/>
              </a:lnSpc>
            </a:pPr>
            <a:endParaRPr lang="fr-FR" sz="2400" b="1" i="1" smtClean="0">
              <a:solidFill>
                <a:schemeClr val="tx1"/>
              </a:solidFill>
              <a:latin typeface="Calisto MT" pitchFamily="18" charset="0"/>
              <a:cs typeface="Arial" charset="0"/>
            </a:endParaRPr>
          </a:p>
          <a:p>
            <a:pPr algn="l" eaLnBrk="1" hangingPunct="1">
              <a:lnSpc>
                <a:spcPct val="80000"/>
              </a:lnSpc>
            </a:pPr>
            <a:r>
              <a:rPr lang="fr-FR" sz="2400" b="1" i="1" smtClean="0">
                <a:solidFill>
                  <a:schemeClr val="tx1"/>
                </a:solidFill>
                <a:latin typeface="Calisto MT" pitchFamily="18" charset="0"/>
                <a:cs typeface="Arial" charset="0"/>
              </a:rPr>
              <a:t>CJCE 14 septembre 2010</a:t>
            </a:r>
            <a:endParaRPr lang="fr-CH" sz="2400" smtClean="0">
              <a:solidFill>
                <a:schemeClr val="tx1"/>
              </a:solidFill>
              <a:latin typeface="Calisto MT" pitchFamily="18"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a:xfrm>
            <a:off x="571500" y="357188"/>
            <a:ext cx="7772400" cy="1357312"/>
          </a:xfrm>
        </p:spPr>
        <p:txBody>
          <a:bodyPr/>
          <a:lstStyle/>
          <a:p>
            <a:pPr algn="l" eaLnBrk="1" hangingPunct="1">
              <a:lnSpc>
                <a:spcPct val="90000"/>
              </a:lnSpc>
              <a:tabLst>
                <a:tab pos="574675" algn="l"/>
                <a:tab pos="757238" algn="l"/>
              </a:tabLst>
            </a:pPr>
            <a:r>
              <a:rPr lang="fr-FR" sz="2800" b="1" smtClean="0">
                <a:latin typeface="Arial" charset="0"/>
                <a:cs typeface="Arial" charset="0"/>
              </a:rPr>
              <a:t/>
            </a:r>
            <a:br>
              <a:rPr lang="fr-FR" sz="2800" b="1" smtClean="0">
                <a:latin typeface="Arial" charset="0"/>
                <a:cs typeface="Arial" charset="0"/>
              </a:rPr>
            </a:br>
            <a:r>
              <a:rPr lang="fr-FR" sz="2400" b="1" smtClean="0">
                <a:solidFill>
                  <a:schemeClr val="tx2"/>
                </a:solidFill>
                <a:latin typeface="Copperplate Gothic Bold" pitchFamily="34" charset="0"/>
                <a:cs typeface="Arial" charset="0"/>
              </a:rPr>
              <a:t>Lego Juris / OHMI et Mega Brands Inc.</a:t>
            </a:r>
            <a:r>
              <a:rPr lang="fr-CH" sz="2400" b="1" smtClean="0">
                <a:solidFill>
                  <a:schemeClr val="tx2"/>
                </a:solidFill>
                <a:latin typeface="Copperplate Gothic Bold" pitchFamily="34" charset="0"/>
                <a:cs typeface="Arial" charset="0"/>
              </a:rPr>
              <a:t/>
            </a:r>
            <a:br>
              <a:rPr lang="fr-CH" sz="2400" b="1" smtClean="0">
                <a:solidFill>
                  <a:schemeClr val="tx2"/>
                </a:solidFill>
                <a:latin typeface="Copperplate Gothic Bold" pitchFamily="34" charset="0"/>
                <a:cs typeface="Arial" charset="0"/>
              </a:rPr>
            </a:br>
            <a:r>
              <a:rPr lang="fr-CH" sz="2400" b="1" i="1" smtClean="0">
                <a:solidFill>
                  <a:schemeClr val="tx2"/>
                </a:solidFill>
                <a:latin typeface="Copperplate Gothic Bold" pitchFamily="34" charset="0"/>
                <a:cs typeface="Arial" charset="0"/>
              </a:rPr>
              <a:t>CJCE 14 septembre 2010</a:t>
            </a:r>
            <a:endParaRPr lang="fr-FR" sz="2400" b="1" i="1" smtClean="0">
              <a:solidFill>
                <a:schemeClr val="tx2"/>
              </a:solidFill>
              <a:latin typeface="Copperplate Gothic Bold" pitchFamily="34" charset="0"/>
              <a:cs typeface="Arial" charset="0"/>
            </a:endParaRPr>
          </a:p>
        </p:txBody>
      </p:sp>
      <p:sp>
        <p:nvSpPr>
          <p:cNvPr id="18434" name="Subtitle 2"/>
          <p:cNvSpPr>
            <a:spLocks noGrp="1"/>
          </p:cNvSpPr>
          <p:nvPr>
            <p:ph type="subTitle" idx="1"/>
          </p:nvPr>
        </p:nvSpPr>
        <p:spPr>
          <a:xfrm>
            <a:off x="755650" y="1773238"/>
            <a:ext cx="7486650" cy="4424362"/>
          </a:xfrm>
        </p:spPr>
        <p:txBody>
          <a:bodyPr/>
          <a:lstStyle/>
          <a:p>
            <a:pPr algn="l" eaLnBrk="1" hangingPunct="1">
              <a:lnSpc>
                <a:spcPct val="80000"/>
              </a:lnSpc>
              <a:defRPr/>
            </a:pPr>
            <a:r>
              <a:rPr lang="fr-CH" sz="2400" b="1" i="1" dirty="0" smtClean="0">
                <a:solidFill>
                  <a:schemeClr val="tx1"/>
                </a:solidFill>
                <a:latin typeface="Calisto MT" pitchFamily="18" charset="0"/>
              </a:rPr>
              <a:t>Cadre  juridique:</a:t>
            </a:r>
          </a:p>
          <a:p>
            <a:pPr>
              <a:defRPr/>
            </a:pPr>
            <a:endParaRPr lang="fr-CH" sz="2000" b="1" i="1" dirty="0" smtClean="0">
              <a:solidFill>
                <a:schemeClr val="tx1"/>
              </a:solidFill>
              <a:latin typeface="Calisto MT" pitchFamily="18" charset="0"/>
            </a:endParaRPr>
          </a:p>
          <a:p>
            <a:pPr algn="just">
              <a:defRPr/>
            </a:pPr>
            <a:r>
              <a:rPr lang="fr-CH" sz="2000" dirty="0" smtClean="0">
                <a:solidFill>
                  <a:schemeClr val="tx1"/>
                </a:solidFill>
                <a:latin typeface="Calisto MT" pitchFamily="18" charset="0"/>
              </a:rPr>
              <a:t>L’art. 4 du règlement (CE) n° 40/94 du Conseil, du 20 décembre 1993, sur la marque communautaire, intitulé «Signes susceptibles de constituer une marque communautaire», énonce:</a:t>
            </a:r>
          </a:p>
          <a:p>
            <a:pPr algn="just">
              <a:defRPr/>
            </a:pPr>
            <a:endParaRPr lang="fr-CH" sz="2000" dirty="0" smtClean="0">
              <a:solidFill>
                <a:schemeClr val="tx1"/>
              </a:solidFill>
              <a:latin typeface="Calisto MT" pitchFamily="18" charset="0"/>
            </a:endParaRPr>
          </a:p>
          <a:p>
            <a:pPr algn="just">
              <a:defRPr/>
            </a:pPr>
            <a:r>
              <a:rPr lang="fr-CH" sz="2000" dirty="0" smtClean="0">
                <a:solidFill>
                  <a:schemeClr val="tx1"/>
                </a:solidFill>
                <a:latin typeface="Calisto MT" pitchFamily="18" charset="0"/>
              </a:rPr>
              <a:t>« Peuvent constituer des marques communautaires tous signes susceptibles d’une représentation graphique, notamment les mots, y compris les noms de personnes, les dessins, les lettres, les chiffres, la forme du produit ou de son conditionnement, à condition que de tels signes soient propres à distinguer les produits ou les services d’une entreprise de ceux d’autres entreprises ».</a:t>
            </a:r>
          </a:p>
          <a:p>
            <a:pPr algn="just">
              <a:defRPr/>
            </a:pPr>
            <a:endParaRPr lang="fr-CH"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ubtitle 2"/>
          <p:cNvSpPr>
            <a:spLocks noGrp="1"/>
          </p:cNvSpPr>
          <p:nvPr>
            <p:ph type="subTitle" idx="1"/>
          </p:nvPr>
        </p:nvSpPr>
        <p:spPr>
          <a:xfrm>
            <a:off x="785813" y="1500188"/>
            <a:ext cx="6986587" cy="4138612"/>
          </a:xfrm>
        </p:spPr>
        <p:txBody>
          <a:bodyPr/>
          <a:lstStyle/>
          <a:p>
            <a:pPr algn="just"/>
            <a:endParaRPr lang="fr-CH" sz="2000" b="1" i="1" smtClean="0">
              <a:solidFill>
                <a:schemeClr val="tx1"/>
              </a:solidFill>
              <a:latin typeface="Arial (Body)"/>
            </a:endParaRPr>
          </a:p>
          <a:p>
            <a:pPr algn="just"/>
            <a:endParaRPr lang="fr-CH" sz="2000" smtClean="0">
              <a:solidFill>
                <a:schemeClr val="tx1"/>
              </a:solidFill>
              <a:latin typeface="Calisto MT" pitchFamily="18" charset="0"/>
            </a:endParaRPr>
          </a:p>
          <a:p>
            <a:pPr algn="just"/>
            <a:r>
              <a:rPr lang="fr-CH" sz="2000" smtClean="0">
                <a:solidFill>
                  <a:schemeClr val="tx1"/>
                </a:solidFill>
                <a:latin typeface="Calisto MT" pitchFamily="18" charset="0"/>
              </a:rPr>
              <a:t>L’art. 7 du même règlement, intitulé «Motifs absolus de refus», dispose:</a:t>
            </a:r>
          </a:p>
          <a:p>
            <a:pPr algn="just"/>
            <a:r>
              <a:rPr lang="fr-CH" sz="2000" smtClean="0">
                <a:solidFill>
                  <a:schemeClr val="tx1"/>
                </a:solidFill>
                <a:latin typeface="Calisto MT" pitchFamily="18" charset="0"/>
              </a:rPr>
              <a:t>«  1.	Sont refusés à l’enregistrement:</a:t>
            </a:r>
          </a:p>
          <a:p>
            <a:pPr algn="just"/>
            <a:r>
              <a:rPr lang="fr-CH" sz="2000" smtClean="0">
                <a:solidFill>
                  <a:schemeClr val="tx1"/>
                </a:solidFill>
                <a:latin typeface="Calisto MT" pitchFamily="18" charset="0"/>
              </a:rPr>
              <a:t>…</a:t>
            </a:r>
          </a:p>
          <a:p>
            <a:pPr algn="just"/>
            <a:r>
              <a:rPr lang="fr-CH" sz="2000" smtClean="0">
                <a:solidFill>
                  <a:schemeClr val="tx1"/>
                </a:solidFill>
                <a:latin typeface="Calisto MT" pitchFamily="18" charset="0"/>
              </a:rPr>
              <a:t>b)      	les marques qui sont dépourvues de caractère 	distinctif;</a:t>
            </a:r>
          </a:p>
          <a:p>
            <a:pPr algn="just"/>
            <a:r>
              <a:rPr lang="fr-CH" sz="2000" smtClean="0">
                <a:solidFill>
                  <a:schemeClr val="tx1"/>
                </a:solidFill>
                <a:latin typeface="Calisto MT" pitchFamily="18" charset="0"/>
              </a:rPr>
              <a:t>…</a:t>
            </a:r>
          </a:p>
          <a:p>
            <a:pPr algn="just"/>
            <a:r>
              <a:rPr lang="fr-CH" sz="2000" smtClean="0">
                <a:solidFill>
                  <a:schemeClr val="tx1"/>
                </a:solidFill>
                <a:latin typeface="Calisto MT" pitchFamily="18" charset="0"/>
              </a:rPr>
              <a:t>e)     	les signes constitués exclusivement:</a:t>
            </a:r>
          </a:p>
          <a:p>
            <a:pPr algn="just"/>
            <a:r>
              <a:rPr lang="fr-CH" sz="2000" smtClean="0">
                <a:solidFill>
                  <a:schemeClr val="tx1"/>
                </a:solidFill>
                <a:latin typeface="Calisto MT" pitchFamily="18" charset="0"/>
              </a:rPr>
              <a:t>ii)  	par la forme du produit nécessaire à l’obtention d’un 	résultat 	technique ».</a:t>
            </a:r>
          </a:p>
          <a:p>
            <a:pPr algn="l" eaLnBrk="1" hangingPunct="1">
              <a:lnSpc>
                <a:spcPct val="90000"/>
              </a:lnSpc>
            </a:pPr>
            <a:endParaRPr lang="fr-CH" sz="2000" smtClean="0">
              <a:solidFill>
                <a:schemeClr val="tx1"/>
              </a:solidFill>
              <a:latin typeface="Calisto MT" pitchFamily="18" charset="0"/>
            </a:endParaRPr>
          </a:p>
          <a:p>
            <a:pPr algn="l" eaLnBrk="1" hangingPunct="1">
              <a:lnSpc>
                <a:spcPct val="90000"/>
              </a:lnSpc>
            </a:pPr>
            <a:endParaRPr lang="fr-CH" sz="1900" smtClean="0">
              <a:solidFill>
                <a:schemeClr val="tx1"/>
              </a:solidFill>
              <a:latin typeface="Arial (Body)"/>
            </a:endParaRPr>
          </a:p>
        </p:txBody>
      </p:sp>
      <p:sp>
        <p:nvSpPr>
          <p:cNvPr id="20482" name="Title 1"/>
          <p:cNvSpPr>
            <a:spLocks noGrp="1"/>
          </p:cNvSpPr>
          <p:nvPr>
            <p:ph type="ctrTitle"/>
          </p:nvPr>
        </p:nvSpPr>
        <p:spPr>
          <a:xfrm>
            <a:off x="685800" y="214313"/>
            <a:ext cx="7772400" cy="1357312"/>
          </a:xfrm>
        </p:spPr>
        <p:txBody>
          <a:bodyPr/>
          <a:lstStyle/>
          <a:p>
            <a:pPr algn="l" eaLnBrk="1" hangingPunct="1">
              <a:lnSpc>
                <a:spcPct val="90000"/>
              </a:lnSpc>
              <a:tabLst>
                <a:tab pos="574675" algn="l"/>
                <a:tab pos="757238" algn="l"/>
              </a:tabLst>
            </a:pPr>
            <a:r>
              <a:rPr lang="fr-FR" sz="2800" b="1" smtClean="0">
                <a:latin typeface="Arial" charset="0"/>
                <a:cs typeface="Arial" charset="0"/>
              </a:rPr>
              <a:t/>
            </a:r>
            <a:br>
              <a:rPr lang="fr-FR" sz="2800" b="1" smtClean="0">
                <a:latin typeface="Arial" charset="0"/>
                <a:cs typeface="Arial" charset="0"/>
              </a:rPr>
            </a:br>
            <a:r>
              <a:rPr lang="fr-FR" sz="2800" b="1" smtClean="0">
                <a:latin typeface="Arial" charset="0"/>
                <a:cs typeface="Arial" charset="0"/>
              </a:rPr>
              <a:t/>
            </a:r>
            <a:br>
              <a:rPr lang="fr-FR" sz="2800" b="1" smtClean="0">
                <a:latin typeface="Arial" charset="0"/>
                <a:cs typeface="Arial" charset="0"/>
              </a:rPr>
            </a:br>
            <a:r>
              <a:rPr lang="fr-FR" sz="2800" b="1" smtClean="0">
                <a:latin typeface="Arial" charset="0"/>
                <a:cs typeface="Arial" charset="0"/>
              </a:rPr>
              <a:t/>
            </a:r>
            <a:br>
              <a:rPr lang="fr-FR" sz="2800" b="1" smtClean="0">
                <a:latin typeface="Arial" charset="0"/>
                <a:cs typeface="Arial" charset="0"/>
              </a:rPr>
            </a:br>
            <a:r>
              <a:rPr lang="fr-FR" sz="2400" b="1" smtClean="0">
                <a:solidFill>
                  <a:schemeClr val="tx2"/>
                </a:solidFill>
                <a:latin typeface="Copperplate Gothic Bold" pitchFamily="34" charset="0"/>
                <a:cs typeface="Arial" charset="0"/>
              </a:rPr>
              <a:t>Lego Juris / OHMI et Mega Brands Inc.</a:t>
            </a:r>
            <a:r>
              <a:rPr lang="fr-CH" sz="2400" b="1" smtClean="0">
                <a:solidFill>
                  <a:schemeClr val="tx2"/>
                </a:solidFill>
                <a:latin typeface="Copperplate Gothic Bold" pitchFamily="34" charset="0"/>
                <a:cs typeface="Arial" charset="0"/>
              </a:rPr>
              <a:t/>
            </a:r>
            <a:br>
              <a:rPr lang="fr-CH" sz="2400" b="1" smtClean="0">
                <a:solidFill>
                  <a:schemeClr val="tx2"/>
                </a:solidFill>
                <a:latin typeface="Copperplate Gothic Bold" pitchFamily="34" charset="0"/>
                <a:cs typeface="Arial" charset="0"/>
              </a:rPr>
            </a:br>
            <a:r>
              <a:rPr lang="fr-CH" sz="2400" b="1" i="1" smtClean="0">
                <a:solidFill>
                  <a:schemeClr val="tx2"/>
                </a:solidFill>
                <a:latin typeface="Copperplate Gothic Bold" pitchFamily="34" charset="0"/>
                <a:cs typeface="Arial" charset="0"/>
              </a:rPr>
              <a:t>CJCE 14 septembre 2010</a:t>
            </a:r>
            <a:endParaRPr lang="fr-FR" sz="2400" b="1" i="1" smtClean="0">
              <a:solidFill>
                <a:schemeClr val="tx2"/>
              </a:solidFill>
              <a:latin typeface="Copperplate Gothic Bold" pitchFamily="34" charset="0"/>
              <a:cs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685800" y="357188"/>
            <a:ext cx="7772400" cy="1500187"/>
          </a:xfrm>
        </p:spPr>
        <p:txBody>
          <a:bodyPr/>
          <a:lstStyle/>
          <a:p>
            <a:pPr algn="l" eaLnBrk="1" hangingPunct="1"/>
            <a:r>
              <a:rPr lang="fr-FR" sz="2400" b="1" smtClean="0">
                <a:solidFill>
                  <a:schemeClr val="tx2"/>
                </a:solidFill>
                <a:latin typeface="Copperplate Gothic Bold" pitchFamily="34" charset="0"/>
                <a:cs typeface="Arial" charset="0"/>
              </a:rPr>
              <a:t>Lego Juris / OHMI et Mega Brands Inc.</a:t>
            </a:r>
            <a:r>
              <a:rPr lang="fr-CH" sz="2800" b="1" smtClean="0">
                <a:solidFill>
                  <a:schemeClr val="tx2"/>
                </a:solidFill>
                <a:latin typeface="Copperplate Gothic Bold" pitchFamily="34" charset="0"/>
                <a:cs typeface="Arial" charset="0"/>
              </a:rPr>
              <a:t/>
            </a:r>
            <a:br>
              <a:rPr lang="fr-CH" sz="2800" b="1" smtClean="0">
                <a:solidFill>
                  <a:schemeClr val="tx2"/>
                </a:solidFill>
                <a:latin typeface="Copperplate Gothic Bold" pitchFamily="34" charset="0"/>
                <a:cs typeface="Arial" charset="0"/>
              </a:rPr>
            </a:br>
            <a:r>
              <a:rPr lang="fr-CH" sz="2400" b="1" i="1" smtClean="0">
                <a:solidFill>
                  <a:schemeClr val="tx2"/>
                </a:solidFill>
                <a:latin typeface="Copperplate Gothic Bold" pitchFamily="34" charset="0"/>
                <a:cs typeface="Arial" charset="0"/>
              </a:rPr>
              <a:t>CJCE 14 septembre 2010</a:t>
            </a:r>
          </a:p>
        </p:txBody>
      </p:sp>
      <p:sp>
        <p:nvSpPr>
          <p:cNvPr id="22530" name="Subtitle 2"/>
          <p:cNvSpPr>
            <a:spLocks noGrp="1"/>
          </p:cNvSpPr>
          <p:nvPr>
            <p:ph type="subTitle" idx="1"/>
          </p:nvPr>
        </p:nvSpPr>
        <p:spPr>
          <a:xfrm>
            <a:off x="827088" y="1557338"/>
            <a:ext cx="6873875" cy="4464050"/>
          </a:xfrm>
        </p:spPr>
        <p:txBody>
          <a:bodyPr/>
          <a:lstStyle/>
          <a:p>
            <a:pPr algn="just"/>
            <a:r>
              <a:rPr lang="fr-CH" sz="1800" smtClean="0">
                <a:solidFill>
                  <a:schemeClr val="tx1"/>
                </a:solidFill>
                <a:latin typeface="Calisto MT" pitchFamily="18" charset="0"/>
              </a:rPr>
              <a:t>L’art. 51 du règlement n° 40/94, intitulé «Causes de nullité absolue», énonce:</a:t>
            </a:r>
          </a:p>
          <a:p>
            <a:pPr algn="just"/>
            <a:r>
              <a:rPr lang="fr-CH" sz="1800" smtClean="0">
                <a:solidFill>
                  <a:schemeClr val="tx1"/>
                </a:solidFill>
                <a:latin typeface="Calisto MT" pitchFamily="18" charset="0"/>
              </a:rPr>
              <a:t>«1. 	La nullité de la marque communautaire est déclarée, sur 	demande présentée auprès de l’[OHMI] ou sur demande 	reconventionnelle dans une action en contrefaçon:</a:t>
            </a:r>
          </a:p>
          <a:p>
            <a:pPr algn="just"/>
            <a:endParaRPr lang="fr-CH" sz="1800" smtClean="0">
              <a:solidFill>
                <a:schemeClr val="tx1"/>
              </a:solidFill>
              <a:latin typeface="Calisto MT" pitchFamily="18" charset="0"/>
            </a:endParaRPr>
          </a:p>
          <a:p>
            <a:pPr algn="just"/>
            <a:r>
              <a:rPr lang="fr-CH" sz="1800" smtClean="0">
                <a:solidFill>
                  <a:schemeClr val="tx1"/>
                </a:solidFill>
                <a:latin typeface="Calisto MT" pitchFamily="18" charset="0"/>
              </a:rPr>
              <a:t>a)   	lorsque la marque communautaire a été enregistrée 	contrairement aux dispositions de […] l’art.7;</a:t>
            </a:r>
          </a:p>
          <a:p>
            <a:pPr algn="just"/>
            <a:r>
              <a:rPr lang="fr-CH" sz="1800" smtClean="0">
                <a:solidFill>
                  <a:schemeClr val="tx1"/>
                </a:solidFill>
                <a:latin typeface="Calisto MT" pitchFamily="18" charset="0"/>
              </a:rPr>
              <a:t>…</a:t>
            </a:r>
          </a:p>
          <a:p>
            <a:pPr algn="just"/>
            <a:r>
              <a:rPr lang="fr-CH" sz="1800" smtClean="0">
                <a:solidFill>
                  <a:schemeClr val="tx1"/>
                </a:solidFill>
                <a:latin typeface="Calisto MT" pitchFamily="18" charset="0"/>
              </a:rPr>
              <a:t>2. 	Lorsque la marque communautaire a été enregistrée contrairement à l’art. 7 paragraphe 1 point b), c) ou d) elle ne peut toutefois être déclarée nulle si, par l’usage qui en a été fait, elle a acquis après son enregistrement un caractère distinctif pour les produits ou les services pour lesquels elle est enregistrée ».</a:t>
            </a:r>
          </a:p>
          <a:p>
            <a:pPr algn="just" eaLnBrk="1" hangingPunct="1"/>
            <a:endParaRPr lang="fr-CH" sz="1800" b="1" i="1" smtClean="0">
              <a:solidFill>
                <a:schemeClr val="tx1"/>
              </a:solidFill>
              <a:latin typeface="Calisto MT"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ctrTitle"/>
          </p:nvPr>
        </p:nvSpPr>
        <p:spPr>
          <a:xfrm>
            <a:off x="685800" y="500063"/>
            <a:ext cx="7772400" cy="1285875"/>
          </a:xfrm>
        </p:spPr>
        <p:txBody>
          <a:bodyPr/>
          <a:lstStyle/>
          <a:p>
            <a:pPr algn="l" eaLnBrk="1" hangingPunct="1"/>
            <a:r>
              <a:rPr lang="fr-FR" sz="2400" b="1" smtClean="0">
                <a:solidFill>
                  <a:schemeClr val="tx2"/>
                </a:solidFill>
                <a:latin typeface="Copperplate Gothic Bold" pitchFamily="34" charset="0"/>
                <a:cs typeface="Arial" charset="0"/>
              </a:rPr>
              <a:t>Lego Juris / OHMI et Mega Brands Inc.</a:t>
            </a:r>
            <a:r>
              <a:rPr lang="fr-CH" sz="2400" b="1" smtClean="0">
                <a:solidFill>
                  <a:schemeClr val="tx2"/>
                </a:solidFill>
                <a:latin typeface="Copperplate Gothic Bold" pitchFamily="34" charset="0"/>
                <a:cs typeface="Arial" charset="0"/>
              </a:rPr>
              <a:t/>
            </a:r>
            <a:br>
              <a:rPr lang="fr-CH" sz="2400" b="1" smtClean="0">
                <a:solidFill>
                  <a:schemeClr val="tx2"/>
                </a:solidFill>
                <a:latin typeface="Copperplate Gothic Bold" pitchFamily="34" charset="0"/>
                <a:cs typeface="Arial" charset="0"/>
              </a:rPr>
            </a:br>
            <a:r>
              <a:rPr lang="fr-CH" sz="2400" b="1" i="1" smtClean="0">
                <a:solidFill>
                  <a:schemeClr val="tx2"/>
                </a:solidFill>
                <a:latin typeface="Copperplate Gothic Bold" pitchFamily="34" charset="0"/>
                <a:cs typeface="Arial" charset="0"/>
              </a:rPr>
              <a:t>CJCE 14 septembre 2010</a:t>
            </a:r>
            <a:endParaRPr lang="fr-CH" sz="2400" i="1" smtClean="0">
              <a:solidFill>
                <a:schemeClr val="tx2"/>
              </a:solidFill>
              <a:latin typeface="Copperplate Gothic Bold" pitchFamily="34" charset="0"/>
            </a:endParaRPr>
          </a:p>
        </p:txBody>
      </p:sp>
      <p:sp>
        <p:nvSpPr>
          <p:cNvPr id="23554" name="Subtitle 2"/>
          <p:cNvSpPr>
            <a:spLocks noGrp="1"/>
          </p:cNvSpPr>
          <p:nvPr>
            <p:ph type="subTitle" idx="1"/>
          </p:nvPr>
        </p:nvSpPr>
        <p:spPr>
          <a:xfrm>
            <a:off x="827088" y="2060575"/>
            <a:ext cx="7059612" cy="4214813"/>
          </a:xfrm>
        </p:spPr>
        <p:txBody>
          <a:bodyPr/>
          <a:lstStyle/>
          <a:p>
            <a:pPr algn="just"/>
            <a:r>
              <a:rPr lang="fr-FR" sz="2000" b="1" smtClean="0">
                <a:solidFill>
                  <a:schemeClr val="tx1"/>
                </a:solidFill>
                <a:latin typeface="Calisto MT" pitchFamily="18" charset="0"/>
              </a:rPr>
              <a:t>Le 1</a:t>
            </a:r>
            <a:r>
              <a:rPr lang="fr-FR" sz="2000" b="1" baseline="30000" smtClean="0">
                <a:solidFill>
                  <a:schemeClr val="tx1"/>
                </a:solidFill>
                <a:latin typeface="Calisto MT" pitchFamily="18" charset="0"/>
              </a:rPr>
              <a:t>er</a:t>
            </a:r>
            <a:r>
              <a:rPr lang="fr-FR" sz="2000" b="1" smtClean="0">
                <a:solidFill>
                  <a:schemeClr val="tx1"/>
                </a:solidFill>
                <a:latin typeface="Calisto MT" pitchFamily="18" charset="0"/>
              </a:rPr>
              <a:t> avril 1996 </a:t>
            </a:r>
            <a:endParaRPr lang="fr-CH" sz="2000" smtClean="0">
              <a:solidFill>
                <a:schemeClr val="tx1"/>
              </a:solidFill>
              <a:latin typeface="Calisto MT" pitchFamily="18" charset="0"/>
            </a:endParaRPr>
          </a:p>
          <a:p>
            <a:pPr algn="just"/>
            <a:r>
              <a:rPr lang="fr-FR" sz="2000" smtClean="0">
                <a:solidFill>
                  <a:schemeClr val="tx1"/>
                </a:solidFill>
                <a:latin typeface="Calisto MT" pitchFamily="18" charset="0"/>
              </a:rPr>
              <a:t> </a:t>
            </a:r>
            <a:endParaRPr lang="fr-CH" sz="2000" smtClean="0">
              <a:solidFill>
                <a:schemeClr val="tx1"/>
              </a:solidFill>
              <a:latin typeface="Calisto MT" pitchFamily="18" charset="0"/>
            </a:endParaRPr>
          </a:p>
          <a:p>
            <a:pPr algn="just"/>
            <a:r>
              <a:rPr lang="fr-FR" sz="2000" smtClean="0">
                <a:solidFill>
                  <a:schemeClr val="tx1"/>
                </a:solidFill>
                <a:latin typeface="Calisto MT" pitchFamily="18" charset="0"/>
              </a:rPr>
              <a:t>Dépôt par Kirkbi A/S (ci-après «Kirkbi»), société aux droits de laquelle est venue la Lego Juris, d’une demande d’enregistrement de marque communautaire pour le signe tridimensionnel constitué d'une brique rouge notamment pour les «jeux, jouets», en classe 28.</a:t>
            </a:r>
          </a:p>
          <a:p>
            <a:pPr algn="just"/>
            <a:endParaRPr lang="fr-FR" sz="2000" smtClean="0">
              <a:solidFill>
                <a:schemeClr val="tx1"/>
              </a:solidFill>
              <a:latin typeface="Calisto MT" pitchFamily="18" charset="0"/>
            </a:endParaRPr>
          </a:p>
          <a:p>
            <a:pPr algn="just"/>
            <a:r>
              <a:rPr lang="fr-FR" sz="2000" smtClean="0">
                <a:solidFill>
                  <a:schemeClr val="tx1"/>
                </a:solidFill>
                <a:latin typeface="Calisto MT" pitchFamily="18" charset="0"/>
              </a:rPr>
              <a:t>Intention de l’OHMI de rejeter ladite demande car le signe serait dépourvu de caractère distinctif et </a:t>
            </a:r>
            <a:r>
              <a:rPr lang="fr-FR" sz="2000" b="1" u="sng" smtClean="0">
                <a:solidFill>
                  <a:schemeClr val="tx1"/>
                </a:solidFill>
                <a:latin typeface="Calisto MT" pitchFamily="18" charset="0"/>
              </a:rPr>
              <a:t>serait constitué exclusivement par la forme du produit nécessaire à l’obtention d’un résultat technique</a:t>
            </a:r>
            <a:r>
              <a:rPr lang="fr-FR" sz="2000" smtClean="0">
                <a:solidFill>
                  <a:schemeClr val="tx1"/>
                </a:solidFill>
                <a:latin typeface="Calisto MT" pitchFamily="18" charset="0"/>
              </a:rPr>
              <a:t> </a:t>
            </a:r>
            <a:endParaRPr lang="fr-CH" sz="2000" smtClean="0">
              <a:solidFill>
                <a:schemeClr val="tx1"/>
              </a:solidFill>
              <a:latin typeface="Calisto MT" pitchFamily="18" charset="0"/>
            </a:endParaRPr>
          </a:p>
          <a:p>
            <a:pPr algn="just" eaLnBrk="1" hangingPunct="1">
              <a:lnSpc>
                <a:spcPct val="80000"/>
              </a:lnSpc>
            </a:pPr>
            <a:endParaRPr lang="fr-CH" sz="20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ctrTitle"/>
          </p:nvPr>
        </p:nvSpPr>
        <p:spPr>
          <a:xfrm>
            <a:off x="685800" y="357188"/>
            <a:ext cx="7772400" cy="1000125"/>
          </a:xfrm>
        </p:spPr>
        <p:txBody>
          <a:bodyPr/>
          <a:lstStyle/>
          <a:p>
            <a:pPr algn="l" eaLnBrk="1" hangingPunct="1"/>
            <a:r>
              <a:rPr lang="fr-FR" sz="2400" b="1" smtClean="0">
                <a:solidFill>
                  <a:schemeClr val="tx2"/>
                </a:solidFill>
                <a:latin typeface="Copperplate Gothic Bold" pitchFamily="34" charset="0"/>
                <a:cs typeface="Arial" charset="0"/>
              </a:rPr>
              <a:t>Lego Juris / OHMI et Mega Brands Inc.</a:t>
            </a:r>
            <a:r>
              <a:rPr lang="fr-CH" sz="2400" b="1" smtClean="0">
                <a:solidFill>
                  <a:schemeClr val="tx2"/>
                </a:solidFill>
                <a:latin typeface="Copperplate Gothic Bold" pitchFamily="34" charset="0"/>
                <a:cs typeface="Arial" charset="0"/>
              </a:rPr>
              <a:t/>
            </a:r>
            <a:br>
              <a:rPr lang="fr-CH" sz="2400" b="1" smtClean="0">
                <a:solidFill>
                  <a:schemeClr val="tx2"/>
                </a:solidFill>
                <a:latin typeface="Copperplate Gothic Bold" pitchFamily="34" charset="0"/>
                <a:cs typeface="Arial" charset="0"/>
              </a:rPr>
            </a:br>
            <a:r>
              <a:rPr lang="fr-CH" sz="2400" b="1" i="1" smtClean="0">
                <a:solidFill>
                  <a:schemeClr val="tx2"/>
                </a:solidFill>
                <a:latin typeface="Copperplate Gothic Bold" pitchFamily="34" charset="0"/>
                <a:cs typeface="Arial" charset="0"/>
              </a:rPr>
              <a:t>CJCE 14 septembre 2010</a:t>
            </a:r>
            <a:endParaRPr lang="fr-CH" sz="2400" i="1" smtClean="0">
              <a:solidFill>
                <a:schemeClr val="tx2"/>
              </a:solidFill>
              <a:latin typeface="Copperplate Gothic Bold" pitchFamily="34" charset="0"/>
            </a:endParaRPr>
          </a:p>
        </p:txBody>
      </p:sp>
      <p:sp>
        <p:nvSpPr>
          <p:cNvPr id="25602" name="Subtitle 2"/>
          <p:cNvSpPr>
            <a:spLocks noGrp="1"/>
          </p:cNvSpPr>
          <p:nvPr>
            <p:ph type="subTitle" idx="1"/>
          </p:nvPr>
        </p:nvSpPr>
        <p:spPr>
          <a:xfrm>
            <a:off x="755650" y="1428750"/>
            <a:ext cx="6430963" cy="4879975"/>
          </a:xfrm>
        </p:spPr>
        <p:txBody>
          <a:bodyPr/>
          <a:lstStyle/>
          <a:p>
            <a:pPr algn="just"/>
            <a:endParaRPr lang="fr-FR" sz="1800" smtClean="0">
              <a:solidFill>
                <a:schemeClr val="tx1"/>
              </a:solidFill>
              <a:latin typeface="Calisto MT" pitchFamily="18" charset="0"/>
            </a:endParaRPr>
          </a:p>
          <a:p>
            <a:pPr algn="just"/>
            <a:r>
              <a:rPr lang="fr-FR" sz="1800" smtClean="0">
                <a:solidFill>
                  <a:schemeClr val="tx1"/>
                </a:solidFill>
                <a:latin typeface="Calisto MT" pitchFamily="18" charset="0"/>
              </a:rPr>
              <a:t>Après l’audition de Kirkbi et examen des preuves soumises par elle, l’OHMI a néanmoins conclu que le signe dont l’enregistrement était demandé </a:t>
            </a:r>
            <a:r>
              <a:rPr lang="fr-FR" sz="1800" b="1" u="sng" smtClean="0">
                <a:solidFill>
                  <a:schemeClr val="tx1"/>
                </a:solidFill>
                <a:latin typeface="Calisto MT" pitchFamily="18" charset="0"/>
              </a:rPr>
              <a:t>avait acquis un caractère distinctif</a:t>
            </a:r>
            <a:r>
              <a:rPr lang="fr-FR" sz="1800" smtClean="0">
                <a:solidFill>
                  <a:schemeClr val="tx1"/>
                </a:solidFill>
                <a:latin typeface="Calisto MT" pitchFamily="18" charset="0"/>
              </a:rPr>
              <a:t> dans l’Union européenne. </a:t>
            </a:r>
          </a:p>
          <a:p>
            <a:pPr algn="just"/>
            <a:endParaRPr lang="fr-FR" sz="1800" smtClean="0">
              <a:solidFill>
                <a:schemeClr val="tx1"/>
              </a:solidFill>
              <a:latin typeface="Calisto MT" pitchFamily="18" charset="0"/>
            </a:endParaRPr>
          </a:p>
          <a:p>
            <a:pPr algn="just"/>
            <a:r>
              <a:rPr lang="fr-FR" sz="1800" b="1" smtClean="0">
                <a:solidFill>
                  <a:schemeClr val="tx1"/>
                </a:solidFill>
                <a:latin typeface="Calisto MT" pitchFamily="18" charset="0"/>
              </a:rPr>
              <a:t>Le 19 octobre 1999.</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Enregistrement de la marque </a:t>
            </a:r>
            <a:r>
              <a:rPr lang="fr-CH" sz="1800" smtClean="0">
                <a:solidFill>
                  <a:schemeClr val="tx1"/>
                </a:solidFill>
                <a:latin typeface="Calisto MT" pitchFamily="18" charset="0"/>
              </a:rPr>
              <a:t>tridimensionnelle brique Lego.</a:t>
            </a:r>
          </a:p>
          <a:p>
            <a:pPr algn="just"/>
            <a:endParaRPr lang="fr-FR" sz="1800" b="1" smtClean="0">
              <a:solidFill>
                <a:schemeClr val="tx1"/>
              </a:solidFill>
              <a:latin typeface="Calisto MT" pitchFamily="18" charset="0"/>
            </a:endParaRPr>
          </a:p>
          <a:p>
            <a:pPr algn="just"/>
            <a:r>
              <a:rPr lang="fr-FR" sz="1800" b="1" smtClean="0">
                <a:solidFill>
                  <a:schemeClr val="tx1"/>
                </a:solidFill>
                <a:latin typeface="Calisto MT" pitchFamily="18" charset="0"/>
              </a:rPr>
              <a:t>Le 21 octobre 1999</a:t>
            </a:r>
            <a:endParaRPr lang="fr-CH" sz="1800" smtClean="0">
              <a:solidFill>
                <a:schemeClr val="tx1"/>
              </a:solidFill>
              <a:latin typeface="Calisto MT" pitchFamily="18" charset="0"/>
            </a:endParaRPr>
          </a:p>
          <a:p>
            <a:pPr algn="just"/>
            <a:r>
              <a:rPr lang="fr-FR" sz="1800" smtClean="0">
                <a:solidFill>
                  <a:schemeClr val="tx1"/>
                </a:solidFill>
                <a:latin typeface="Calisto MT" pitchFamily="18" charset="0"/>
              </a:rPr>
              <a:t>Nullité de cette marque demandée par Ritvik Holdings Inc., société aux droits de laquelle est venue Mega Brands Inc., en vertu de l’art. 51, paragraphe. 1, ss a), du règlement n° 40/94 pour les «jeux de construction» en classe 28 car se heurte aux motifs absolus de refus de  l’art. 7, paragraphe 1, ss a), e), ii) et iii), et f), du même règlement. </a:t>
            </a:r>
            <a:endParaRPr lang="fr-CH" sz="1800" smtClean="0">
              <a:solidFill>
                <a:schemeClr val="tx1"/>
              </a:solidFill>
              <a:latin typeface="Calisto MT" pitchFamily="18" charset="0"/>
            </a:endParaRPr>
          </a:p>
          <a:p>
            <a:pPr algn="just"/>
            <a:endParaRPr lang="fr-CH" sz="2000" smtClean="0">
              <a:solidFill>
                <a:schemeClr val="tx1"/>
              </a:solidFill>
              <a:latin typeface="Calisto MT"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1121</TotalTime>
  <Words>5224</Words>
  <Application>Microsoft Office PowerPoint</Application>
  <PresentationFormat>Affichage à l'écran (4:3)</PresentationFormat>
  <Paragraphs>333</Paragraphs>
  <Slides>27</Slides>
  <Notes>20</Notes>
  <HiddenSlides>0</HiddenSlides>
  <MMClips>0</MMClips>
  <ScaleCrop>false</ScaleCrop>
  <HeadingPairs>
    <vt:vector size="6" baseType="variant">
      <vt:variant>
        <vt:lpstr>Polices utilisées</vt:lpstr>
      </vt:variant>
      <vt:variant>
        <vt:i4>6</vt:i4>
      </vt:variant>
      <vt:variant>
        <vt:lpstr>Modèle de conception</vt:lpstr>
      </vt:variant>
      <vt:variant>
        <vt:i4>1</vt:i4>
      </vt:variant>
      <vt:variant>
        <vt:lpstr>Titres des diapositives</vt:lpstr>
      </vt:variant>
      <vt:variant>
        <vt:i4>27</vt:i4>
      </vt:variant>
    </vt:vector>
  </HeadingPairs>
  <TitlesOfParts>
    <vt:vector size="34" baseType="lpstr">
      <vt:lpstr>Arial</vt:lpstr>
      <vt:lpstr>Calibri</vt:lpstr>
      <vt:lpstr>Arial (Headings)</vt:lpstr>
      <vt:lpstr>Copperplate Gothic Bold</vt:lpstr>
      <vt:lpstr>Calisto MT</vt:lpstr>
      <vt:lpstr>Arial (Body)</vt:lpstr>
      <vt:lpstr>Office Theme</vt:lpstr>
      <vt:lpstr>     Revue  Droit des marques Communautaire Suisse  AROPI, le 2 novembre 2010    Laurence Clemmer , Gros &amp; Waltenspühl, avocats  </vt:lpstr>
      <vt:lpstr>Communautaire</vt:lpstr>
      <vt:lpstr>Suisse</vt:lpstr>
      <vt:lpstr>Union européenne</vt:lpstr>
      <vt:lpstr> Lego Juris / OHMI et Mega Brands Inc. CJCE 14 septembre 2010</vt:lpstr>
      <vt:lpstr>   Lego Juris / OHMI et Mega Brands Inc. CJCE 14 septembre 2010</vt:lpstr>
      <vt:lpstr>Lego Juris / OHMI et Mega Brands Inc. CJCE 14 septembre 2010</vt:lpstr>
      <vt:lpstr>Lego Juris / OHMI et Mega Brands Inc. CJCE 14 septembre 2010</vt:lpstr>
      <vt:lpstr>Lego Juris / OHMI et Mega Brands Inc. CJCE 14 septembre 2010</vt:lpstr>
      <vt:lpstr>Lego Juris / OHMI et Mega Brands Inc. CJCE 14 septembre 2010</vt:lpstr>
      <vt:lpstr> Lego Juris / OHMI et Mega Brands Inc. CJCE 14 septembre 2010 </vt:lpstr>
      <vt:lpstr>Lego Juris / OHMI et Mega Brands Inc. CJCE 14 septembre 2010  </vt:lpstr>
      <vt:lpstr>  Lego Juris / OHMI et Mega Brands Inc. CJCE 14 septembre 2010 </vt:lpstr>
      <vt:lpstr>Lego Juris / OHMI et Mega Brands Inc. CJCE 14 septembre 2010  </vt:lpstr>
      <vt:lpstr>Lego Juris / OHMI et Mega Brands Inc. CJCE 14 septembre 2010</vt:lpstr>
      <vt:lpstr>Suisse</vt:lpstr>
      <vt:lpstr> Zino Davidoff SA / K &amp; L Ruppert Stifftung   ATF 10 décembre 2009 </vt:lpstr>
      <vt:lpstr> Zino Davidoff SA / K &amp; L Ruppert Stifftung   ATF 10 décembre 2009 </vt:lpstr>
      <vt:lpstr> Zino Davidoff SA / K &amp; L Ruppert Stifftung   ATF 10 décembre 2009 </vt:lpstr>
      <vt:lpstr> Zino Davidoff SA / K &amp; L Ruppert Stifftung   ATF 10 décembre 2009 </vt:lpstr>
      <vt:lpstr> Zino Davidoff SA / K &amp; L Ruppert Stifftung   ATF 10 décembre 2009 </vt:lpstr>
      <vt:lpstr> Zino Davidoff SA / K &amp; L Ruppert Stifftung   ATF 10 décembre 2009 </vt:lpstr>
      <vt:lpstr> Zino Davidoff SA / K &amp; L Ruppert Stifftung   ATF 10 décembre 2009 </vt:lpstr>
      <vt:lpstr> Zino Davidoff SA / K &amp; L Ruppert Stifftung   ATF 10 décembre 2009 </vt:lpstr>
      <vt:lpstr> Zino Davidoff SA / K &amp; L Ruppert Stifftung   ATF 10 décembre 2009 </vt:lpstr>
      <vt:lpstr> Zino Davidoff SA / K &amp; L Ruppert Stifftung   ATF 10 décembre 2009 </vt:lpstr>
      <vt:lpstr> Zino Davidoff SA / K &amp; L Ruppert Stifftung   ATF 10 décembre 2009 </vt:lpstr>
    </vt:vector>
  </TitlesOfParts>
  <Company>Clemmer &amp; Partners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 C</dc:creator>
  <cp:lastModifiedBy>GW</cp:lastModifiedBy>
  <cp:revision>163</cp:revision>
  <dcterms:created xsi:type="dcterms:W3CDTF">2010-02-27T15:51:51Z</dcterms:created>
  <dcterms:modified xsi:type="dcterms:W3CDTF">2010-11-02T11:36:59Z</dcterms:modified>
</cp:coreProperties>
</file>