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639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87F44-F69E-422C-8535-CD3109F0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0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CB04-ABC5-4034-8FA5-EB80B4F80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4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91572-585C-412F-8989-1D611FFE4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2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C082-E2BA-4736-9396-74A260CE7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7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3CD20-1BCC-4C9D-BFDB-3521026AB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4093F-107C-45E0-A025-65FCB919F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2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C7A2C-614A-4DC6-845D-C9FD0CFD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71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D710-EA32-43EF-9CFD-E65166C7F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4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8C303-52BA-4743-9C41-48C2380AC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5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B6FA-28E1-4D11-A496-3128317E2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0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1AD355A0-319A-494F-80BC-8EAD4028F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laims@wipo.int" TargetMode="External"/><Relationship Id="rId2" Type="http://schemas.openxmlformats.org/officeDocument/2006/relationships/hyperlink" Target="mailto:ipc.mail@wipo.in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po.int/classifications/ipc/fr/suppor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c-ief/" TargetMode="External"/><Relationship Id="rId2" Type="http://schemas.openxmlformats.org/officeDocument/2006/relationships/hyperlink" Target="http://www.wipo.int/ripcis/index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ipo.int/ipcpub" TargetMode="External"/><Relationship Id="rId4" Type="http://schemas.openxmlformats.org/officeDocument/2006/relationships/hyperlink" Target="http://www.wipo.int/ipc/itos4ipc/ITSupport_and_download_area/20130101/pdf/scheme/full_ipc/eindex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classifications/ipc/fr/ITsupport/Version20130101/index.html" TargetMode="External"/><Relationship Id="rId2" Type="http://schemas.openxmlformats.org/officeDocument/2006/relationships/hyperlink" Target="http://web2.wipo.int/ipcpu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pc.indprop.gov.sk/ipcpub/" TargetMode="External"/><Relationship Id="rId2" Type="http://schemas.openxmlformats.org/officeDocument/2006/relationships/hyperlink" Target="http://web2.wipo.int/ipcpu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356992"/>
            <a:ext cx="5225008" cy="2159571"/>
          </a:xfrm>
          <a:noFill/>
        </p:spPr>
        <p:txBody>
          <a:bodyPr/>
          <a:lstStyle/>
          <a:p>
            <a:pPr eaLnBrk="1" hangingPunct="1"/>
            <a:r>
              <a:rPr lang="fr-CH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Outils informatiques de la Classification </a:t>
            </a:r>
            <a:r>
              <a:rPr lang="fr-CH" sz="3000" b="1" dirty="0">
                <a:solidFill>
                  <a:srgbClr val="00408C"/>
                </a:solidFill>
                <a:ea typeface="ヒラギノ角ゴ Pro W3" pitchFamily="1" charset="-128"/>
              </a:rPr>
              <a:t>I</a:t>
            </a:r>
            <a:r>
              <a:rPr lang="fr-CH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nternational des Brevets (CIB)-</a:t>
            </a:r>
            <a:endParaRPr lang="fr-CH" sz="2600" dirty="0" smtClean="0">
              <a:solidFill>
                <a:srgbClr val="00408C"/>
              </a:solidFill>
              <a:ea typeface="ヒラギノ角ゴ Pro W3" pitchFamily="1" charset="-128"/>
            </a:endParaRPr>
          </a:p>
          <a:p>
            <a:pPr eaLnBrk="1" hangingPunct="1"/>
            <a:r>
              <a:rPr lang="fr-CH" sz="2600" dirty="0" smtClean="0">
                <a:solidFill>
                  <a:srgbClr val="00408C"/>
                </a:solidFill>
                <a:ea typeface="ヒラギノ角ゴ Pro W3" pitchFamily="1" charset="-128"/>
              </a:rPr>
              <a:t> Présentation pour l’AROPI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249988" y="5253038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fr-CH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Genève</a:t>
            </a:r>
            <a:endParaRPr lang="fr-CH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  <a:p>
            <a:pPr>
              <a:lnSpc>
                <a:spcPct val="40000"/>
              </a:lnSpc>
            </a:pPr>
            <a:r>
              <a:rPr lang="fr-CH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24 Septembre 2013</a:t>
            </a:r>
            <a:endParaRPr lang="fr-CH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914400" y="3429000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230313" y="5661248"/>
            <a:ext cx="6934200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Patrick FIÉVET</a:t>
            </a:r>
            <a:endParaRPr lang="fr-CH" sz="1800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Chef de la Section des systèmes informatiques</a:t>
            </a:r>
          </a:p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Secteur de l’infrastructure mondiale</a:t>
            </a:r>
            <a:endParaRPr lang="fr-CH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IPCCAT: classification automatique de texte dans la CIB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/>
              <a:t>É</a:t>
            </a:r>
            <a:r>
              <a:rPr lang="fr-CH" dirty="0" smtClean="0"/>
              <a:t>volution en 10 ans: de l’amélioration du système vers une amélioration de ses données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 smtClean="0"/>
              <a:t>Précision: 8/10 au niveau groupe principal de la CIB</a:t>
            </a:r>
          </a:p>
          <a:p>
            <a:r>
              <a:rPr lang="fr-CH" dirty="0" smtClean="0"/>
              <a:t>Technologie testée avec succès pour ES,FR,EN,DE,RU  et même CN mais support OMPI pour EN/FR </a:t>
            </a:r>
          </a:p>
          <a:p>
            <a:r>
              <a:rPr lang="fr-CH" dirty="0" smtClean="0"/>
              <a:t>Recommandation d’assistance humaine peu suivie</a:t>
            </a:r>
          </a:p>
          <a:p>
            <a:r>
              <a:rPr lang="fr-CH" dirty="0" smtClean="0"/>
              <a:t>Demande d’accès par batch et services WEB</a:t>
            </a:r>
          </a:p>
          <a:p>
            <a:r>
              <a:rPr lang="fr-CH" dirty="0" smtClean="0"/>
              <a:t>Nouvel axe amélioration des données d’entrainement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97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Contacts OMPI</a:t>
            </a:r>
            <a:endParaRPr lang="fr-CH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r>
              <a:rPr lang="fr-CH" dirty="0" smtClean="0"/>
              <a:t>Sujet orienté métier de la CIB: </a:t>
            </a:r>
            <a:r>
              <a:rPr lang="fr-CH" dirty="0" smtClean="0">
                <a:hlinkClick r:id="rId2"/>
              </a:rPr>
              <a:t>ipc.mail@wipo.int</a:t>
            </a:r>
            <a:r>
              <a:rPr lang="fr-CH" dirty="0" smtClean="0"/>
              <a:t> 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/>
              <a:t>Sujet orienté </a:t>
            </a:r>
            <a:r>
              <a:rPr lang="fr-CH" dirty="0" smtClean="0"/>
              <a:t>appui informatique pour la CIB: </a:t>
            </a:r>
            <a:r>
              <a:rPr lang="fr-CH" dirty="0" smtClean="0">
                <a:hlinkClick r:id="rId3"/>
              </a:rPr>
              <a:t>claims@wipo.int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Ressources informatiques pour faciliter l’usage de la CIB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pPr eaLnBrk="1" hangingPunct="1"/>
            <a:r>
              <a:rPr lang="fr-CH" dirty="0" smtClean="0"/>
              <a:t>Où trouver ces ressources?</a:t>
            </a:r>
          </a:p>
          <a:p>
            <a:pPr eaLnBrk="1" hangingPunct="1"/>
            <a:r>
              <a:rPr lang="fr-CH" dirty="0" smtClean="0"/>
              <a:t>Révision de la CIB</a:t>
            </a:r>
          </a:p>
          <a:p>
            <a:pPr eaLnBrk="1" hangingPunct="1"/>
            <a:r>
              <a:rPr lang="fr-CH" dirty="0" smtClean="0"/>
              <a:t>Les fichiers maîtres de la CIB sous divers formats</a:t>
            </a:r>
          </a:p>
          <a:p>
            <a:pPr eaLnBrk="1" hangingPunct="1"/>
            <a:r>
              <a:rPr lang="fr-CH" dirty="0" smtClean="0"/>
              <a:t>La publication officielle de la CIB</a:t>
            </a:r>
          </a:p>
          <a:p>
            <a:pPr eaLnBrk="1" hangingPunct="1"/>
            <a:r>
              <a:rPr lang="fr-CH" dirty="0" smtClean="0"/>
              <a:t>Versions nationales de la CIB</a:t>
            </a:r>
          </a:p>
          <a:p>
            <a:pPr eaLnBrk="1" hangingPunct="1"/>
            <a:r>
              <a:rPr lang="fr-CH" dirty="0" smtClean="0"/>
              <a:t>IPCCAT: classification automatique de texte dans la CIB</a:t>
            </a:r>
          </a:p>
        </p:txBody>
      </p:sp>
    </p:spTree>
    <p:extLst>
      <p:ext uri="{BB962C8B-B14F-4D97-AF65-F5344CB8AC3E}">
        <p14:creationId xmlns:p14="http://schemas.microsoft.com/office/powerpoint/2010/main" val="356090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Où trouver ces </a:t>
            </a:r>
            <a:r>
              <a:rPr lang="fr-CH" dirty="0" smtClean="0"/>
              <a:t>ressources?</a:t>
            </a:r>
            <a:endParaRPr lang="fr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fr-CH" dirty="0" smtClean="0">
                <a:hlinkClick r:id="rId2"/>
              </a:rPr>
              <a:t>http</a:t>
            </a:r>
            <a:r>
              <a:rPr lang="fr-CH" dirty="0">
                <a:hlinkClick r:id="rId2"/>
              </a:rPr>
              <a:t>://www.wipo.int/classifications/ipc/fr/support/</a:t>
            </a:r>
            <a:r>
              <a:rPr lang="fr-CH" dirty="0"/>
              <a:t> 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 smtClean="0"/>
              <a:t>Données relatives à </a:t>
            </a:r>
            <a:r>
              <a:rPr lang="fr-CH" dirty="0"/>
              <a:t>chaque édition de la CIB </a:t>
            </a:r>
            <a:r>
              <a:rPr lang="fr-CH" dirty="0" smtClean="0"/>
              <a:t>sous divers formats</a:t>
            </a:r>
          </a:p>
          <a:p>
            <a:pPr eaLnBrk="1" hangingPunct="1"/>
            <a:r>
              <a:rPr lang="fr-CH" dirty="0" smtClean="0"/>
              <a:t>Logiciels et prototypes mis à disposition par l’OMPI</a:t>
            </a:r>
          </a:p>
          <a:p>
            <a:pPr eaLnBrk="1" hangingPunct="1"/>
            <a:r>
              <a:rPr lang="fr-CH" dirty="0" smtClean="0"/>
              <a:t>Documentation technique (services WEB, spécifications, prototypes, manuels d’installation, etc…) </a:t>
            </a:r>
          </a:p>
          <a:p>
            <a:pPr eaLnBrk="1" hangingPunct="1"/>
            <a:r>
              <a:rPr lang="fr-CH" dirty="0" smtClean="0"/>
              <a:t>Présentations relatives à l’appui informatique pour la CIB </a:t>
            </a:r>
          </a:p>
          <a:p>
            <a:pPr eaLnBrk="1" hangingPunct="1"/>
            <a:endParaRPr lang="fr-CH" dirty="0" smtClean="0"/>
          </a:p>
          <a:p>
            <a:pPr eaLnBrk="1" hangingPunct="1"/>
            <a:endParaRPr lang="fr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Révision de </a:t>
            </a:r>
            <a:r>
              <a:rPr lang="fr-CH" dirty="0"/>
              <a:t>la CIB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/>
              <a:t>S</a:t>
            </a:r>
            <a:r>
              <a:rPr lang="fr-CH" dirty="0" smtClean="0"/>
              <a:t>es grandes étapes: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 smtClean="0"/>
              <a:t>Propositions et discussions,</a:t>
            </a:r>
            <a:endParaRPr lang="fr-CH" dirty="0"/>
          </a:p>
          <a:p>
            <a:r>
              <a:rPr lang="fr-CH" dirty="0" smtClean="0"/>
              <a:t>Décisions,</a:t>
            </a:r>
          </a:p>
          <a:p>
            <a:r>
              <a:rPr lang="fr-CH" dirty="0" smtClean="0"/>
              <a:t>Publication, vérification et communication,</a:t>
            </a:r>
          </a:p>
          <a:p>
            <a:r>
              <a:rPr lang="fr-CH" dirty="0" smtClean="0"/>
              <a:t>Impact sur les collections de brevets concernées (reclassement)</a:t>
            </a:r>
          </a:p>
        </p:txBody>
      </p:sp>
    </p:spTree>
    <p:extLst>
      <p:ext uri="{BB962C8B-B14F-4D97-AF65-F5344CB8AC3E}">
        <p14:creationId xmlns:p14="http://schemas.microsoft.com/office/powerpoint/2010/main" val="285546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6419850" cy="993775"/>
          </a:xfrm>
        </p:spPr>
        <p:txBody>
          <a:bodyPr/>
          <a:lstStyle/>
          <a:p>
            <a:pPr eaLnBrk="1" hangingPunct="1"/>
            <a:r>
              <a:rPr lang="fr-CH" sz="3200" dirty="0" smtClean="0"/>
              <a:t>Coopération des ressources IT de la CIB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73100" y="19891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/>
          </a:p>
        </p:txBody>
      </p:sp>
      <p:sp>
        <p:nvSpPr>
          <p:cNvPr id="5124" name="Line 80"/>
          <p:cNvSpPr>
            <a:spLocks noChangeShapeType="1"/>
          </p:cNvSpPr>
          <p:nvPr/>
        </p:nvSpPr>
        <p:spPr bwMode="auto">
          <a:xfrm flipH="1" flipV="1">
            <a:off x="3175" y="2514600"/>
            <a:ext cx="9753600" cy="0"/>
          </a:xfrm>
          <a:prstGeom prst="line">
            <a:avLst/>
          </a:prstGeom>
          <a:noFill/>
          <a:ln w="5715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69" name="Group 81"/>
          <p:cNvGrpSpPr>
            <a:grpSpLocks/>
          </p:cNvGrpSpPr>
          <p:nvPr/>
        </p:nvGrpSpPr>
        <p:grpSpPr bwMode="auto">
          <a:xfrm>
            <a:off x="155575" y="1295400"/>
            <a:ext cx="2671763" cy="1600200"/>
            <a:chOff x="192" y="816"/>
            <a:chExt cx="1683" cy="1008"/>
          </a:xfrm>
        </p:grpSpPr>
        <p:sp>
          <p:nvSpPr>
            <p:cNvPr id="5194" name="Text Box 82"/>
            <p:cNvSpPr txBox="1">
              <a:spLocks noChangeArrowheads="1"/>
            </p:cNvSpPr>
            <p:nvPr/>
          </p:nvSpPr>
          <p:spPr bwMode="auto">
            <a:xfrm>
              <a:off x="192" y="816"/>
              <a:ext cx="1683" cy="60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fr-CH" sz="2800" b="1" dirty="0" smtClean="0"/>
                <a:t>Révision </a:t>
              </a:r>
              <a:r>
                <a:rPr lang="fr-CH" sz="2800" b="1" dirty="0"/>
                <a:t>é</a:t>
              </a:r>
              <a:r>
                <a:rPr lang="fr-CH" sz="2800" b="1" dirty="0" smtClean="0"/>
                <a:t>dition N+2</a:t>
              </a:r>
              <a:endParaRPr lang="fr-CH" dirty="0"/>
            </a:p>
          </p:txBody>
        </p:sp>
        <p:sp>
          <p:nvSpPr>
            <p:cNvPr id="5195" name="Line 83"/>
            <p:cNvSpPr>
              <a:spLocks noChangeShapeType="1"/>
            </p:cNvSpPr>
            <p:nvPr/>
          </p:nvSpPr>
          <p:spPr bwMode="auto">
            <a:xfrm flipH="1">
              <a:off x="1152" y="1447"/>
              <a:ext cx="3" cy="3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" name="Line 84"/>
          <p:cNvSpPr>
            <a:spLocks noChangeShapeType="1"/>
          </p:cNvSpPr>
          <p:nvPr/>
        </p:nvSpPr>
        <p:spPr bwMode="auto">
          <a:xfrm flipH="1" flipV="1">
            <a:off x="3175" y="4953000"/>
            <a:ext cx="9753600" cy="0"/>
          </a:xfrm>
          <a:prstGeom prst="line">
            <a:avLst/>
          </a:prstGeom>
          <a:noFill/>
          <a:ln w="5715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85"/>
          <p:cNvSpPr txBox="1">
            <a:spLocks noChangeArrowheads="1"/>
          </p:cNvSpPr>
          <p:nvPr/>
        </p:nvSpPr>
        <p:spPr bwMode="auto">
          <a:xfrm>
            <a:off x="155575" y="5440363"/>
            <a:ext cx="2667000" cy="9556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2800" b="1" dirty="0"/>
              <a:t>Publication </a:t>
            </a:r>
            <a:r>
              <a:rPr lang="en-US" sz="2800" b="1" dirty="0" smtClean="0"/>
              <a:t>de </a:t>
            </a:r>
            <a:r>
              <a:rPr lang="fr-CH" sz="2800" b="1" dirty="0"/>
              <a:t>l’édition </a:t>
            </a:r>
            <a:r>
              <a:rPr lang="fr-CH" sz="2800" b="1" dirty="0" smtClean="0"/>
              <a:t>N</a:t>
            </a:r>
            <a:endParaRPr lang="fr-CH" sz="2800" b="1" dirty="0"/>
          </a:p>
        </p:txBody>
      </p:sp>
      <p:grpSp>
        <p:nvGrpSpPr>
          <p:cNvPr id="12374" name="Group 86"/>
          <p:cNvGrpSpPr>
            <a:grpSpLocks/>
          </p:cNvGrpSpPr>
          <p:nvPr/>
        </p:nvGrpSpPr>
        <p:grpSpPr bwMode="auto">
          <a:xfrm>
            <a:off x="157163" y="2971800"/>
            <a:ext cx="2663825" cy="2362200"/>
            <a:chOff x="193" y="1872"/>
            <a:chExt cx="1678" cy="1488"/>
          </a:xfrm>
        </p:grpSpPr>
        <p:sp>
          <p:nvSpPr>
            <p:cNvPr id="5192" name="Text Box 87"/>
            <p:cNvSpPr txBox="1">
              <a:spLocks noChangeArrowheads="1"/>
            </p:cNvSpPr>
            <p:nvPr/>
          </p:nvSpPr>
          <p:spPr bwMode="auto">
            <a:xfrm>
              <a:off x="193" y="1872"/>
              <a:ext cx="1678" cy="1144"/>
            </a:xfrm>
            <a:prstGeom prst="rect">
              <a:avLst/>
            </a:prstGeom>
            <a:solidFill>
              <a:srgbClr val="98D0E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fr-CH" sz="2800" b="1" dirty="0" smtClean="0"/>
                <a:t>Accès</a:t>
              </a:r>
            </a:p>
            <a:p>
              <a:pPr algn="ctr"/>
              <a:r>
                <a:rPr lang="fr-CH" sz="2800" b="1" dirty="0" smtClean="0"/>
                <a:t>Anticipé à </a:t>
              </a:r>
            </a:p>
            <a:p>
              <a:pPr algn="ctr"/>
              <a:r>
                <a:rPr lang="fr-CH" sz="2800" b="1" dirty="0" smtClean="0"/>
                <a:t>l’édition N+1</a:t>
              </a:r>
              <a:endParaRPr lang="fr-CH" sz="2800" b="1" dirty="0"/>
            </a:p>
          </p:txBody>
        </p:sp>
        <p:sp>
          <p:nvSpPr>
            <p:cNvPr id="5193" name="Line 88"/>
            <p:cNvSpPr>
              <a:spLocks noChangeShapeType="1"/>
            </p:cNvSpPr>
            <p:nvPr/>
          </p:nvSpPr>
          <p:spPr bwMode="auto">
            <a:xfrm flipH="1">
              <a:off x="1131" y="302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77" name="Group 89"/>
          <p:cNvGrpSpPr>
            <a:grpSpLocks/>
          </p:cNvGrpSpPr>
          <p:nvPr/>
        </p:nvGrpSpPr>
        <p:grpSpPr bwMode="auto">
          <a:xfrm>
            <a:off x="3203575" y="1219200"/>
            <a:ext cx="2362200" cy="1066800"/>
            <a:chOff x="2256" y="768"/>
            <a:chExt cx="1488" cy="672"/>
          </a:xfrm>
        </p:grpSpPr>
        <p:sp>
          <p:nvSpPr>
            <p:cNvPr id="5188" name="Line 90"/>
            <p:cNvSpPr>
              <a:spLocks noChangeShapeType="1"/>
            </p:cNvSpPr>
            <p:nvPr/>
          </p:nvSpPr>
          <p:spPr bwMode="auto">
            <a:xfrm flipH="1">
              <a:off x="3312" y="816"/>
              <a:ext cx="432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89" name="Group 91"/>
            <p:cNvGrpSpPr>
              <a:grpSpLocks/>
            </p:cNvGrpSpPr>
            <p:nvPr/>
          </p:nvGrpSpPr>
          <p:grpSpPr bwMode="auto">
            <a:xfrm>
              <a:off x="2256" y="768"/>
              <a:ext cx="928" cy="672"/>
              <a:chOff x="2256" y="816"/>
              <a:chExt cx="928" cy="672"/>
            </a:xfrm>
          </p:grpSpPr>
          <p:sp>
            <p:nvSpPr>
              <p:cNvPr id="5190" name="Oval 92"/>
              <p:cNvSpPr>
                <a:spLocks noChangeArrowheads="1"/>
              </p:cNvSpPr>
              <p:nvPr/>
            </p:nvSpPr>
            <p:spPr bwMode="auto">
              <a:xfrm>
                <a:off x="2256" y="816"/>
                <a:ext cx="912" cy="672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1" name="Text Box 93"/>
              <p:cNvSpPr txBox="1">
                <a:spLocks noChangeArrowheads="1"/>
              </p:cNvSpPr>
              <p:nvPr/>
            </p:nvSpPr>
            <p:spPr bwMode="auto">
              <a:xfrm>
                <a:off x="2352" y="1008"/>
                <a:ext cx="83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dirty="0">
                    <a:hlinkClick r:id="rId2"/>
                  </a:rPr>
                  <a:t>RIPCIS</a:t>
                </a:r>
                <a:endParaRPr lang="en-US" dirty="0"/>
              </a:p>
            </p:txBody>
          </p:sp>
        </p:grpSp>
      </p:grpSp>
      <p:grpSp>
        <p:nvGrpSpPr>
          <p:cNvPr id="12462" name="Group 174"/>
          <p:cNvGrpSpPr>
            <a:grpSpLocks/>
          </p:cNvGrpSpPr>
          <p:nvPr/>
        </p:nvGrpSpPr>
        <p:grpSpPr bwMode="auto">
          <a:xfrm>
            <a:off x="4716463" y="3016250"/>
            <a:ext cx="2735262" cy="822325"/>
            <a:chOff x="2971" y="1900"/>
            <a:chExt cx="1723" cy="518"/>
          </a:xfrm>
        </p:grpSpPr>
        <p:sp>
          <p:nvSpPr>
            <p:cNvPr id="5182" name="Text Box 110"/>
            <p:cNvSpPr txBox="1">
              <a:spLocks noChangeArrowheads="1"/>
            </p:cNvSpPr>
            <p:nvPr/>
          </p:nvSpPr>
          <p:spPr bwMode="auto">
            <a:xfrm>
              <a:off x="2971" y="1900"/>
              <a:ext cx="11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sz="1800"/>
                <a:t>transformations</a:t>
              </a:r>
            </a:p>
          </p:txBody>
        </p:sp>
        <p:grpSp>
          <p:nvGrpSpPr>
            <p:cNvPr id="5183" name="Group 111"/>
            <p:cNvGrpSpPr>
              <a:grpSpLocks/>
            </p:cNvGrpSpPr>
            <p:nvPr/>
          </p:nvGrpSpPr>
          <p:grpSpPr bwMode="auto">
            <a:xfrm>
              <a:off x="3124" y="1979"/>
              <a:ext cx="1570" cy="439"/>
              <a:chOff x="3360" y="1968"/>
              <a:chExt cx="1776" cy="576"/>
            </a:xfrm>
          </p:grpSpPr>
          <p:sp>
            <p:nvSpPr>
              <p:cNvPr id="5184" name="Line 112"/>
              <p:cNvSpPr>
                <a:spLocks noChangeShapeType="1"/>
              </p:cNvSpPr>
              <p:nvPr/>
            </p:nvSpPr>
            <p:spPr bwMode="auto">
              <a:xfrm flipV="1">
                <a:off x="4172" y="1968"/>
                <a:ext cx="964" cy="32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5" name="Line 113"/>
              <p:cNvSpPr>
                <a:spLocks noChangeShapeType="1"/>
              </p:cNvSpPr>
              <p:nvPr/>
            </p:nvSpPr>
            <p:spPr bwMode="auto">
              <a:xfrm>
                <a:off x="4138" y="2297"/>
                <a:ext cx="566" cy="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6" name="Line 114"/>
              <p:cNvSpPr>
                <a:spLocks noChangeShapeType="1"/>
              </p:cNvSpPr>
              <p:nvPr/>
            </p:nvSpPr>
            <p:spPr bwMode="auto">
              <a:xfrm flipV="1">
                <a:off x="3360" y="2297"/>
                <a:ext cx="77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7" name="Line 115"/>
              <p:cNvSpPr>
                <a:spLocks noChangeShapeType="1"/>
              </p:cNvSpPr>
              <p:nvPr/>
            </p:nvSpPr>
            <p:spPr bwMode="auto">
              <a:xfrm>
                <a:off x="4172" y="2304"/>
                <a:ext cx="292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68" name="Group 98"/>
          <p:cNvGrpSpPr>
            <a:grpSpLocks/>
          </p:cNvGrpSpPr>
          <p:nvPr/>
        </p:nvGrpSpPr>
        <p:grpSpPr bwMode="auto">
          <a:xfrm>
            <a:off x="5715000" y="-26988"/>
            <a:ext cx="3429000" cy="1524000"/>
            <a:chOff x="3888" y="336"/>
            <a:chExt cx="2160" cy="960"/>
          </a:xfrm>
        </p:grpSpPr>
        <p:grpSp>
          <p:nvGrpSpPr>
            <p:cNvPr id="5173" name="Group 99"/>
            <p:cNvGrpSpPr>
              <a:grpSpLocks/>
            </p:cNvGrpSpPr>
            <p:nvPr/>
          </p:nvGrpSpPr>
          <p:grpSpPr bwMode="auto">
            <a:xfrm>
              <a:off x="3888" y="816"/>
              <a:ext cx="912" cy="480"/>
              <a:chOff x="4080" y="1008"/>
              <a:chExt cx="912" cy="480"/>
            </a:xfrm>
          </p:grpSpPr>
          <p:sp>
            <p:nvSpPr>
              <p:cNvPr id="5178" name="Oval 100"/>
              <p:cNvSpPr>
                <a:spLocks noChangeArrowheads="1"/>
              </p:cNvSpPr>
              <p:nvPr/>
            </p:nvSpPr>
            <p:spPr bwMode="auto">
              <a:xfrm>
                <a:off x="4080" y="1008"/>
                <a:ext cx="912" cy="480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9" name="Text Box 101"/>
              <p:cNvSpPr txBox="1">
                <a:spLocks noChangeArrowheads="1"/>
              </p:cNvSpPr>
              <p:nvPr/>
            </p:nvSpPr>
            <p:spPr bwMode="auto">
              <a:xfrm>
                <a:off x="4080" y="1104"/>
                <a:ext cx="9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dirty="0"/>
                  <a:t>E-</a:t>
                </a:r>
                <a:r>
                  <a:rPr lang="en-US" dirty="0">
                    <a:hlinkClick r:id="rId3"/>
                  </a:rPr>
                  <a:t>forum</a:t>
                </a:r>
                <a:endParaRPr lang="en-US" dirty="0"/>
              </a:p>
            </p:txBody>
          </p:sp>
        </p:grpSp>
        <p:grpSp>
          <p:nvGrpSpPr>
            <p:cNvPr id="5174" name="Group 102"/>
            <p:cNvGrpSpPr>
              <a:grpSpLocks/>
            </p:cNvGrpSpPr>
            <p:nvPr/>
          </p:nvGrpSpPr>
          <p:grpSpPr bwMode="auto">
            <a:xfrm>
              <a:off x="4896" y="336"/>
              <a:ext cx="1152" cy="931"/>
              <a:chOff x="4896" y="336"/>
              <a:chExt cx="1152" cy="931"/>
            </a:xfrm>
          </p:grpSpPr>
          <p:sp>
            <p:nvSpPr>
              <p:cNvPr id="5175" name="Text Box 103"/>
              <p:cNvSpPr txBox="1">
                <a:spLocks noChangeArrowheads="1"/>
              </p:cNvSpPr>
              <p:nvPr/>
            </p:nvSpPr>
            <p:spPr bwMode="auto">
              <a:xfrm>
                <a:off x="5040" y="336"/>
                <a:ext cx="1008" cy="9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fr-CH" sz="2000" dirty="0" smtClean="0"/>
                  <a:t>suggestions de révision CIB</a:t>
                </a:r>
              </a:p>
              <a:p>
                <a:pPr algn="ctr"/>
                <a:endParaRPr lang="en-US" sz="2000" dirty="0"/>
              </a:p>
            </p:txBody>
          </p:sp>
          <p:sp>
            <p:nvSpPr>
              <p:cNvPr id="5176" name="Line 104"/>
              <p:cNvSpPr>
                <a:spLocks noChangeShapeType="1"/>
              </p:cNvSpPr>
              <p:nvPr/>
            </p:nvSpPr>
            <p:spPr bwMode="auto">
              <a:xfrm flipH="1">
                <a:off x="4896" y="816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133" name="Line 129"/>
          <p:cNvSpPr>
            <a:spLocks noChangeShapeType="1"/>
          </p:cNvSpPr>
          <p:nvPr/>
        </p:nvSpPr>
        <p:spPr bwMode="auto">
          <a:xfrm flipH="1">
            <a:off x="3051175" y="1066800"/>
            <a:ext cx="0" cy="5486400"/>
          </a:xfrm>
          <a:prstGeom prst="line">
            <a:avLst/>
          </a:prstGeom>
          <a:noFill/>
          <a:ln w="5715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424" name="Group 136"/>
          <p:cNvGrpSpPr>
            <a:grpSpLocks/>
          </p:cNvGrpSpPr>
          <p:nvPr/>
        </p:nvGrpSpPr>
        <p:grpSpPr bwMode="auto">
          <a:xfrm>
            <a:off x="6948488" y="5084763"/>
            <a:ext cx="2054225" cy="619125"/>
            <a:chOff x="3504" y="3312"/>
            <a:chExt cx="1294" cy="390"/>
          </a:xfrm>
        </p:grpSpPr>
        <p:sp>
          <p:nvSpPr>
            <p:cNvPr id="5166" name="Oval 137"/>
            <p:cNvSpPr>
              <a:spLocks noChangeArrowheads="1"/>
            </p:cNvSpPr>
            <p:nvPr/>
          </p:nvSpPr>
          <p:spPr bwMode="auto">
            <a:xfrm>
              <a:off x="3504" y="3312"/>
              <a:ext cx="1294" cy="39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7" name="Text Box 138"/>
            <p:cNvSpPr txBox="1">
              <a:spLocks noChangeArrowheads="1"/>
            </p:cNvSpPr>
            <p:nvPr/>
          </p:nvSpPr>
          <p:spPr bwMode="auto">
            <a:xfrm>
              <a:off x="3574" y="3330"/>
              <a:ext cx="1224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sz="2200" dirty="0"/>
                <a:t>IPCCAT</a:t>
              </a:r>
            </a:p>
          </p:txBody>
        </p:sp>
      </p:grpSp>
      <p:grpSp>
        <p:nvGrpSpPr>
          <p:cNvPr id="12463" name="Group 175"/>
          <p:cNvGrpSpPr>
            <a:grpSpLocks/>
          </p:cNvGrpSpPr>
          <p:nvPr/>
        </p:nvGrpSpPr>
        <p:grpSpPr bwMode="auto">
          <a:xfrm>
            <a:off x="5722455" y="2924180"/>
            <a:ext cx="3337402" cy="1728790"/>
            <a:chOff x="3677" y="1842"/>
            <a:chExt cx="2030" cy="1089"/>
          </a:xfrm>
        </p:grpSpPr>
        <p:grpSp>
          <p:nvGrpSpPr>
            <p:cNvPr id="5157" name="Group 106"/>
            <p:cNvGrpSpPr>
              <a:grpSpLocks/>
            </p:cNvGrpSpPr>
            <p:nvPr/>
          </p:nvGrpSpPr>
          <p:grpSpPr bwMode="auto">
            <a:xfrm>
              <a:off x="4795" y="1842"/>
              <a:ext cx="912" cy="347"/>
              <a:chOff x="4176" y="2413"/>
              <a:chExt cx="912" cy="347"/>
            </a:xfrm>
          </p:grpSpPr>
          <p:sp>
            <p:nvSpPr>
              <p:cNvPr id="5164" name="Oval 107"/>
              <p:cNvSpPr>
                <a:spLocks noChangeArrowheads="1"/>
              </p:cNvSpPr>
              <p:nvPr/>
            </p:nvSpPr>
            <p:spPr bwMode="auto">
              <a:xfrm>
                <a:off x="4176" y="2413"/>
                <a:ext cx="912" cy="347"/>
              </a:xfrm>
              <a:prstGeom prst="ellipse">
                <a:avLst/>
              </a:prstGeom>
              <a:solidFill>
                <a:srgbClr val="98D0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5" name="Text Box 108"/>
              <p:cNvSpPr txBox="1">
                <a:spLocks noChangeArrowheads="1"/>
              </p:cNvSpPr>
              <p:nvPr/>
            </p:nvSpPr>
            <p:spPr bwMode="auto">
              <a:xfrm>
                <a:off x="4176" y="2413"/>
                <a:ext cx="9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dirty="0">
                    <a:hlinkClick r:id="rId4"/>
                  </a:rPr>
                  <a:t>PDF</a:t>
                </a:r>
                <a:endParaRPr lang="en-US" dirty="0"/>
              </a:p>
            </p:txBody>
          </p:sp>
        </p:grpSp>
        <p:grpSp>
          <p:nvGrpSpPr>
            <p:cNvPr id="5158" name="Group 130"/>
            <p:cNvGrpSpPr>
              <a:grpSpLocks/>
            </p:cNvGrpSpPr>
            <p:nvPr/>
          </p:nvGrpSpPr>
          <p:grpSpPr bwMode="auto">
            <a:xfrm>
              <a:off x="3677" y="2446"/>
              <a:ext cx="1052" cy="485"/>
              <a:chOff x="4615" y="2593"/>
              <a:chExt cx="1052" cy="485"/>
            </a:xfrm>
          </p:grpSpPr>
          <p:sp>
            <p:nvSpPr>
              <p:cNvPr id="5162" name="Oval 131"/>
              <p:cNvSpPr>
                <a:spLocks noChangeArrowheads="1"/>
              </p:cNvSpPr>
              <p:nvPr/>
            </p:nvSpPr>
            <p:spPr bwMode="auto">
              <a:xfrm>
                <a:off x="4615" y="2593"/>
                <a:ext cx="1044" cy="440"/>
              </a:xfrm>
              <a:prstGeom prst="ellipse">
                <a:avLst/>
              </a:prstGeom>
              <a:solidFill>
                <a:srgbClr val="98D0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3" name="Text Box 132"/>
              <p:cNvSpPr txBox="1">
                <a:spLocks noChangeArrowheads="1"/>
              </p:cNvSpPr>
              <p:nvPr/>
            </p:nvSpPr>
            <p:spPr bwMode="auto">
              <a:xfrm>
                <a:off x="4616" y="2593"/>
                <a:ext cx="1051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fr-CH" sz="2200" dirty="0" smtClean="0"/>
                  <a:t>Fichiers statiques</a:t>
                </a:r>
                <a:endParaRPr lang="fr-CH" dirty="0"/>
              </a:p>
            </p:txBody>
          </p:sp>
        </p:grpSp>
        <p:grpSp>
          <p:nvGrpSpPr>
            <p:cNvPr id="5159" name="Group 154"/>
            <p:cNvGrpSpPr>
              <a:grpSpLocks/>
            </p:cNvGrpSpPr>
            <p:nvPr/>
          </p:nvGrpSpPr>
          <p:grpSpPr bwMode="auto">
            <a:xfrm>
              <a:off x="4336" y="2205"/>
              <a:ext cx="1138" cy="347"/>
              <a:chOff x="4290" y="2413"/>
              <a:chExt cx="912" cy="347"/>
            </a:xfrm>
          </p:grpSpPr>
          <p:sp>
            <p:nvSpPr>
              <p:cNvPr id="5160" name="Oval 155"/>
              <p:cNvSpPr>
                <a:spLocks noChangeArrowheads="1"/>
              </p:cNvSpPr>
              <p:nvPr/>
            </p:nvSpPr>
            <p:spPr bwMode="auto">
              <a:xfrm>
                <a:off x="4290" y="2413"/>
                <a:ext cx="912" cy="347"/>
              </a:xfrm>
              <a:prstGeom prst="ellipse">
                <a:avLst/>
              </a:prstGeom>
              <a:solidFill>
                <a:srgbClr val="98D0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1" name="Text Box 156"/>
              <p:cNvSpPr txBox="1">
                <a:spLocks noChangeArrowheads="1"/>
              </p:cNvSpPr>
              <p:nvPr/>
            </p:nvSpPr>
            <p:spPr bwMode="auto">
              <a:xfrm>
                <a:off x="4290" y="2461"/>
                <a:ext cx="912" cy="2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fr-CH" sz="2200" dirty="0" smtClean="0"/>
                  <a:t>statistiques</a:t>
                </a:r>
                <a:endParaRPr lang="en-US" dirty="0"/>
              </a:p>
            </p:txBody>
          </p:sp>
        </p:grpSp>
      </p:grpSp>
      <p:grpSp>
        <p:nvGrpSpPr>
          <p:cNvPr id="12461" name="Group 173"/>
          <p:cNvGrpSpPr>
            <a:grpSpLocks/>
          </p:cNvGrpSpPr>
          <p:nvPr/>
        </p:nvGrpSpPr>
        <p:grpSpPr bwMode="auto">
          <a:xfrm>
            <a:off x="3203575" y="2349500"/>
            <a:ext cx="1828800" cy="2070100"/>
            <a:chOff x="2018" y="1480"/>
            <a:chExt cx="1152" cy="1304"/>
          </a:xfrm>
        </p:grpSpPr>
        <p:sp>
          <p:nvSpPr>
            <p:cNvPr id="5154" name="Oval 95"/>
            <p:cNvSpPr>
              <a:spLocks noChangeArrowheads="1"/>
            </p:cNvSpPr>
            <p:nvPr/>
          </p:nvSpPr>
          <p:spPr bwMode="auto">
            <a:xfrm>
              <a:off x="2018" y="1920"/>
              <a:ext cx="1152" cy="8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Text Box 97"/>
            <p:cNvSpPr txBox="1">
              <a:spLocks noChangeArrowheads="1"/>
            </p:cNvSpPr>
            <p:nvPr/>
          </p:nvSpPr>
          <p:spPr bwMode="auto">
            <a:xfrm>
              <a:off x="2162" y="2112"/>
              <a:ext cx="912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fr-CH" sz="2200" b="1" dirty="0" smtClean="0"/>
                <a:t>Fichiers maîtres</a:t>
              </a:r>
              <a:endParaRPr lang="fr-CH" dirty="0"/>
            </a:p>
          </p:txBody>
        </p:sp>
        <p:sp>
          <p:nvSpPr>
            <p:cNvPr id="5156" name="Line 166"/>
            <p:cNvSpPr>
              <a:spLocks noChangeShapeType="1"/>
            </p:cNvSpPr>
            <p:nvPr/>
          </p:nvSpPr>
          <p:spPr bwMode="auto">
            <a:xfrm>
              <a:off x="2426" y="1480"/>
              <a:ext cx="0" cy="408"/>
            </a:xfrm>
            <a:prstGeom prst="line">
              <a:avLst/>
            </a:prstGeom>
            <a:noFill/>
            <a:ln w="76200" cmpd="tri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66" name="Group 178"/>
          <p:cNvGrpSpPr>
            <a:grpSpLocks/>
          </p:cNvGrpSpPr>
          <p:nvPr/>
        </p:nvGrpSpPr>
        <p:grpSpPr bwMode="auto">
          <a:xfrm>
            <a:off x="3132138" y="4583384"/>
            <a:ext cx="2973388" cy="2085976"/>
            <a:chOff x="1973" y="2886"/>
            <a:chExt cx="1873" cy="1314"/>
          </a:xfrm>
        </p:grpSpPr>
        <p:grpSp>
          <p:nvGrpSpPr>
            <p:cNvPr id="5147" name="Group 117"/>
            <p:cNvGrpSpPr>
              <a:grpSpLocks/>
            </p:cNvGrpSpPr>
            <p:nvPr/>
          </p:nvGrpSpPr>
          <p:grpSpPr bwMode="auto">
            <a:xfrm>
              <a:off x="1973" y="3356"/>
              <a:ext cx="953" cy="528"/>
              <a:chOff x="4704" y="3120"/>
              <a:chExt cx="1536" cy="720"/>
            </a:xfrm>
          </p:grpSpPr>
          <p:sp>
            <p:nvSpPr>
              <p:cNvPr id="5152" name="Oval 118"/>
              <p:cNvSpPr>
                <a:spLocks noChangeArrowheads="1"/>
              </p:cNvSpPr>
              <p:nvPr/>
            </p:nvSpPr>
            <p:spPr bwMode="auto">
              <a:xfrm>
                <a:off x="4704" y="3120"/>
                <a:ext cx="1536" cy="72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3" name="Text Box 119"/>
              <p:cNvSpPr txBox="1">
                <a:spLocks noChangeArrowheads="1"/>
              </p:cNvSpPr>
              <p:nvPr/>
            </p:nvSpPr>
            <p:spPr bwMode="auto">
              <a:xfrm>
                <a:off x="4704" y="3217"/>
                <a:ext cx="1536" cy="6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fr-CH" sz="2000" dirty="0"/>
                  <a:t>MCD </a:t>
                </a:r>
                <a:r>
                  <a:rPr lang="fr-CH" sz="2000" dirty="0" smtClean="0"/>
                  <a:t>@OEB</a:t>
                </a:r>
                <a:endParaRPr lang="en-US" sz="2000" dirty="0"/>
              </a:p>
            </p:txBody>
          </p:sp>
        </p:grpSp>
        <p:sp>
          <p:nvSpPr>
            <p:cNvPr id="5148" name="Oval 144"/>
            <p:cNvSpPr>
              <a:spLocks noChangeArrowheads="1"/>
            </p:cNvSpPr>
            <p:nvPr/>
          </p:nvSpPr>
          <p:spPr bwMode="auto">
            <a:xfrm>
              <a:off x="2690" y="3859"/>
              <a:ext cx="1143" cy="341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Line 167"/>
            <p:cNvSpPr>
              <a:spLocks noChangeShapeType="1"/>
            </p:cNvSpPr>
            <p:nvPr/>
          </p:nvSpPr>
          <p:spPr bwMode="auto">
            <a:xfrm>
              <a:off x="2472" y="2886"/>
              <a:ext cx="0" cy="408"/>
            </a:xfrm>
            <a:prstGeom prst="line">
              <a:avLst/>
            </a:prstGeom>
            <a:noFill/>
            <a:ln w="76200" cmpd="tri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Line 168"/>
            <p:cNvSpPr>
              <a:spLocks noChangeShapeType="1"/>
            </p:cNvSpPr>
            <p:nvPr/>
          </p:nvSpPr>
          <p:spPr bwMode="auto">
            <a:xfrm flipH="1" flipV="1">
              <a:off x="2880" y="3702"/>
              <a:ext cx="182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Text Box 146"/>
            <p:cNvSpPr txBox="1">
              <a:spLocks noChangeArrowheads="1"/>
            </p:cNvSpPr>
            <p:nvPr/>
          </p:nvSpPr>
          <p:spPr bwMode="auto">
            <a:xfrm>
              <a:off x="2758" y="3905"/>
              <a:ext cx="10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en-US" sz="1800" dirty="0"/>
                <a:t>IPCRECLASS</a:t>
              </a:r>
            </a:p>
          </p:txBody>
        </p:sp>
      </p:grpSp>
      <p:sp>
        <p:nvSpPr>
          <p:cNvPr id="5139" name="Line 134"/>
          <p:cNvSpPr>
            <a:spLocks noChangeShapeType="1"/>
          </p:cNvSpPr>
          <p:nvPr/>
        </p:nvSpPr>
        <p:spPr bwMode="auto">
          <a:xfrm>
            <a:off x="8621390" y="4005261"/>
            <a:ext cx="0" cy="863599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41" name="Group 139"/>
          <p:cNvGrpSpPr>
            <a:grpSpLocks/>
          </p:cNvGrpSpPr>
          <p:nvPr/>
        </p:nvGrpSpPr>
        <p:grpSpPr bwMode="auto">
          <a:xfrm>
            <a:off x="6516365" y="5905497"/>
            <a:ext cx="2054225" cy="619125"/>
            <a:chOff x="3186" y="3420"/>
            <a:chExt cx="1294" cy="390"/>
          </a:xfrm>
        </p:grpSpPr>
        <p:sp>
          <p:nvSpPr>
            <p:cNvPr id="5145" name="Oval 140"/>
            <p:cNvSpPr>
              <a:spLocks noChangeArrowheads="1"/>
            </p:cNvSpPr>
            <p:nvPr/>
          </p:nvSpPr>
          <p:spPr bwMode="auto">
            <a:xfrm>
              <a:off x="3186" y="3420"/>
              <a:ext cx="1294" cy="39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Text Box 141"/>
            <p:cNvSpPr txBox="1">
              <a:spLocks noChangeArrowheads="1"/>
            </p:cNvSpPr>
            <p:nvPr/>
          </p:nvSpPr>
          <p:spPr bwMode="auto">
            <a:xfrm>
              <a:off x="3256" y="3438"/>
              <a:ext cx="1224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/>
              <a:r>
                <a:rPr lang="fr-CH" sz="2200" dirty="0"/>
                <a:t>IPCA6TRANS</a:t>
              </a:r>
              <a:endParaRPr lang="en-US" sz="22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32040" y="4606329"/>
            <a:ext cx="2600622" cy="1343618"/>
            <a:chOff x="4932040" y="4606329"/>
            <a:chExt cx="2600622" cy="1343618"/>
          </a:xfrm>
        </p:grpSpPr>
        <p:grpSp>
          <p:nvGrpSpPr>
            <p:cNvPr id="12409" name="Group 121"/>
            <p:cNvGrpSpPr>
              <a:grpSpLocks/>
            </p:cNvGrpSpPr>
            <p:nvPr/>
          </p:nvGrpSpPr>
          <p:grpSpPr bwMode="auto">
            <a:xfrm>
              <a:off x="6084862" y="4606329"/>
              <a:ext cx="1447800" cy="550863"/>
              <a:chOff x="4800" y="2160"/>
              <a:chExt cx="912" cy="347"/>
            </a:xfrm>
          </p:grpSpPr>
          <p:sp>
            <p:nvSpPr>
              <p:cNvPr id="5180" name="Oval 122"/>
              <p:cNvSpPr>
                <a:spLocks noChangeArrowheads="1"/>
              </p:cNvSpPr>
              <p:nvPr/>
            </p:nvSpPr>
            <p:spPr bwMode="auto">
              <a:xfrm>
                <a:off x="4800" y="2160"/>
                <a:ext cx="912" cy="347"/>
              </a:xfrm>
              <a:prstGeom prst="ellipse">
                <a:avLst/>
              </a:prstGeom>
              <a:solidFill>
                <a:srgbClr val="98D0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fr-CH">
                    <a:hlinkClick r:id="rId5"/>
                  </a:rPr>
                  <a:t>IPCPUB</a:t>
                </a:r>
                <a:endParaRPr lang="en-US"/>
              </a:p>
            </p:txBody>
          </p:sp>
          <p:sp>
            <p:nvSpPr>
              <p:cNvPr id="5181" name="Text Box 123"/>
              <p:cNvSpPr txBox="1">
                <a:spLocks noChangeArrowheads="1"/>
              </p:cNvSpPr>
              <p:nvPr/>
            </p:nvSpPr>
            <p:spPr bwMode="auto">
              <a:xfrm>
                <a:off x="4800" y="2208"/>
                <a:ext cx="9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5142" name="Group 148"/>
            <p:cNvGrpSpPr>
              <a:grpSpLocks/>
            </p:cNvGrpSpPr>
            <p:nvPr/>
          </p:nvGrpSpPr>
          <p:grpSpPr bwMode="auto">
            <a:xfrm>
              <a:off x="4932040" y="5105398"/>
              <a:ext cx="1916113" cy="844549"/>
              <a:chOff x="4704" y="2989"/>
              <a:chExt cx="1769" cy="1140"/>
            </a:xfrm>
          </p:grpSpPr>
          <p:sp>
            <p:nvSpPr>
              <p:cNvPr id="5143" name="Oval 149"/>
              <p:cNvSpPr>
                <a:spLocks noChangeArrowheads="1"/>
              </p:cNvSpPr>
              <p:nvPr/>
            </p:nvSpPr>
            <p:spPr bwMode="auto">
              <a:xfrm>
                <a:off x="4704" y="2989"/>
                <a:ext cx="1769" cy="1052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4" name="Text Box 150"/>
              <p:cNvSpPr txBox="1">
                <a:spLocks noChangeArrowheads="1"/>
              </p:cNvSpPr>
              <p:nvPr/>
            </p:nvSpPr>
            <p:spPr bwMode="auto">
              <a:xfrm>
                <a:off x="4831" y="3008"/>
                <a:ext cx="1536" cy="11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fr-CH" dirty="0" smtClean="0"/>
                  <a:t>Passerelle CIB</a:t>
                </a:r>
                <a:endParaRPr lang="fr-CH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328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fichiers maîtres de la CIB sous divers formats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Rôle central des fichiers maîtres: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 smtClean="0"/>
              <a:t>XML comme format d’échanges (internes et externes)</a:t>
            </a:r>
            <a:endParaRPr lang="fr-CH" dirty="0"/>
          </a:p>
          <a:p>
            <a:r>
              <a:rPr lang="fr-CH" dirty="0"/>
              <a:t>Contiennent </a:t>
            </a:r>
            <a:r>
              <a:rPr lang="fr-CH" dirty="0" smtClean="0"/>
              <a:t>toutes les </a:t>
            </a:r>
            <a:r>
              <a:rPr lang="fr-CH" dirty="0"/>
              <a:t>données de chaque publication </a:t>
            </a:r>
            <a:r>
              <a:rPr lang="fr-CH" dirty="0" smtClean="0"/>
              <a:t>(annuelle) sur </a:t>
            </a:r>
            <a:r>
              <a:rPr lang="fr-CH" dirty="0"/>
              <a:t>internet</a:t>
            </a:r>
          </a:p>
          <a:p>
            <a:r>
              <a:rPr lang="fr-CH" dirty="0" smtClean="0"/>
              <a:t>pour générer d’autres présentations de la CIB</a:t>
            </a:r>
          </a:p>
          <a:p>
            <a:r>
              <a:rPr lang="fr-CH" dirty="0" smtClean="0"/>
              <a:t>Pour traduire et publier les versions nationales de la CIB</a:t>
            </a:r>
          </a:p>
        </p:txBody>
      </p:sp>
    </p:spTree>
    <p:extLst>
      <p:ext uri="{BB962C8B-B14F-4D97-AF65-F5344CB8AC3E}">
        <p14:creationId xmlns:p14="http://schemas.microsoft.com/office/powerpoint/2010/main" val="1553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 publication officielle de la </a:t>
            </a:r>
            <a:r>
              <a:rPr lang="fr-CH" dirty="0" smtClean="0"/>
              <a:t>CIB</a:t>
            </a:r>
            <a:endParaRPr lang="fr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Sur internet dans les langues faisant foi (EN + FR):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web2.wipo.int/ipcpub</a:t>
            </a:r>
            <a:r>
              <a:rPr lang="fr-CH" dirty="0" smtClean="0"/>
              <a:t>  </a:t>
            </a:r>
          </a:p>
          <a:p>
            <a:r>
              <a:rPr lang="fr-CH" dirty="0" smtClean="0"/>
              <a:t>Accès par URL aux symboles de la CIB 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 smtClean="0">
                <a:hlinkClick r:id="rId2"/>
              </a:rPr>
              <a:t>http</a:t>
            </a:r>
            <a:r>
              <a:rPr lang="fr-CH" dirty="0">
                <a:hlinkClick r:id="rId2"/>
              </a:rPr>
              <a:t>://</a:t>
            </a:r>
            <a:r>
              <a:rPr lang="fr-CH" dirty="0" smtClean="0">
                <a:hlinkClick r:id="rId2"/>
              </a:rPr>
              <a:t>web2.wipo.int/ipcpub#symbol=A61G0005060000</a:t>
            </a:r>
            <a:endParaRPr lang="fr-CH" dirty="0" smtClean="0"/>
          </a:p>
          <a:p>
            <a:r>
              <a:rPr lang="fr-CH" dirty="0" smtClean="0"/>
              <a:t>d’autres options et services WEB (voir aide en ligne)</a:t>
            </a:r>
          </a:p>
          <a:p>
            <a:r>
              <a:rPr lang="fr-CH" dirty="0" smtClean="0"/>
              <a:t>Outils de recherche supplémentaires: fin 2013</a:t>
            </a:r>
          </a:p>
          <a:p>
            <a:r>
              <a:rPr lang="fr-CH" dirty="0" smtClean="0"/>
              <a:t>projet de présentation des sous-divisions CPC et FI</a:t>
            </a:r>
          </a:p>
          <a:p>
            <a:r>
              <a:rPr lang="fr-CH" dirty="0" smtClean="0"/>
              <a:t>Autres produits dérivés et formats sont disponibles, par exemple pour la </a:t>
            </a:r>
            <a:r>
              <a:rPr lang="fr-CH" dirty="0" smtClean="0">
                <a:hlinkClick r:id="rId3"/>
              </a:rPr>
              <a:t>CIB 2013.01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 smtClean="0"/>
          </a:p>
          <a:p>
            <a:endParaRPr lang="fr-CH" dirty="0"/>
          </a:p>
          <a:p>
            <a:pPr marL="0" indent="0">
              <a:buNone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7425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Versions </a:t>
            </a:r>
            <a:r>
              <a:rPr lang="fr-CH" dirty="0"/>
              <a:t>nationales de la CIB </a:t>
            </a:r>
            <a:r>
              <a:rPr lang="fr-CH" dirty="0" smtClean="0"/>
              <a:t>et autres systèmes de classifications</a:t>
            </a:r>
            <a:endParaRPr lang="fr-CH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fr-CH" dirty="0" smtClean="0"/>
              <a:t>Accès par la passerelle CIB sous </a:t>
            </a:r>
            <a:r>
              <a:rPr lang="fr-CH" dirty="0" smtClean="0">
                <a:hlinkClick r:id="rId2"/>
              </a:rPr>
              <a:t>http</a:t>
            </a:r>
            <a:r>
              <a:rPr lang="fr-CH" dirty="0">
                <a:hlinkClick r:id="rId2"/>
              </a:rPr>
              <a:t>://</a:t>
            </a:r>
            <a:r>
              <a:rPr lang="fr-CH" dirty="0" smtClean="0">
                <a:hlinkClick r:id="rId2"/>
              </a:rPr>
              <a:t>web2.wipo.int/ipcpub</a:t>
            </a:r>
            <a:endParaRPr lang="fr-CH" dirty="0" smtClean="0"/>
          </a:p>
          <a:p>
            <a:pPr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Pour certaines l’OMPI fournit</a:t>
            </a:r>
          </a:p>
          <a:p>
            <a:r>
              <a:rPr lang="fr-CH" dirty="0" smtClean="0"/>
              <a:t>Outils d’aide à la création et maintenance de la traduction et publication de chaque édition 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 smtClean="0">
                <a:hlinkClick r:id="rId3"/>
              </a:rPr>
              <a:t>http</a:t>
            </a:r>
            <a:r>
              <a:rPr lang="fr-CH" dirty="0">
                <a:hlinkClick r:id="rId3"/>
              </a:rPr>
              <a:t>://ipc.indprop.gov.sk/ipcpub/#</a:t>
            </a:r>
            <a:r>
              <a:rPr lang="fr-CH" dirty="0" smtClean="0">
                <a:hlinkClick r:id="rId3"/>
              </a:rPr>
              <a:t>lang=sk&amp;symbol=A61G0005060000&amp;edition=20130101&amp;refresh=page</a:t>
            </a:r>
            <a:r>
              <a:rPr lang="fr-CH" dirty="0" smtClean="0"/>
              <a:t> 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802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IPCCAT: classification automatique de texte dans la CIB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Le projet CLAIMS (2003) </a:t>
            </a:r>
          </a:p>
          <a:p>
            <a:pPr eaLnBrk="1" hangingPunct="1">
              <a:buFontTx/>
              <a:buNone/>
            </a:pPr>
            <a:endParaRPr lang="fr-CH" dirty="0" smtClean="0"/>
          </a:p>
          <a:p>
            <a:r>
              <a:rPr lang="fr-CH" dirty="0" smtClean="0"/>
              <a:t>10 ans de partenariat avec le personnel de </a:t>
            </a:r>
            <a:r>
              <a:rPr lang="fr-CH" dirty="0" err="1" smtClean="0"/>
              <a:t>Simpleshift</a:t>
            </a:r>
            <a:endParaRPr lang="fr-CH" dirty="0" smtClean="0"/>
          </a:p>
          <a:p>
            <a:r>
              <a:rPr lang="fr-CH" dirty="0" smtClean="0"/>
              <a:t> Cible initiale: assistance aux petits office de brevets</a:t>
            </a:r>
          </a:p>
          <a:p>
            <a:r>
              <a:rPr lang="fr-CH" dirty="0" smtClean="0"/>
              <a:t>Bons résultats sur un sous-ensemble de la CIB</a:t>
            </a:r>
          </a:p>
          <a:p>
            <a:r>
              <a:rPr lang="fr-CH" dirty="0" smtClean="0"/>
              <a:t>Amélioration par contribution humaine simple</a:t>
            </a:r>
          </a:p>
          <a:p>
            <a:r>
              <a:rPr lang="fr-CH" dirty="0" smtClean="0"/>
              <a:t>Collection d’entrainement téléchargée régulièrement depuis 10 ans par des instituts de recherche</a:t>
            </a:r>
          </a:p>
          <a:p>
            <a:r>
              <a:rPr lang="fr-CH" dirty="0" smtClean="0"/>
              <a:t>IPCCAT référence étalon dans le monde de la catégorisation</a:t>
            </a:r>
          </a:p>
        </p:txBody>
      </p:sp>
    </p:spTree>
    <p:extLst>
      <p:ext uri="{BB962C8B-B14F-4D97-AF65-F5344CB8AC3E}">
        <p14:creationId xmlns:p14="http://schemas.microsoft.com/office/powerpoint/2010/main" val="35050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pui_informatique_CIB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Appui_informatique_CIB</Template>
  <TotalTime>655</TotalTime>
  <Words>526</Words>
  <Application>Microsoft Office PowerPoint</Application>
  <PresentationFormat>On-screen Show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Appui_informatique_CIB</vt:lpstr>
      <vt:lpstr>PowerPoint Presentation</vt:lpstr>
      <vt:lpstr>Agenda</vt:lpstr>
      <vt:lpstr>Où trouver ces ressources?</vt:lpstr>
      <vt:lpstr>Révision de la CIB</vt:lpstr>
      <vt:lpstr>Coopération des ressources IT de la CIB</vt:lpstr>
      <vt:lpstr>Les fichiers maîtres de la CIB sous divers formats</vt:lpstr>
      <vt:lpstr>La publication officielle de la CIB</vt:lpstr>
      <vt:lpstr>Versions nationales de la CIB et autres systèmes de classifications</vt:lpstr>
      <vt:lpstr>IPCCAT: classification automatique de texte dans la CIB</vt:lpstr>
      <vt:lpstr>IPCCAT: classification automatique de texte dans la CIB</vt:lpstr>
      <vt:lpstr>Contacts OMPI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FIEVET Patrick</dc:creator>
  <cp:lastModifiedBy>CONDE YUBERO Consuelo</cp:lastModifiedBy>
  <cp:revision>25</cp:revision>
  <dcterms:created xsi:type="dcterms:W3CDTF">2013-09-23T10:21:18Z</dcterms:created>
  <dcterms:modified xsi:type="dcterms:W3CDTF">2013-09-24T12:58:57Z</dcterms:modified>
</cp:coreProperties>
</file>