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9" r:id="rId4"/>
    <p:sldId id="263" r:id="rId5"/>
    <p:sldId id="260" r:id="rId6"/>
    <p:sldId id="257" r:id="rId7"/>
    <p:sldId id="262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FF7"/>
    <a:srgbClr val="D2DE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1" d="100"/>
          <a:sy n="71" d="100"/>
        </p:scale>
        <p:origin x="82" y="6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F0D89-A9BA-4492-A9A7-4AE7D8109401}" type="datetimeFigureOut">
              <a:rPr lang="fr-FR" smtClean="0"/>
              <a:t>20/09/2013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4744D-6F2C-41B6-9694-2BBDFAF889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1501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F0D89-A9BA-4492-A9A7-4AE7D8109401}" type="datetimeFigureOut">
              <a:rPr lang="fr-FR" smtClean="0"/>
              <a:t>20/09/2013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4744D-6F2C-41B6-9694-2BBDFAF889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1549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F0D89-A9BA-4492-A9A7-4AE7D8109401}" type="datetimeFigureOut">
              <a:rPr lang="fr-FR" smtClean="0"/>
              <a:t>20/09/2013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4744D-6F2C-41B6-9694-2BBDFAF889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5885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F0D89-A9BA-4492-A9A7-4AE7D8109401}" type="datetimeFigureOut">
              <a:rPr lang="fr-FR" smtClean="0"/>
              <a:t>20/09/2013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4744D-6F2C-41B6-9694-2BBDFAF889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3642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F0D89-A9BA-4492-A9A7-4AE7D8109401}" type="datetimeFigureOut">
              <a:rPr lang="fr-FR" smtClean="0"/>
              <a:t>20/09/2013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4744D-6F2C-41B6-9694-2BBDFAF889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674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F0D89-A9BA-4492-A9A7-4AE7D8109401}" type="datetimeFigureOut">
              <a:rPr lang="fr-FR" smtClean="0"/>
              <a:t>20/09/2013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4744D-6F2C-41B6-9694-2BBDFAF889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7213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F0D89-A9BA-4492-A9A7-4AE7D8109401}" type="datetimeFigureOut">
              <a:rPr lang="fr-FR" smtClean="0"/>
              <a:t>20/09/2013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4744D-6F2C-41B6-9694-2BBDFAF889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8179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F0D89-A9BA-4492-A9A7-4AE7D8109401}" type="datetimeFigureOut">
              <a:rPr lang="fr-FR" smtClean="0"/>
              <a:t>20/09/2013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4744D-6F2C-41B6-9694-2BBDFAF889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4069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F0D89-A9BA-4492-A9A7-4AE7D8109401}" type="datetimeFigureOut">
              <a:rPr lang="fr-FR" smtClean="0"/>
              <a:t>20/09/2013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4744D-6F2C-41B6-9694-2BBDFAF889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4860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F0D89-A9BA-4492-A9A7-4AE7D8109401}" type="datetimeFigureOut">
              <a:rPr lang="fr-FR" smtClean="0"/>
              <a:t>20/09/2013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4744D-6F2C-41B6-9694-2BBDFAF889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5623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F0D89-A9BA-4492-A9A7-4AE7D8109401}" type="datetimeFigureOut">
              <a:rPr lang="fr-FR" smtClean="0"/>
              <a:t>20/09/2013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4744D-6F2C-41B6-9694-2BBDFAF889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5318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1F0D89-A9BA-4492-A9A7-4AE7D8109401}" type="datetimeFigureOut">
              <a:rPr lang="fr-FR" smtClean="0"/>
              <a:t>20/09/2013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84744D-6F2C-41B6-9694-2BBDFAF889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9230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3.wipo.int/ipccat/faces/pages/Start.jsp?locale=fr" TargetMode="External"/><Relationship Id="rId2" Type="http://schemas.openxmlformats.org/officeDocument/2006/relationships/hyperlink" Target="http://www.wipo.int/ipccat/axis2/services/ipccatws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patentscope.wipo.int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24346" y="1500559"/>
            <a:ext cx="11152096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fr-FR" sz="20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But du logiciel</a:t>
            </a:r>
          </a:p>
          <a:p>
            <a:pPr marL="720725" lvl="0">
              <a:spcAft>
                <a:spcPts val="600"/>
              </a:spcAft>
            </a:pPr>
            <a:r>
              <a:rPr lang="fr-F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Aider les examinateurs et les agents de brevets à trouver la ou les catégories pertinentes de la CIB à partir du texte d’une demande de brevet (généralement l’abrégé). </a:t>
            </a:r>
            <a:endParaRPr lang="fr-FR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754420" y="398031"/>
            <a:ext cx="47463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Présentation détaillée d’IPCCAT</a:t>
            </a:r>
            <a:endParaRPr lang="fr-FR" sz="2800" dirty="0"/>
          </a:p>
        </p:txBody>
      </p:sp>
      <p:sp>
        <p:nvSpPr>
          <p:cNvPr id="6" name="Rectangle 5"/>
          <p:cNvSpPr/>
          <p:nvPr/>
        </p:nvSpPr>
        <p:spPr>
          <a:xfrm>
            <a:off x="743126" y="3035062"/>
            <a:ext cx="11133315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fr-FR" sz="20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Principes généraux de fonctionnement</a:t>
            </a:r>
          </a:p>
          <a:p>
            <a:pPr marL="1057275" lvl="0" indent="-342900">
              <a:spcAft>
                <a:spcPts val="600"/>
              </a:spcAft>
              <a:buFontTx/>
              <a:buChar char="-"/>
            </a:pPr>
            <a:r>
              <a:rPr lang="fr-F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Entraînement: IPCCAT parcourt plusieurs millions de brevets déjà classés et attribue à chaque groupe de mots des pondérations par rapport aux différentes catégories existantes (« réseau de neurones »)</a:t>
            </a:r>
          </a:p>
          <a:p>
            <a:pPr marL="1057275" lvl="0" indent="-342900">
              <a:spcAft>
                <a:spcPts val="600"/>
              </a:spcAft>
              <a:buFontTx/>
              <a:buChar char="-"/>
            </a:pPr>
            <a:r>
              <a:rPr lang="fr-F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Consultation:  IPCCAT calcule la probabilité que le texte appartienne aux différentes catégories existantes et affiche les catégories les plus probables</a:t>
            </a:r>
          </a:p>
          <a:p>
            <a:pPr marL="1057275" lvl="0" indent="-342900">
              <a:spcAft>
                <a:spcPts val="600"/>
              </a:spcAft>
              <a:buFontTx/>
              <a:buChar char="-"/>
            </a:pPr>
            <a:r>
              <a:rPr lang="fr-F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système peut proposer des catégories aux niveaux Classe, Sous-Classe et Groupes Principaux de la CIB.</a:t>
            </a:r>
            <a:endParaRPr lang="fr-FR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5610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410908" y="162713"/>
            <a:ext cx="33289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Accès public à IPCCAT</a:t>
            </a:r>
            <a:endParaRPr lang="fr-FR" sz="2800" dirty="0"/>
          </a:p>
        </p:txBody>
      </p:sp>
      <p:sp>
        <p:nvSpPr>
          <p:cNvPr id="4" name="Rectangle 3"/>
          <p:cNvSpPr/>
          <p:nvPr/>
        </p:nvSpPr>
        <p:spPr>
          <a:xfrm>
            <a:off x="680369" y="5062865"/>
            <a:ext cx="10755009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fr-FR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 un Web Service (machine / machine) : </a:t>
            </a:r>
            <a:r>
              <a:rPr lang="en-US" sz="2000" u="sng" dirty="0">
                <a:hlinkClick r:id="rId2"/>
              </a:rPr>
              <a:t>https://www3.wipo.int/ipccat/axis2/services/ipccatws</a:t>
            </a:r>
            <a:endParaRPr lang="fr-FR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0245970" y="2852590"/>
            <a:ext cx="1620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Démonstration</a:t>
            </a:r>
            <a:endParaRPr lang="fr-FR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528670" y="5472309"/>
            <a:ext cx="1115997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FR" dirty="0" smtClean="0"/>
              <a:t>Exemple d’intégration: une demande de brevet arrive dans un système de gestion électronique de documents </a:t>
            </a:r>
          </a:p>
          <a:p>
            <a:pPr marL="285750" indent="-285750">
              <a:buFontTx/>
              <a:buChar char="-"/>
            </a:pPr>
            <a:r>
              <a:rPr lang="fr-FR" dirty="0"/>
              <a:t>L</a:t>
            </a:r>
            <a:r>
              <a:rPr lang="fr-FR" dirty="0" smtClean="0"/>
              <a:t>e système doit lui attribuer un ou plusieurs codes de la CIB</a:t>
            </a:r>
          </a:p>
          <a:p>
            <a:pPr marL="285750" indent="-285750">
              <a:buFontTx/>
              <a:buChar char="-"/>
            </a:pPr>
            <a:r>
              <a:rPr lang="fr-FR" dirty="0"/>
              <a:t>I</a:t>
            </a:r>
            <a:r>
              <a:rPr lang="fr-FR" dirty="0" smtClean="0"/>
              <a:t>l appelle le Web Service d’IPCCAT et lui transmet le texte de l’abrégé avec la langue et le niveau de la CIB demandé</a:t>
            </a:r>
          </a:p>
          <a:p>
            <a:pPr marL="285750" indent="-285750">
              <a:buFontTx/>
              <a:buChar char="-"/>
            </a:pPr>
            <a:r>
              <a:rPr lang="fr-FR" dirty="0" smtClean="0"/>
              <a:t>IPCCAT lui retourne la liste des codes avec un indicateur de confiance.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327856" y="761978"/>
            <a:ext cx="11699193" cy="7363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fr-FR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 une interface graphique (homme / machine) </a:t>
            </a:r>
            <a:r>
              <a:rPr lang="fr-F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fr-CH" u="sng" dirty="0" smtClean="0">
                <a:hlinkClick r:id="rId3"/>
              </a:rPr>
              <a:t>https</a:t>
            </a:r>
            <a:r>
              <a:rPr lang="fr-CH" u="sng" dirty="0">
                <a:hlinkClick r:id="rId3"/>
              </a:rPr>
              <a:t>://www3.wipo.int/ipccat/faces/pages/Start.jsp?locale=fr</a:t>
            </a:r>
            <a:r>
              <a:rPr lang="fr-CH" dirty="0"/>
              <a:t> </a:t>
            </a:r>
            <a:endParaRPr lang="fr-FR" dirty="0"/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fr-FR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Bouton d’action : Suivant 9">
            <a:hlinkClick r:id="rId3" highlightClick="1"/>
          </p:cNvPr>
          <p:cNvSpPr/>
          <p:nvPr/>
        </p:nvSpPr>
        <p:spPr>
          <a:xfrm>
            <a:off x="10210801" y="3177036"/>
            <a:ext cx="1688123" cy="539262"/>
          </a:xfrm>
          <a:prstGeom prst="actionButtonForwardNex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52400" h="152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900" y="1198269"/>
            <a:ext cx="9654248" cy="3825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62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18186" y="313888"/>
            <a:ext cx="7548283" cy="1014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Aft>
                <a:spcPts val="0"/>
              </a:spcAft>
            </a:pPr>
            <a:r>
              <a:rPr lang="fr-FR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Analyse de faisabilité du classement automatique</a:t>
            </a:r>
          </a:p>
          <a:p>
            <a:pPr lvl="0" algn="ctr">
              <a:lnSpc>
                <a:spcPct val="107000"/>
              </a:lnSpc>
              <a:spcAft>
                <a:spcPts val="0"/>
              </a:spcAft>
            </a:pPr>
            <a:r>
              <a:rPr lang="fr-FR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 niveau Groupes de la CIB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788017" y="1495158"/>
            <a:ext cx="907639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dirty="0" smtClean="0"/>
              <a:t>Il est plus difficile de classer automatiquement des brevets au niveau Groupes</a:t>
            </a:r>
          </a:p>
          <a:p>
            <a:r>
              <a:rPr lang="fr-FR" sz="2200" dirty="0" smtClean="0"/>
              <a:t>en raison du nombre de catégories possibles.</a:t>
            </a:r>
            <a:endParaRPr lang="fr-FR" sz="2200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2246686"/>
              </p:ext>
            </p:extLst>
          </p:nvPr>
        </p:nvGraphicFramePr>
        <p:xfrm>
          <a:off x="2099036" y="3021752"/>
          <a:ext cx="8031933" cy="30161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71701"/>
                <a:gridCol w="1980116"/>
                <a:gridCol w="1980116"/>
              </a:tblGrid>
              <a:tr h="8617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noProof="0" dirty="0" smtClean="0">
                          <a:effectLst/>
                        </a:rPr>
                        <a:t>Niveau de la CIB</a:t>
                      </a:r>
                      <a:endParaRPr lang="fr-FR" sz="2000" noProof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noProof="0" dirty="0" smtClean="0">
                          <a:effectLst/>
                        </a:rPr>
                        <a:t>Nombre de</a:t>
                      </a:r>
                      <a:br>
                        <a:rPr lang="fr-FR" sz="2000" noProof="0" dirty="0" smtClean="0">
                          <a:effectLst/>
                        </a:rPr>
                      </a:br>
                      <a:r>
                        <a:rPr lang="fr-FR" sz="2000" noProof="0" dirty="0" smtClean="0">
                          <a:effectLst/>
                        </a:rPr>
                        <a:t>catégories</a:t>
                      </a:r>
                      <a:endParaRPr lang="fr-FR" sz="2000" noProof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noProof="0" dirty="0" smtClean="0">
                          <a:effectLst/>
                        </a:rPr>
                        <a:t>Précision de la classification (%)</a:t>
                      </a:r>
                      <a:endParaRPr lang="fr-FR" sz="2000" noProof="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4308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noProof="0" dirty="0" smtClean="0">
                          <a:solidFill>
                            <a:schemeClr val="tx1"/>
                          </a:solidFill>
                          <a:effectLst/>
                        </a:rPr>
                        <a:t>Sections</a:t>
                      </a:r>
                      <a:endParaRPr lang="fr-FR" sz="2000" noProof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8</a:t>
                      </a:r>
                      <a:endParaRPr lang="fr-FR" sz="20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97.43</a:t>
                      </a:r>
                      <a:endParaRPr lang="fr-FR" sz="20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4308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noProof="0" dirty="0" smtClean="0">
                          <a:solidFill>
                            <a:schemeClr val="tx1"/>
                          </a:solidFill>
                          <a:effectLst/>
                        </a:rPr>
                        <a:t>Classes</a:t>
                      </a:r>
                      <a:endParaRPr lang="fr-FR" sz="2000" noProof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121</a:t>
                      </a:r>
                      <a:endParaRPr lang="fr-FR" sz="20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91.16</a:t>
                      </a:r>
                      <a:endParaRPr lang="fr-FR" sz="20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4308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noProof="0" dirty="0" smtClean="0">
                          <a:solidFill>
                            <a:schemeClr val="tx1"/>
                          </a:solidFill>
                          <a:effectLst/>
                        </a:rPr>
                        <a:t>Sous-Classes</a:t>
                      </a:r>
                      <a:endParaRPr lang="fr-FR" sz="2000" noProof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620</a:t>
                      </a:r>
                      <a:endParaRPr lang="fr-FR" sz="20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87.29</a:t>
                      </a:r>
                      <a:endParaRPr lang="fr-FR" sz="20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4308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noProof="0" dirty="0" smtClean="0">
                          <a:solidFill>
                            <a:schemeClr val="tx1"/>
                          </a:solidFill>
                          <a:effectLst/>
                        </a:rPr>
                        <a:t>Groupes principaux</a:t>
                      </a:r>
                      <a:endParaRPr lang="fr-FR" sz="2000" noProof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6 731</a:t>
                      </a:r>
                      <a:endParaRPr lang="fr-FR" sz="20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80.42</a:t>
                      </a:r>
                      <a:endParaRPr lang="fr-FR" sz="20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4308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noProof="0" dirty="0" smtClean="0">
                          <a:solidFill>
                            <a:schemeClr val="tx1"/>
                          </a:solidFill>
                          <a:effectLst/>
                        </a:rPr>
                        <a:t>Groupes</a:t>
                      </a:r>
                      <a:endParaRPr lang="fr-FR" sz="2000" noProof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60 042</a:t>
                      </a:r>
                      <a:endParaRPr lang="fr-FR" sz="20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70.98</a:t>
                      </a:r>
                      <a:endParaRPr lang="fr-FR" sz="20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708191" y="2402304"/>
            <a:ext cx="935416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dirty="0" smtClean="0"/>
              <a:t>Néanmoins le test effectué en juillet 2013 a donné des résultats encourageants :</a:t>
            </a:r>
            <a:endParaRPr lang="fr-FR" sz="2200" dirty="0"/>
          </a:p>
        </p:txBody>
      </p:sp>
      <p:sp>
        <p:nvSpPr>
          <p:cNvPr id="7" name="ZoneTexte 6"/>
          <p:cNvSpPr txBox="1"/>
          <p:nvPr/>
        </p:nvSpPr>
        <p:spPr>
          <a:xfrm>
            <a:off x="2017485" y="6284686"/>
            <a:ext cx="8373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smtClean="0"/>
              <a:t>Système entraîné sur 18’427’000 documents et testé sur 969’988 documents en anglais.</a:t>
            </a:r>
            <a:endParaRPr lang="fr-FR" i="1" dirty="0"/>
          </a:p>
        </p:txBody>
      </p:sp>
    </p:spTree>
    <p:extLst>
      <p:ext uri="{BB962C8B-B14F-4D97-AF65-F5344CB8AC3E}">
        <p14:creationId xmlns:p14="http://schemas.microsoft.com/office/powerpoint/2010/main" val="268577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87387" y="394908"/>
            <a:ext cx="789252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Autres applications potentielles de cette  technologie</a:t>
            </a:r>
          </a:p>
          <a:p>
            <a:pPr algn="ctr"/>
            <a:r>
              <a:rPr lang="fr-FR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(Patrick Fiévet)</a:t>
            </a:r>
            <a:endParaRPr lang="fr-FR" sz="2800" dirty="0"/>
          </a:p>
        </p:txBody>
      </p:sp>
      <p:sp>
        <p:nvSpPr>
          <p:cNvPr id="3" name="Rectangle 2"/>
          <p:cNvSpPr/>
          <p:nvPr/>
        </p:nvSpPr>
        <p:spPr>
          <a:xfrm>
            <a:off x="756620" y="1537428"/>
            <a:ext cx="10544425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fr-FR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Routage automatique de documents technique par catégorisation dans la CIB</a:t>
            </a:r>
          </a:p>
          <a:p>
            <a:pPr marL="800100" lvl="1" indent="-342900">
              <a:spcAft>
                <a:spcPts val="600"/>
              </a:spcAft>
              <a:buFontTx/>
              <a:buChar char="-"/>
            </a:pPr>
            <a:r>
              <a:rPr lang="fr-F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Lorsque les documents </a:t>
            </a: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d’une domaine de la CIB sont à traiter par une même entité (par exemple la traduction)</a:t>
            </a:r>
          </a:p>
        </p:txBody>
      </p:sp>
      <p:sp>
        <p:nvSpPr>
          <p:cNvPr id="4" name="Rectangle 3"/>
          <p:cNvSpPr/>
          <p:nvPr/>
        </p:nvSpPr>
        <p:spPr>
          <a:xfrm>
            <a:off x="862128" y="3272433"/>
            <a:ext cx="10544425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fr-FR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Amélioration du reclassement automatique en fin de projet de révision de la CIB</a:t>
            </a:r>
          </a:p>
          <a:p>
            <a:pPr marL="800100" lvl="1" indent="-342900">
              <a:spcAft>
                <a:spcPts val="600"/>
              </a:spcAft>
              <a:buFontTx/>
              <a:buChar char="-"/>
            </a:pPr>
            <a:r>
              <a:rPr lang="fr-F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documents </a:t>
            </a: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déjà reclassés dans une langue servent d’amorce pour </a:t>
            </a: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l’entraînement d’outils de catégorisation dans </a:t>
            </a:r>
            <a:r>
              <a:rPr lang="fr-F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une autre langue (utilisation des familles de brevets)</a:t>
            </a:r>
          </a:p>
          <a:p>
            <a:pPr marL="800100" lvl="1" indent="-342900">
              <a:spcAft>
                <a:spcPts val="600"/>
              </a:spcAft>
              <a:buFontTx/>
              <a:buChar char="-"/>
            </a:pPr>
            <a:r>
              <a:rPr lang="fr-F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prédiction de la </a:t>
            </a:r>
            <a:r>
              <a:rPr lang="fr-F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catégorisation </a:t>
            </a:r>
            <a:r>
              <a:rPr lang="fr-F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sont limitées par les candidats CIB possibles (RCL)</a:t>
            </a:r>
          </a:p>
          <a:p>
            <a:pPr marL="800100" lvl="1" indent="-342900">
              <a:spcAft>
                <a:spcPts val="600"/>
              </a:spcAft>
              <a:buFontTx/>
              <a:buChar char="-"/>
            </a:pP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fr-FR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atégorisation dans un voisinage limité (par exemple au sein d’une sous-classe de la CIB)</a:t>
            </a:r>
          </a:p>
        </p:txBody>
      </p:sp>
    </p:spTree>
    <p:extLst>
      <p:ext uri="{BB962C8B-B14F-4D97-AF65-F5344CB8AC3E}">
        <p14:creationId xmlns:p14="http://schemas.microsoft.com/office/powerpoint/2010/main" val="223080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87387" y="394908"/>
            <a:ext cx="789252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Importance de la qualité de la collection </a:t>
            </a:r>
            <a:r>
              <a:rPr lang="fr-FR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d’entraînement </a:t>
            </a:r>
            <a:r>
              <a:rPr lang="fr-FR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pour IPCCAT</a:t>
            </a:r>
          </a:p>
          <a:p>
            <a:pPr algn="ctr"/>
            <a:r>
              <a:rPr lang="fr-FR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(Patrick Fiévet)</a:t>
            </a:r>
            <a:endParaRPr lang="fr-FR" sz="2800" dirty="0"/>
          </a:p>
        </p:txBody>
      </p:sp>
      <p:sp>
        <p:nvSpPr>
          <p:cNvPr id="3" name="Rectangle 2"/>
          <p:cNvSpPr/>
          <p:nvPr/>
        </p:nvSpPr>
        <p:spPr>
          <a:xfrm>
            <a:off x="756620" y="1961982"/>
            <a:ext cx="10544425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fr-F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qualité des prédictions d’IPCCAT est fidèle à celle</a:t>
            </a:r>
            <a:r>
              <a:rPr lang="fr-FR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des </a:t>
            </a:r>
            <a:r>
              <a:rPr lang="fr-FR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classifications </a:t>
            </a:r>
            <a:r>
              <a:rPr lang="fr-FR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 jeu </a:t>
            </a:r>
            <a:r>
              <a:rPr lang="fr-FR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d’entraînement</a:t>
            </a:r>
            <a:r>
              <a:rPr lang="fr-F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il est donc important pour celui-ci:</a:t>
            </a:r>
          </a:p>
          <a:p>
            <a:pPr marL="800100" lvl="1" indent="-342900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fr-FR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couvrir les domaines de la CIB potentiellement considérés par suffisamment de documents associés à </a:t>
            </a:r>
            <a:r>
              <a:rPr lang="fr-FR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 </a:t>
            </a:r>
            <a:r>
              <a:rPr lang="fr-FR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classement </a:t>
            </a:r>
            <a:r>
              <a:rPr lang="fr-FR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</a:t>
            </a:r>
            <a:r>
              <a:rPr lang="fr-FR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bonne </a:t>
            </a: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qualité dans la CIB </a:t>
            </a:r>
            <a:endParaRPr lang="fr-FR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fr-F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D’essayer d’améliorer le pouvoir discriminant et représentatif  dans chaque catégorie de la CIB</a:t>
            </a:r>
            <a:endParaRPr lang="fr-FR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62128" y="4417112"/>
            <a:ext cx="10544425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fr-F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source de documents d’entrainement d’IPCCAT est DOCDB XML</a:t>
            </a:r>
          </a:p>
          <a:p>
            <a:pPr marL="342900" lvl="0" indent="-342900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fr-F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perspectives d’a</a:t>
            </a:r>
            <a:r>
              <a:rPr lang="fr-FR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mélioration d’IPCCAT sont désormais orientées</a:t>
            </a:r>
            <a:r>
              <a:rPr lang="fr-F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vers une amélioration sensible de l’algorithme de sélection de ces documents</a:t>
            </a:r>
          </a:p>
        </p:txBody>
      </p:sp>
    </p:spTree>
    <p:extLst>
      <p:ext uri="{BB962C8B-B14F-4D97-AF65-F5344CB8AC3E}">
        <p14:creationId xmlns:p14="http://schemas.microsoft.com/office/powerpoint/2010/main" val="3947472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56620" y="1537428"/>
            <a:ext cx="1054442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fr-FR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Bref historique de la traduction automatique</a:t>
            </a:r>
          </a:p>
          <a:p>
            <a:pPr marL="800100" lvl="1" indent="-342900">
              <a:spcAft>
                <a:spcPts val="600"/>
              </a:spcAft>
              <a:buFontTx/>
              <a:buChar char="-"/>
            </a:pPr>
            <a:r>
              <a:rPr lang="fr-F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Depuis les années 1950: projets surtout axés sur les systèmes à base de règles (analyses syntaxique et sémantique)</a:t>
            </a:r>
          </a:p>
          <a:p>
            <a:pPr marL="800100" lvl="1" indent="-342900">
              <a:spcAft>
                <a:spcPts val="600"/>
              </a:spcAft>
              <a:buFontTx/>
              <a:buChar char="-"/>
            </a:pPr>
            <a:r>
              <a:rPr lang="fr-FR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Systèmes coûteux à créer et à adapter ; résultats médiocres</a:t>
            </a:r>
            <a:endParaRPr lang="fr-FR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174030" y="353819"/>
            <a:ext cx="988604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 mot sur la traduction automatique et ses applications possibles</a:t>
            </a:r>
          </a:p>
          <a:p>
            <a:pPr algn="ctr"/>
            <a:r>
              <a:rPr lang="fr-FR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dans le domaine de la propriété intellectuelle</a:t>
            </a:r>
            <a:endParaRPr lang="fr-FR" sz="2800" dirty="0"/>
          </a:p>
        </p:txBody>
      </p:sp>
      <p:sp>
        <p:nvSpPr>
          <p:cNvPr id="7" name="Rectangle 6"/>
          <p:cNvSpPr/>
          <p:nvPr/>
        </p:nvSpPr>
        <p:spPr>
          <a:xfrm>
            <a:off x="756620" y="5037459"/>
            <a:ext cx="1098990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fr-FR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Application au domaine de la propriété intellectuelle et à la CIB: intérêt et difficultés</a:t>
            </a:r>
          </a:p>
          <a:p>
            <a:pPr marL="800100" lvl="1" indent="-342900">
              <a:spcAft>
                <a:spcPts val="600"/>
              </a:spcAft>
              <a:buFontTx/>
              <a:buChar char="-"/>
            </a:pPr>
            <a:r>
              <a:rPr lang="fr-FR" sz="2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Intérêt: pouvoir consulter des brevets qui n’ont pas été traduits en français ou en anglais</a:t>
            </a:r>
          </a:p>
          <a:p>
            <a:pPr marL="800100" lvl="1" indent="-342900">
              <a:spcAft>
                <a:spcPts val="600"/>
              </a:spcAft>
              <a:buFontTx/>
              <a:buChar char="-"/>
            </a:pPr>
            <a:r>
              <a:rPr lang="fr-FR" sz="2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Difficultés: 1) Technologiques  2</a:t>
            </a:r>
            <a:r>
              <a:rPr lang="fr-FR" sz="2000" smtClean="0">
                <a:latin typeface="Calibri" panose="020F0502020204030204" pitchFamily="34" charset="0"/>
                <a:cs typeface="Times New Roman" panose="02020603050405020304" pitchFamily="18" charset="0"/>
              </a:rPr>
              <a:t>) Manque  </a:t>
            </a:r>
            <a:r>
              <a:rPr lang="fr-FR" sz="2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de corpus d’entraînement bilingues</a:t>
            </a:r>
            <a:endParaRPr lang="fr-FR" sz="2000" dirty="0"/>
          </a:p>
        </p:txBody>
      </p:sp>
      <p:sp>
        <p:nvSpPr>
          <p:cNvPr id="8" name="Rectangle 7"/>
          <p:cNvSpPr/>
          <p:nvPr/>
        </p:nvSpPr>
        <p:spPr>
          <a:xfrm>
            <a:off x="758411" y="3264579"/>
            <a:ext cx="10542634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fr-FR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Situation actuelle et évolutions prochaines</a:t>
            </a:r>
          </a:p>
          <a:p>
            <a:pPr marL="800100" lvl="1" indent="-342900">
              <a:spcAft>
                <a:spcPts val="600"/>
              </a:spcAft>
              <a:buFontTx/>
              <a:buChar char="-"/>
            </a:pPr>
            <a:r>
              <a:rPr lang="fr-FR" sz="2000" dirty="0" smtClean="0"/>
              <a:t>Depuis le milieu des années 2000: systèmes purement statistiques</a:t>
            </a:r>
          </a:p>
          <a:p>
            <a:pPr marL="800100" lvl="1" indent="-342900">
              <a:spcAft>
                <a:spcPts val="600"/>
              </a:spcAft>
              <a:buFontTx/>
              <a:buChar char="-"/>
            </a:pPr>
            <a:r>
              <a:rPr lang="fr-FR" sz="2000" dirty="0" smtClean="0"/>
              <a:t>Plus rapides  et moins coûteux à construire et adapter, résultats un peu meilleurs</a:t>
            </a:r>
          </a:p>
          <a:p>
            <a:pPr marL="800100" lvl="1" indent="-342900">
              <a:spcAft>
                <a:spcPts val="600"/>
              </a:spcAft>
              <a:buFontTx/>
              <a:buChar char="-"/>
            </a:pPr>
            <a:r>
              <a:rPr lang="fr-FR" sz="2000" dirty="0" smtClean="0"/>
              <a:t>Évolution actuelle: systèmes hybrides statistiques + règles</a:t>
            </a:r>
          </a:p>
        </p:txBody>
      </p:sp>
    </p:spTree>
    <p:extLst>
      <p:ext uri="{BB962C8B-B14F-4D97-AF65-F5344CB8AC3E}">
        <p14:creationId xmlns:p14="http://schemas.microsoft.com/office/powerpoint/2010/main" val="150951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660524" y="178584"/>
            <a:ext cx="681545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Exemple de traduction automatique</a:t>
            </a:r>
          </a:p>
          <a:p>
            <a:pPr algn="ctr"/>
            <a:r>
              <a:rPr lang="fr-FR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dans le domaine des brevets : PATENTSCOPE</a:t>
            </a:r>
            <a:endParaRPr lang="fr-FR" sz="28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4523" y="3738015"/>
            <a:ext cx="9420225" cy="2790825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379501" y="1269356"/>
            <a:ext cx="7372146" cy="1000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300"/>
              </a:spcAft>
            </a:pPr>
            <a:r>
              <a:rPr lang="fr-FR" dirty="0" smtClean="0"/>
              <a:t>PATENTSCOPE est un outil de recherche de brevets créé et publié par l’OMPI.</a:t>
            </a:r>
          </a:p>
          <a:p>
            <a:pPr>
              <a:spcAft>
                <a:spcPts val="300"/>
              </a:spcAft>
            </a:pPr>
            <a:r>
              <a:rPr lang="fr-FR" dirty="0" smtClean="0"/>
              <a:t>Il est disponible au public à cette </a:t>
            </a:r>
            <a:r>
              <a:rPr lang="fr-FR" dirty="0"/>
              <a:t>adresse: </a:t>
            </a:r>
            <a:r>
              <a:rPr lang="fr-FR" dirty="0">
                <a:hlinkClick r:id="rId3"/>
              </a:rPr>
              <a:t>http://patentscope.wipo.int</a:t>
            </a:r>
            <a:r>
              <a:rPr lang="fr-FR" dirty="0" smtClean="0">
                <a:hlinkClick r:id="rId3"/>
              </a:rPr>
              <a:t>/</a:t>
            </a:r>
            <a:r>
              <a:rPr lang="fr-FR" dirty="0" smtClean="0"/>
              <a:t> </a:t>
            </a:r>
          </a:p>
          <a:p>
            <a:pPr>
              <a:spcAft>
                <a:spcPts val="300"/>
              </a:spcAft>
            </a:pPr>
            <a:r>
              <a:rPr lang="fr-FR" dirty="0" smtClean="0"/>
              <a:t>Il dispose d’un module de traduction automatique:</a:t>
            </a:r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5846" y="2282991"/>
            <a:ext cx="6705600" cy="657225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379145" y="3334215"/>
            <a:ext cx="6357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Voici un exemple de traduction automatique d’anglais en français: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228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</TotalTime>
  <Words>611</Words>
  <Application>Microsoft Office PowerPoint</Application>
  <PresentationFormat>Grand écran</PresentationFormat>
  <Paragraphs>72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Symbol</vt:lpstr>
      <vt:lpstr>Times New Roman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Karim Benzineb</dc:creator>
  <cp:lastModifiedBy>Karim Benzineb</cp:lastModifiedBy>
  <cp:revision>30</cp:revision>
  <dcterms:created xsi:type="dcterms:W3CDTF">2013-09-18T08:29:56Z</dcterms:created>
  <dcterms:modified xsi:type="dcterms:W3CDTF">2013-09-20T15:13:18Z</dcterms:modified>
</cp:coreProperties>
</file>