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3" r:id="rId7"/>
    <p:sldId id="268" r:id="rId8"/>
    <p:sldId id="270" r:id="rId9"/>
    <p:sldId id="271" r:id="rId10"/>
    <p:sldId id="264" r:id="rId11"/>
    <p:sldId id="25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14B16-039E-44C6-9FEB-AD2F9368A6E0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AA93C-F4F4-465C-AB8C-51C0C811F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9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AA93C-F4F4-465C-AB8C-51C0C811F6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19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92225" y="796925"/>
            <a:ext cx="4275138" cy="32051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6069"/>
            <a:ext cx="5028986" cy="385033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AA93C-F4F4-465C-AB8C-51C0C811F64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64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92225" y="796925"/>
            <a:ext cx="4275138" cy="32051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7531"/>
            <a:ext cx="5028986" cy="384887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608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6395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87F44-F69E-422C-8535-CD3109F0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05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FCB04-ABC5-4034-8FA5-EB80B4F80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42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91572-585C-412F-8989-1D611FFE4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25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C082-E2BA-4736-9396-74A260CE7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675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3CD20-1BCC-4C9D-BFDB-3521026AB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4093F-107C-45E0-A025-65FCB919F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62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C7A2C-614A-4DC6-845D-C9FD0CFDC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71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5D710-EA32-43EF-9CFD-E65166C7F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45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8C303-52BA-4743-9C41-48C2380AC6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5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CB6FA-28E1-4D11-A496-3128317E2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0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/>
            </a:lvl1pPr>
          </a:lstStyle>
          <a:p>
            <a:pPr>
              <a:defRPr/>
            </a:pPr>
            <a:fld id="{1AD355A0-319A-494F-80BC-8EAD4028F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eb2.wipo.int/nicepub/edition-20130101/taxonomy/?pagination=no&amp;lang=fr&amp;mode=hierarchical&amp;explanatory_notes=hide&amp;basic_numbers=show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183063"/>
            <a:ext cx="5241925" cy="1333500"/>
          </a:xfrm>
          <a:noFill/>
        </p:spPr>
        <p:txBody>
          <a:bodyPr/>
          <a:lstStyle/>
          <a:p>
            <a:pPr eaLnBrk="1" hangingPunct="1"/>
            <a:r>
              <a:rPr lang="fr-CH" sz="3000" b="1" dirty="0" smtClean="0">
                <a:solidFill>
                  <a:srgbClr val="00408C"/>
                </a:solidFill>
                <a:ea typeface="ヒラギノ角ゴ Pro W3" pitchFamily="1" charset="-128"/>
              </a:rPr>
              <a:t>Classification Internationale des Brevets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6249988" y="5253038"/>
            <a:ext cx="214788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40000"/>
              </a:lnSpc>
            </a:pPr>
            <a:r>
              <a:rPr lang="fr-CH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AROPI - Genève</a:t>
            </a:r>
            <a:endParaRPr lang="fr-CH" sz="1300" dirty="0">
              <a:solidFill>
                <a:srgbClr val="3399FF"/>
              </a:solidFill>
              <a:latin typeface="Arial Black" pitchFamily="34" charset="0"/>
              <a:ea typeface="ヒラギノ角ゴ Pro W3" pitchFamily="1" charset="-128"/>
            </a:endParaRPr>
          </a:p>
          <a:p>
            <a:pPr>
              <a:lnSpc>
                <a:spcPct val="40000"/>
              </a:lnSpc>
            </a:pPr>
            <a:r>
              <a:rPr lang="fr-CH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23 septembre 2013</a:t>
            </a:r>
            <a:endParaRPr lang="fr-CH" sz="1300" dirty="0">
              <a:solidFill>
                <a:srgbClr val="3399FF"/>
              </a:solidFill>
              <a:latin typeface="Arial Black" pitchFamily="34" charset="0"/>
              <a:ea typeface="ヒラギノ角ゴ Pro W3" pitchFamily="1" charset="-128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914400" y="3810000"/>
            <a:ext cx="381000" cy="381000"/>
          </a:xfrm>
          <a:prstGeom prst="rect">
            <a:avLst/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 dirty="0"/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971600" y="5805488"/>
            <a:ext cx="7192913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fr-CH" sz="1800" dirty="0" smtClean="0">
                <a:solidFill>
                  <a:srgbClr val="00408C"/>
                </a:solidFill>
                <a:ea typeface="ヒラギノ角ゴ Pro W3" pitchFamily="1" charset="-128"/>
              </a:rPr>
              <a:t>Antonios Farassopoulos</a:t>
            </a:r>
            <a:endParaRPr lang="fr-CH" sz="1800" dirty="0">
              <a:solidFill>
                <a:srgbClr val="00408C"/>
              </a:solidFill>
              <a:ea typeface="ヒラギノ角ゴ Pro W3" pitchFamily="1" charset="-128"/>
            </a:endParaRPr>
          </a:p>
          <a:p>
            <a:pPr>
              <a:spcBef>
                <a:spcPct val="20000"/>
              </a:spcBef>
            </a:pPr>
            <a:r>
              <a:rPr lang="fr-CH" sz="1800" dirty="0" smtClean="0">
                <a:solidFill>
                  <a:srgbClr val="00408C"/>
                </a:solidFill>
                <a:ea typeface="ヒラギノ角ゴ Pro W3" pitchFamily="1" charset="-128"/>
              </a:rPr>
              <a:t>Directeur - Division des Classifications internationales et des normes </a:t>
            </a:r>
            <a:endParaRPr lang="fr-CH" sz="1800" dirty="0">
              <a:solidFill>
                <a:srgbClr val="00408C"/>
              </a:solidFill>
              <a:ea typeface="ヒラギノ角ゴ Pro W3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371600"/>
          </a:xfrm>
        </p:spPr>
        <p:txBody>
          <a:bodyPr/>
          <a:lstStyle/>
          <a:p>
            <a:r>
              <a:rPr lang="fr-FR"/>
              <a:t>Autres classifications de brevets existantes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5105400"/>
          </a:xfrm>
        </p:spPr>
        <p:txBody>
          <a:bodyPr/>
          <a:lstStyle/>
          <a:p>
            <a:r>
              <a:rPr lang="fr-FR" sz="2000" dirty="0"/>
              <a:t>Classification des brevets du Royaume-Uni  – 40 000 </a:t>
            </a:r>
            <a:r>
              <a:rPr lang="fr-FR" sz="2000" dirty="0" smtClean="0"/>
              <a:t>groupes &gt;&gt; Abandonnée</a:t>
            </a:r>
            <a:endParaRPr lang="fr-FR" sz="2000" dirty="0"/>
          </a:p>
          <a:p>
            <a:r>
              <a:rPr lang="fr-FR" sz="2000" dirty="0"/>
              <a:t>DECLA (Office allemand des brevets et des marques) – </a:t>
            </a:r>
            <a:r>
              <a:rPr lang="fr-FR" sz="2000" dirty="0" smtClean="0"/>
              <a:t>100’000 groupes, maintenance irrégulière</a:t>
            </a:r>
            <a:endParaRPr lang="fr-FR" sz="2000" dirty="0"/>
          </a:p>
          <a:p>
            <a:r>
              <a:rPr lang="fr-FR" sz="2000" dirty="0" smtClean="0"/>
              <a:t>Classification des brevets du Japon (FI – F </a:t>
            </a:r>
            <a:r>
              <a:rPr lang="fr-FR" sz="2000" dirty="0" err="1" smtClean="0"/>
              <a:t>terms</a:t>
            </a:r>
            <a:r>
              <a:rPr lang="fr-FR" sz="2000" dirty="0" smtClean="0"/>
              <a:t>) -190 </a:t>
            </a:r>
            <a:r>
              <a:rPr lang="fr-FR" sz="2000" dirty="0"/>
              <a:t>000 </a:t>
            </a:r>
            <a:r>
              <a:rPr lang="fr-FR" sz="2000" dirty="0" smtClean="0"/>
              <a:t>groupes. Attribuée seulement aux documents JP</a:t>
            </a:r>
            <a:endParaRPr lang="fr-FR" sz="2000" dirty="0" smtClean="0"/>
          </a:p>
          <a:p>
            <a:r>
              <a:rPr lang="fr-FR" sz="2000" dirty="0" smtClean="0"/>
              <a:t>CPC (OEB, USPTO + GB, SE.. + CN, KR …)</a:t>
            </a:r>
            <a:br>
              <a:rPr lang="fr-FR" sz="2000" dirty="0" smtClean="0"/>
            </a:br>
            <a:r>
              <a:rPr lang="fr-FR" sz="2000" dirty="0" smtClean="0"/>
              <a:t>200 000 </a:t>
            </a:r>
            <a:r>
              <a:rPr lang="fr-FR" sz="2000" dirty="0" smtClean="0"/>
              <a:t>groupes.  Depuis Janvier 2013</a:t>
            </a:r>
            <a:endParaRPr lang="fr-FR" sz="2000" dirty="0"/>
          </a:p>
          <a:p>
            <a:pPr lvl="1"/>
            <a:r>
              <a:rPr lang="fr-FR" sz="2000" dirty="0" smtClean="0"/>
              <a:t>ECLA </a:t>
            </a:r>
            <a:r>
              <a:rPr lang="fr-FR" sz="2000" dirty="0"/>
              <a:t>(OEB) – 130 000 groupes</a:t>
            </a:r>
          </a:p>
          <a:p>
            <a:pPr lvl="1"/>
            <a:r>
              <a:rPr lang="fr-FR" sz="2000" dirty="0"/>
              <a:t>Classification des brevets des États-Unis d’Amérique – 140 000 groupes</a:t>
            </a:r>
          </a:p>
          <a:p>
            <a:pPr>
              <a:buFont typeface="Monotype Sorts" pitchFamily="2" charset="2"/>
              <a:buNone/>
            </a:pP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725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/>
              <a:t>Classification de Nice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fr-CH" dirty="0" smtClean="0"/>
              <a:t>Nouveautés depuis 2013</a:t>
            </a:r>
          </a:p>
          <a:p>
            <a:pPr eaLnBrk="1" hangingPunct="1">
              <a:buFontTx/>
              <a:buNone/>
            </a:pPr>
            <a:endParaRPr lang="fr-CH" dirty="0" smtClean="0"/>
          </a:p>
          <a:p>
            <a:pPr eaLnBrk="1" hangingPunct="1"/>
            <a:r>
              <a:rPr lang="fr-CH" dirty="0" smtClean="0"/>
              <a:t>Nouvelle version chaque année</a:t>
            </a:r>
          </a:p>
          <a:p>
            <a:pPr eaLnBrk="1" hangingPunct="1"/>
            <a:r>
              <a:rPr lang="fr-CH" dirty="0" smtClean="0"/>
              <a:t>Nouvelle plateforme de publication avec des possibilités de recherche étendues</a:t>
            </a:r>
          </a:p>
          <a:p>
            <a:pPr eaLnBrk="1" hangingPunct="1"/>
            <a:r>
              <a:rPr lang="fr-CH" dirty="0" smtClean="0"/>
              <a:t>Introduction de la Taxonomie qui permet de rassembler des produits et Services similaires</a:t>
            </a:r>
          </a:p>
          <a:p>
            <a:pPr eaLnBrk="1" hangingPunct="1"/>
            <a:r>
              <a:rPr lang="fr-CH" dirty="0" smtClean="0"/>
              <a:t>Fichiers d’information supplémentaires comme aide à la classification</a:t>
            </a:r>
          </a:p>
          <a:p>
            <a:pPr eaLnBrk="1" hangingPunct="1"/>
            <a:r>
              <a:rPr lang="fr-CH" dirty="0" smtClean="0">
                <a:hlinkClick r:id="rId3"/>
              </a:rPr>
              <a:t>Nicepub</a:t>
            </a:r>
            <a:endParaRPr lang="fr-CH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Introduction</a:t>
            </a:r>
          </a:p>
        </p:txBody>
      </p:sp>
      <p:sp>
        <p:nvSpPr>
          <p:cNvPr id="16077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>
                <a:solidFill>
                  <a:schemeClr val="tx2"/>
                </a:solidFill>
              </a:rPr>
              <a:t>Nécessité d’un système spécial de classement des documents de brevet</a:t>
            </a:r>
          </a:p>
          <a:p>
            <a:r>
              <a:rPr lang="fr-FR" sz="2800">
                <a:solidFill>
                  <a:schemeClr val="tx2"/>
                </a:solidFill>
              </a:rPr>
              <a:t>Dossiers de recherche contenant l’intégralité de l’état de la technique</a:t>
            </a:r>
          </a:p>
          <a:p>
            <a:r>
              <a:rPr lang="fr-FR" sz="2800">
                <a:solidFill>
                  <a:schemeClr val="tx2"/>
                </a:solidFill>
              </a:rPr>
              <a:t>Concordance entre les classements des différents pays – Inefficace</a:t>
            </a:r>
          </a:p>
          <a:p>
            <a:r>
              <a:rPr lang="fr-FR" sz="2800">
                <a:solidFill>
                  <a:schemeClr val="tx2"/>
                </a:solidFill>
              </a:rPr>
              <a:t>Reclassement des documents de brevet étrangers – Inefficace</a:t>
            </a:r>
          </a:p>
        </p:txBody>
      </p:sp>
    </p:spTree>
    <p:extLst>
      <p:ext uri="{BB962C8B-B14F-4D97-AF65-F5344CB8AC3E}">
        <p14:creationId xmlns:p14="http://schemas.microsoft.com/office/powerpoint/2010/main" val="320530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fr-FR"/>
              <a:t>Historique de la CIB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17750"/>
            <a:ext cx="7772400" cy="3406775"/>
          </a:xfrm>
          <a:noFill/>
          <a:ln/>
        </p:spPr>
        <p:txBody>
          <a:bodyPr anchor="ctr">
            <a:spAutoFit/>
          </a:bodyPr>
          <a:lstStyle/>
          <a:p>
            <a:r>
              <a:rPr lang="fr-FR" sz="2800">
                <a:solidFill>
                  <a:schemeClr val="tx2"/>
                </a:solidFill>
              </a:rPr>
              <a:t>Listes alphabétiques de brevets (France, 1771)</a:t>
            </a:r>
          </a:p>
          <a:p>
            <a:r>
              <a:rPr lang="fr-FR" sz="2800">
                <a:solidFill>
                  <a:schemeClr val="tx2"/>
                </a:solidFill>
              </a:rPr>
              <a:t>Systèmes de classement – Classes de matière technique (États-Unis d’Amérique, 1872)</a:t>
            </a:r>
          </a:p>
          <a:p>
            <a:r>
              <a:rPr lang="fr-FR" sz="2800">
                <a:solidFill>
                  <a:schemeClr val="tx2"/>
                </a:solidFill>
              </a:rPr>
              <a:t>Échec des propositions en faveur d’une classification internationale des brevets en 1904 puis en 1926 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35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Histoire moderne de la CIB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dirty="0"/>
              <a:t>1952 – Le Conseil de l’Europe lance des travaux sur la classification européenne des brevets </a:t>
            </a:r>
          </a:p>
          <a:p>
            <a:pPr>
              <a:lnSpc>
                <a:spcPct val="90000"/>
              </a:lnSpc>
            </a:pPr>
            <a:r>
              <a:rPr lang="fr-FR" dirty="0"/>
              <a:t>1968 – La classification européenne, première édition de la CIB</a:t>
            </a:r>
          </a:p>
          <a:p>
            <a:pPr>
              <a:lnSpc>
                <a:spcPct val="90000"/>
              </a:lnSpc>
            </a:pPr>
            <a:r>
              <a:rPr lang="fr-FR" dirty="0"/>
              <a:t>1971 – Conférence diplomatique sur la CIB à  Strasbourg</a:t>
            </a:r>
          </a:p>
          <a:p>
            <a:pPr>
              <a:lnSpc>
                <a:spcPct val="90000"/>
              </a:lnSpc>
            </a:pPr>
            <a:r>
              <a:rPr lang="fr-FR" dirty="0"/>
              <a:t>1975 – Entrée en vigueur de l’Arrangement de Strasbourg, deuxième édition de la CIB</a:t>
            </a:r>
          </a:p>
          <a:p>
            <a:pPr>
              <a:lnSpc>
                <a:spcPct val="90000"/>
              </a:lnSpc>
            </a:pPr>
            <a:r>
              <a:rPr lang="fr-FR" dirty="0"/>
              <a:t>Tous les cinq ans – une nouvelle édition de la CIB</a:t>
            </a:r>
          </a:p>
          <a:p>
            <a:pPr>
              <a:lnSpc>
                <a:spcPct val="90000"/>
              </a:lnSpc>
            </a:pPr>
            <a:r>
              <a:rPr lang="fr-FR" dirty="0"/>
              <a:t>2006 – Huitième édition de la CIB </a:t>
            </a:r>
            <a:endParaRPr lang="fr-FR" dirty="0" smtClean="0"/>
          </a:p>
          <a:p>
            <a:pPr>
              <a:lnSpc>
                <a:spcPct val="90000"/>
              </a:lnSpc>
            </a:pPr>
            <a:r>
              <a:rPr lang="fr-FR" dirty="0" smtClean="0"/>
              <a:t>2009 </a:t>
            </a:r>
            <a:r>
              <a:rPr lang="fr-FR" dirty="0"/>
              <a:t>–</a:t>
            </a:r>
            <a:r>
              <a:rPr lang="fr-FR" dirty="0" smtClean="0"/>
              <a:t> Chaque année nouvelle version de la CIB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831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Arrangement de Strasbourg 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sz="2800" dirty="0"/>
              <a:t>1975 – entrée en vigueur de l’Arrangement de Strasbourg  </a:t>
            </a:r>
          </a:p>
          <a:p>
            <a:pPr>
              <a:lnSpc>
                <a:spcPct val="90000"/>
              </a:lnSpc>
            </a:pPr>
            <a:r>
              <a:rPr lang="fr-FR" sz="2800" dirty="0"/>
              <a:t>À l’origine, 13 États parties </a:t>
            </a:r>
          </a:p>
          <a:p>
            <a:pPr>
              <a:lnSpc>
                <a:spcPct val="90000"/>
              </a:lnSpc>
            </a:pPr>
            <a:r>
              <a:rPr lang="fr-FR" sz="2800" dirty="0"/>
              <a:t>Actuellement </a:t>
            </a:r>
            <a:r>
              <a:rPr lang="fr-FR" sz="2800" dirty="0" smtClean="0"/>
              <a:t>62 </a:t>
            </a:r>
            <a:r>
              <a:rPr lang="fr-FR" sz="2800" dirty="0"/>
              <a:t>États parties</a:t>
            </a:r>
          </a:p>
          <a:p>
            <a:pPr>
              <a:lnSpc>
                <a:spcPct val="90000"/>
              </a:lnSpc>
            </a:pPr>
            <a:r>
              <a:rPr lang="fr-FR" sz="2800" dirty="0"/>
              <a:t>Outre quatre organisations (OEB, OEAB, ARIPO, OAPI)</a:t>
            </a:r>
          </a:p>
          <a:p>
            <a:pPr>
              <a:lnSpc>
                <a:spcPct val="90000"/>
              </a:lnSpc>
            </a:pPr>
            <a:r>
              <a:rPr lang="fr-FR" sz="2800" dirty="0"/>
              <a:t>CIB appliquée par plus de 100 pays</a:t>
            </a:r>
            <a:br>
              <a:rPr lang="fr-FR" sz="2800" dirty="0"/>
            </a:br>
            <a:r>
              <a:rPr lang="fr-FR" sz="2800" dirty="0"/>
              <a:t>(p. ex. </a:t>
            </a:r>
            <a:r>
              <a:rPr lang="fr-FR" sz="2800" dirty="0" smtClean="0"/>
              <a:t>148 </a:t>
            </a:r>
            <a:r>
              <a:rPr lang="fr-FR" sz="2800" dirty="0"/>
              <a:t>États contractants du PCT)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307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65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Organes de l’Union de l’IPC</a:t>
            </a:r>
          </a:p>
        </p:txBody>
      </p:sp>
      <p:sp>
        <p:nvSpPr>
          <p:cNvPr id="45670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781128"/>
          </a:xfrm>
        </p:spPr>
        <p:txBody>
          <a:bodyPr/>
          <a:lstStyle/>
          <a:p>
            <a:r>
              <a:rPr lang="fr-FR" dirty="0"/>
              <a:t>Assemblée de l’Union de </a:t>
            </a:r>
            <a:r>
              <a:rPr lang="fr-FR" dirty="0"/>
              <a:t>l’IPC – </a:t>
            </a:r>
            <a:r>
              <a:rPr lang="fr-FR" dirty="0" smtClean="0"/>
              <a:t>Rôle formel, en même temps que l’AG de l’OMPI </a:t>
            </a:r>
            <a:endParaRPr lang="fr-FR" dirty="0"/>
          </a:p>
          <a:p>
            <a:r>
              <a:rPr lang="fr-FR" dirty="0"/>
              <a:t>Comité </a:t>
            </a:r>
            <a:r>
              <a:rPr lang="fr-FR" dirty="0" smtClean="0"/>
              <a:t>d’experts – Rôle exécutif</a:t>
            </a:r>
            <a:r>
              <a:rPr lang="fr-FR" dirty="0" smtClean="0"/>
              <a:t>, </a:t>
            </a:r>
            <a:r>
              <a:rPr lang="fr-FR" dirty="0"/>
              <a:t>établi </a:t>
            </a:r>
            <a:r>
              <a:rPr lang="fr-FR" dirty="0" smtClean="0"/>
              <a:t>programme de </a:t>
            </a:r>
            <a:r>
              <a:rPr lang="fr-FR" dirty="0"/>
              <a:t>révision , </a:t>
            </a:r>
            <a:r>
              <a:rPr lang="fr-FR" dirty="0" smtClean="0"/>
              <a:t>règles</a:t>
            </a:r>
            <a:endParaRPr lang="fr-FR" dirty="0"/>
          </a:p>
          <a:p>
            <a:r>
              <a:rPr lang="fr-FR" dirty="0"/>
              <a:t>Groupe de travail sur la révision de la </a:t>
            </a:r>
            <a:r>
              <a:rPr lang="fr-FR" dirty="0" smtClean="0"/>
              <a:t>CIB – Travail technique, </a:t>
            </a:r>
            <a:r>
              <a:rPr lang="fr-FR" dirty="0" smtClean="0"/>
              <a:t>introduit des </a:t>
            </a:r>
            <a:r>
              <a:rPr lang="fr-FR" dirty="0" smtClean="0"/>
              <a:t>nouveautés  </a:t>
            </a:r>
            <a:endParaRPr lang="fr-FR" dirty="0"/>
          </a:p>
          <a:p>
            <a:r>
              <a:rPr lang="fr-FR" dirty="0" smtClean="0"/>
              <a:t>Bureau </a:t>
            </a:r>
            <a:r>
              <a:rPr lang="fr-FR" dirty="0"/>
              <a:t>international de l’OMPI – </a:t>
            </a:r>
            <a:r>
              <a:rPr lang="fr-FR" dirty="0" smtClean="0"/>
              <a:t>Organisation des réunions et discussions, publication des nouvelles versions, tâches administratives, maintenance des outils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526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447800"/>
          </a:xfrm>
        </p:spPr>
        <p:txBody>
          <a:bodyPr/>
          <a:lstStyle/>
          <a:p>
            <a:r>
              <a:rPr lang="fr-FR"/>
              <a:t>Objectifs de la CIB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dirty="0"/>
              <a:t>Objectif principal : être un instrument de recherche efficace de l’information en matière de brevets, notamment :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classement dans l’ordre des documents de brevet </a:t>
            </a:r>
            <a:r>
              <a:rPr lang="fr-FR" dirty="0" smtClean="0"/>
              <a:t> selon leur contenu technique analogue</a:t>
            </a:r>
            <a:endParaRPr lang="fr-FR" dirty="0"/>
          </a:p>
          <a:p>
            <a:pPr lvl="1">
              <a:lnSpc>
                <a:spcPct val="90000"/>
              </a:lnSpc>
            </a:pPr>
            <a:r>
              <a:rPr lang="fr-FR" dirty="0"/>
              <a:t>recherche dans la documentation en matière de brevets</a:t>
            </a:r>
          </a:p>
          <a:p>
            <a:pPr>
              <a:lnSpc>
                <a:spcPct val="90000"/>
              </a:lnSpc>
            </a:pPr>
            <a:r>
              <a:rPr lang="fr-FR" dirty="0"/>
              <a:t>Autres objectifs : 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diffusion sélective de l’information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recherches sur l’état de la technique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établissement de statistiques de propriété industrielle</a:t>
            </a:r>
          </a:p>
        </p:txBody>
      </p:sp>
    </p:spTree>
    <p:extLst>
      <p:ext uri="{BB962C8B-B14F-4D97-AF65-F5344CB8AC3E}">
        <p14:creationId xmlns:p14="http://schemas.microsoft.com/office/powerpoint/2010/main" val="12012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447800"/>
          </a:xfrm>
        </p:spPr>
        <p:txBody>
          <a:bodyPr/>
          <a:lstStyle/>
          <a:p>
            <a:r>
              <a:rPr lang="fr-FR"/>
              <a:t>Avantages de la classification aux fins de la recherche 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dirty="0">
                <a:latin typeface="Arial" pitchFamily="34" charset="0"/>
              </a:rPr>
              <a:t>Indépendante de la langue du texte</a:t>
            </a:r>
          </a:p>
          <a:p>
            <a:pPr>
              <a:lnSpc>
                <a:spcPct val="90000"/>
              </a:lnSpc>
            </a:pPr>
            <a:r>
              <a:rPr lang="fr-FR" dirty="0">
                <a:latin typeface="Arial" pitchFamily="34" charset="0"/>
              </a:rPr>
              <a:t>Résultats plus complets que ceux résultant d’une recherche </a:t>
            </a:r>
            <a:r>
              <a:rPr lang="fr-FR" dirty="0">
                <a:latin typeface="Arial" pitchFamily="34" charset="0"/>
              </a:rPr>
              <a:t>par mots clefs dans </a:t>
            </a:r>
            <a:r>
              <a:rPr lang="fr-FR" dirty="0">
                <a:latin typeface="Arial" pitchFamily="34" charset="0"/>
              </a:rPr>
              <a:t>des textes</a:t>
            </a:r>
          </a:p>
          <a:p>
            <a:pPr lvl="1">
              <a:lnSpc>
                <a:spcPct val="90000"/>
              </a:lnSpc>
            </a:pPr>
            <a:r>
              <a:rPr lang="fr-FR" dirty="0">
                <a:latin typeface="Arial" pitchFamily="34" charset="0"/>
              </a:rPr>
              <a:t>Indépendante de la terminologie utilisée</a:t>
            </a:r>
          </a:p>
          <a:p>
            <a:pPr>
              <a:lnSpc>
                <a:spcPct val="90000"/>
              </a:lnSpc>
            </a:pPr>
            <a:r>
              <a:rPr lang="fr-FR" dirty="0">
                <a:latin typeface="Arial" pitchFamily="34" charset="0"/>
              </a:rPr>
              <a:t>Applicable à tous les domaines </a:t>
            </a:r>
            <a:r>
              <a:rPr lang="fr-FR" dirty="0" smtClean="0">
                <a:latin typeface="Arial" pitchFamily="34" charset="0"/>
              </a:rPr>
              <a:t>techniques</a:t>
            </a:r>
          </a:p>
          <a:p>
            <a:pPr>
              <a:lnSpc>
                <a:spcPct val="90000"/>
              </a:lnSpc>
            </a:pPr>
            <a:r>
              <a:rPr lang="fr-FR" dirty="0" smtClean="0">
                <a:latin typeface="Arial" pitchFamily="34" charset="0"/>
              </a:rPr>
              <a:t>Classement attribué par des experts techniques en matière de brevets</a:t>
            </a:r>
            <a:endParaRPr lang="fr-FR" dirty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fr-FR" dirty="0" smtClean="0">
                <a:latin typeface="Arial" pitchFamily="34" charset="0"/>
              </a:rPr>
              <a:t>Depuis </a:t>
            </a:r>
            <a:r>
              <a:rPr lang="fr-FR" dirty="0" smtClean="0">
                <a:latin typeface="Arial" pitchFamily="34" charset="0"/>
              </a:rPr>
              <a:t>2006 reclassement régulier des documents selon la dernière version de la CIB</a:t>
            </a:r>
            <a:endParaRPr lang="fr-FR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89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371600"/>
          </a:xfrm>
        </p:spPr>
        <p:txBody>
          <a:bodyPr/>
          <a:lstStyle/>
          <a:p>
            <a:r>
              <a:rPr lang="fr-FR"/>
              <a:t>Objectifs de la révision</a:t>
            </a:r>
            <a:br>
              <a:rPr lang="fr-FR"/>
            </a:br>
            <a:r>
              <a:rPr lang="fr-FR"/>
              <a:t> de la CIB</a:t>
            </a:r>
          </a:p>
        </p:txBody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448800" cy="5410200"/>
          </a:xfrm>
        </p:spPr>
        <p:txBody>
          <a:bodyPr/>
          <a:lstStyle/>
          <a:p>
            <a:r>
              <a:rPr lang="fr-FR" dirty="0"/>
              <a:t>Favoriser une utilisation efficace et améliorer la qualité de la CIB</a:t>
            </a:r>
          </a:p>
          <a:p>
            <a:r>
              <a:rPr lang="fr-FR" dirty="0"/>
              <a:t>Adapter la CIB </a:t>
            </a:r>
          </a:p>
          <a:p>
            <a:pPr lvl="1"/>
            <a:r>
              <a:rPr lang="fr-FR" dirty="0"/>
              <a:t>aux techniques nouvelles ou en cours d’élaboration</a:t>
            </a:r>
          </a:p>
          <a:p>
            <a:pPr lvl="1"/>
            <a:r>
              <a:rPr lang="fr-FR" dirty="0"/>
              <a:t>à l’évolution dynamique dans certains domaines </a:t>
            </a:r>
            <a:r>
              <a:rPr lang="fr-FR" dirty="0" smtClean="0"/>
              <a:t>précis</a:t>
            </a:r>
          </a:p>
          <a:p>
            <a:pPr lvl="1"/>
            <a:r>
              <a:rPr lang="fr-FR" dirty="0"/>
              <a:t>f</a:t>
            </a:r>
            <a:r>
              <a:rPr lang="fr-FR" dirty="0" smtClean="0"/>
              <a:t>avoriser les domaines où la technique évolue dans les pays émergeants</a:t>
            </a:r>
            <a:endParaRPr lang="fr-FR" dirty="0"/>
          </a:p>
          <a:p>
            <a:r>
              <a:rPr lang="fr-FR" dirty="0"/>
              <a:t>Moyens mis en œuvre :</a:t>
            </a:r>
          </a:p>
          <a:p>
            <a:pPr lvl="1"/>
            <a:r>
              <a:rPr lang="fr-FR" dirty="0"/>
              <a:t>modification des entrées existantes</a:t>
            </a:r>
          </a:p>
          <a:p>
            <a:pPr lvl="1"/>
            <a:r>
              <a:rPr lang="fr-FR" dirty="0"/>
              <a:t>harmonisation des règles de </a:t>
            </a:r>
            <a:r>
              <a:rPr lang="fr-FR" dirty="0" smtClean="0"/>
              <a:t>classement entre Offices</a:t>
            </a:r>
            <a:endParaRPr lang="fr-FR" dirty="0"/>
          </a:p>
          <a:p>
            <a:pPr lvl="1"/>
            <a:r>
              <a:rPr lang="fr-FR" dirty="0"/>
              <a:t>subdivision des entrées existantes, adjonction de nouvelles sous-classes ou de nouveaux groupes </a:t>
            </a:r>
          </a:p>
        </p:txBody>
      </p:sp>
    </p:spTree>
    <p:extLst>
      <p:ext uri="{BB962C8B-B14F-4D97-AF65-F5344CB8AC3E}">
        <p14:creationId xmlns:p14="http://schemas.microsoft.com/office/powerpoint/2010/main" val="5095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731" grpId="0" build="p" autoUpdateAnimBg="0"/>
    </p:bldLst>
  </p:timing>
</p:sld>
</file>

<file path=ppt/theme/theme1.xml><?xml version="1.0" encoding="utf-8"?>
<a:theme xmlns:a="http://schemas.openxmlformats.org/drawingml/2006/main" name="French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template_french</Template>
  <TotalTime>310</TotalTime>
  <Words>603</Words>
  <Application>Microsoft Office PowerPoint</Application>
  <PresentationFormat>On-screen Show (4:3)</PresentationFormat>
  <Paragraphs>76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French</vt:lpstr>
      <vt:lpstr>PowerPoint Presentation</vt:lpstr>
      <vt:lpstr>Introduction</vt:lpstr>
      <vt:lpstr>Historique de la CIB</vt:lpstr>
      <vt:lpstr>Histoire moderne de la CIB</vt:lpstr>
      <vt:lpstr>Arrangement de Strasbourg </vt:lpstr>
      <vt:lpstr>Organes de l’Union de l’IPC</vt:lpstr>
      <vt:lpstr>Objectifs de la CIB</vt:lpstr>
      <vt:lpstr>Avantages de la classification aux fins de la recherche </vt:lpstr>
      <vt:lpstr>Objectifs de la révision  de la CIB</vt:lpstr>
      <vt:lpstr>Autres classifications de brevets existantes</vt:lpstr>
      <vt:lpstr>Classification de Nice</vt:lpstr>
    </vt:vector>
  </TitlesOfParts>
  <Company>World Intellectual Property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Antonios</dc:creator>
  <cp:lastModifiedBy>Antonios</cp:lastModifiedBy>
  <cp:revision>13</cp:revision>
  <cp:lastPrinted>2013-09-24T15:16:13Z</cp:lastPrinted>
  <dcterms:created xsi:type="dcterms:W3CDTF">2013-09-23T09:43:40Z</dcterms:created>
  <dcterms:modified xsi:type="dcterms:W3CDTF">2013-09-24T15:40:59Z</dcterms:modified>
</cp:coreProperties>
</file>